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entury Gothic" pitchFamily="34" charset="0"/>
      <p:regular r:id="rId21"/>
      <p:bold r:id="rId22"/>
      <p:italic r:id="rId23"/>
      <p:boldItalic r:id="rId24"/>
    </p:embeddedFont>
    <p:embeddedFont>
      <p:font typeface="EFRDUN+ArialMT" charset="0"/>
      <p:regular r:id="rId25"/>
    </p:embeddedFont>
    <p:embeddedFont>
      <p:font typeface="NMKJUV+Wingdings-Regular" charset="2"/>
      <p:regular r:id="rId26"/>
    </p:embeddedFont>
    <p:embeddedFont>
      <p:font typeface="SFGCWW+Arial-BoldMT" charset="0"/>
      <p:regular r:id="rId27"/>
    </p:embeddedFon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RHTDGP+MicrosoftYaHei" charset="-122"/>
      <p:regular r:id="rId32"/>
    </p:embeddedFont>
    <p:embeddedFont>
      <p:font typeface="SimHei" pitchFamily="49" charset="-122"/>
      <p:regular r:id="rId33"/>
    </p:embeddedFont>
    <p:embeddedFont>
      <p:font typeface="Wingdings 2" pitchFamily="18" charset="2"/>
      <p:regular r:id="rId34"/>
    </p:embeddedFont>
    <p:embeddedFont>
      <p:font typeface="幼圆" pitchFamily="49" charset="-122"/>
      <p:regular r:id="rId35"/>
    </p:embeddedFont>
    <p:embeddedFont>
      <p:font typeface="GJELLP+ArialMT" charset="0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1.85.30.62/login" TargetMode="External"/><Relationship Id="rId5" Type="http://schemas.openxmlformats.org/officeDocument/2006/relationships/hyperlink" Target="http://172.29.48.253:8080/szy/common/view/login.html" TargetMode="External"/><Relationship Id="rId4" Type="http://schemas.openxmlformats.org/officeDocument/2006/relationships/hyperlink" Target="https://www.mosoteach.cn/web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63692" y="-72008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2212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57235" y="1268760"/>
            <a:ext cx="5189093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6"/>
              </a:lnSpc>
              <a:spcBef>
                <a:spcPts val="0"/>
              </a:spcBef>
              <a:spcAft>
                <a:spcPts val="0"/>
              </a:spcAft>
            </a:pPr>
            <a:r>
              <a:rPr sz="4300" dirty="0" smtClean="0">
                <a:solidFill>
                  <a:srgbClr val="FFFFFF"/>
                </a:solidFill>
                <a:latin typeface="SimHei"/>
                <a:cs typeface="SimHei"/>
              </a:rPr>
              <a:t>《</a:t>
            </a:r>
            <a:r>
              <a:rPr lang="zh-CN" altLang="en-US" sz="4300" dirty="0" smtClean="0">
                <a:solidFill>
                  <a:srgbClr val="FFFFFF"/>
                </a:solidFill>
                <a:latin typeface="SimHei"/>
                <a:cs typeface="SimHei"/>
              </a:rPr>
              <a:t>计算机网络技术</a:t>
            </a:r>
            <a:r>
              <a:rPr sz="4300" dirty="0" smtClean="0">
                <a:solidFill>
                  <a:srgbClr val="FFFFFF"/>
                </a:solidFill>
                <a:latin typeface="SimHei"/>
                <a:cs typeface="SimHei"/>
              </a:rPr>
              <a:t>》</a:t>
            </a:r>
            <a:endParaRPr sz="4300" dirty="0">
              <a:solidFill>
                <a:srgbClr val="FFFFFF"/>
              </a:solidFill>
              <a:latin typeface="SimHei"/>
              <a:cs typeface="Sim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4314" y="2348880"/>
            <a:ext cx="5734934" cy="136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6"/>
              </a:lnSpc>
              <a:spcBef>
                <a:spcPts val="0"/>
              </a:spcBef>
              <a:spcAft>
                <a:spcPts val="0"/>
              </a:spcAft>
            </a:pPr>
            <a:r>
              <a:rPr sz="4300" dirty="0">
                <a:solidFill>
                  <a:srgbClr val="FFFFFF"/>
                </a:solidFill>
                <a:latin typeface="SimHei"/>
                <a:cs typeface="SimHei"/>
              </a:rPr>
              <a:t>课程诊断与改进汇报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07942" y="3356992"/>
            <a:ext cx="436026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FFFFFF"/>
                </a:solidFill>
                <a:latin typeface="SimHei"/>
                <a:cs typeface="SimHei"/>
              </a:rPr>
              <a:t>西安高新科技职业学院</a:t>
            </a:r>
            <a:endParaRPr lang="en-US" altLang="zh-CN" sz="3200" dirty="0" smtClean="0">
              <a:solidFill>
                <a:srgbClr val="FFFFFF"/>
              </a:solidFill>
              <a:latin typeface="SimHei"/>
              <a:cs typeface="SimHei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3200" dirty="0" smtClean="0">
              <a:solidFill>
                <a:srgbClr val="FFFFFF"/>
              </a:solidFill>
              <a:latin typeface="SimHei"/>
              <a:cs typeface="SimHei"/>
            </a:endParaRP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rgbClr val="FFFFFF"/>
                </a:solidFill>
                <a:latin typeface="SimHei"/>
                <a:cs typeface="SimHei"/>
              </a:rPr>
              <a:t>机械电子工程系</a:t>
            </a:r>
            <a:endParaRPr sz="2400" dirty="0">
              <a:solidFill>
                <a:srgbClr val="FFFFFF"/>
              </a:solidFill>
              <a:latin typeface="SimHei"/>
              <a:cs typeface="Sim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484" y="-25153"/>
            <a:ext cx="12192000" cy="6858000"/>
          </a:xfrm>
          <a:prstGeom prst="rect">
            <a:avLst/>
          </a:prstGeom>
          <a:blipFill>
            <a:blip r:embed="rId2" cstate="print"/>
            <a:srcRect/>
            <a:stretch>
              <a:fillRect b="-1293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008" y="599039"/>
            <a:ext cx="5875294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2.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总体设计</a:t>
            </a: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-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质量改进螺旋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513" y="1919215"/>
            <a:ext cx="4600896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1800" spc="61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4A66AC"/>
                </a:solidFill>
                <a:latin typeface="SimHei"/>
                <a:cs typeface="SimHei"/>
              </a:rPr>
              <a:t>以</a:t>
            </a:r>
            <a:r>
              <a:rPr lang="zh-CN" altLang="en-US" dirty="0">
                <a:solidFill>
                  <a:srgbClr val="4A66AC"/>
                </a:solidFill>
                <a:latin typeface="黑体" pitchFamily="49" charset="-122"/>
                <a:ea typeface="黑体" pitchFamily="49" charset="-122"/>
                <a:cs typeface="SimHei"/>
              </a:rPr>
              <a:t>计算机网络技术</a:t>
            </a:r>
            <a:r>
              <a:rPr sz="1800" dirty="0" err="1" smtClean="0">
                <a:solidFill>
                  <a:srgbClr val="4A66AC"/>
                </a:solidFill>
                <a:latin typeface="SimHei"/>
                <a:cs typeface="SimHei"/>
              </a:rPr>
              <a:t>专业发展规划及路</a:t>
            </a:r>
            <a:endParaRPr sz="1800" dirty="0">
              <a:solidFill>
                <a:srgbClr val="4A66AC"/>
              </a:solidFill>
              <a:latin typeface="SimHei"/>
              <a:cs typeface="SimHei"/>
            </a:endParaRPr>
          </a:p>
          <a:p>
            <a:pPr marL="3429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由交换技术课程建设发展规划为起点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131" y="2281551"/>
            <a:ext cx="1613036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进行</a:t>
            </a:r>
            <a:r>
              <a:rPr sz="1800" dirty="0">
                <a:solidFill>
                  <a:srgbClr val="FFFFFF"/>
                </a:solidFill>
                <a:latin typeface="GJELLP+ArialMT"/>
                <a:cs typeface="GJELLP+ArialMT"/>
              </a:rPr>
              <a:t>3</a:t>
            </a: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轮诊改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5513" y="2539209"/>
            <a:ext cx="4600925" cy="81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1800" spc="61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根据课程建设分年度规划，制定课程</a:t>
            </a:r>
          </a:p>
          <a:p>
            <a:pPr marL="3429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建设方案。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6168" y="3020186"/>
            <a:ext cx="3126953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2017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年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2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月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-2017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年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7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月，第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20386" y="3369346"/>
            <a:ext cx="1258519" cy="571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一轮诊改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5513" y="3160132"/>
            <a:ext cx="4600575" cy="1063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1800" spc="61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课程团队对照目标和标准组织实施，</a:t>
            </a:r>
          </a:p>
          <a:p>
            <a:pPr marL="342900" marR="0">
              <a:lnSpc>
                <a:spcPts val="1800"/>
              </a:lnSpc>
              <a:spcBef>
                <a:spcPts val="17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对实施过程中出现的问题分析原因及</a:t>
            </a:r>
          </a:p>
          <a:p>
            <a:pPr marL="342900" marR="0">
              <a:lnSpc>
                <a:spcPts val="1800"/>
              </a:lnSpc>
              <a:spcBef>
                <a:spcPts val="59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时改进。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90173" y="4234879"/>
            <a:ext cx="3126953" cy="856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2018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年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2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月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-2018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年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7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月，第</a:t>
            </a:r>
          </a:p>
          <a:p>
            <a:pPr marL="899159" marR="0">
              <a:lnSpc>
                <a:spcPts val="1800"/>
              </a:lnSpc>
              <a:spcBef>
                <a:spcPts val="23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二轮诊改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5513" y="4029066"/>
            <a:ext cx="4600575" cy="106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1800" spc="61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完成本学期课程建设和教学任务后，</a:t>
            </a:r>
          </a:p>
          <a:p>
            <a:pPr marL="342900" marR="0">
              <a:lnSpc>
                <a:spcPts val="1800"/>
              </a:lnSpc>
              <a:spcBef>
                <a:spcPts val="17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依据诊改平台报告，分析问题自我诊</a:t>
            </a:r>
          </a:p>
          <a:p>
            <a:pPr marL="342900" marR="0">
              <a:lnSpc>
                <a:spcPts val="1800"/>
              </a:lnSpc>
              <a:spcBef>
                <a:spcPts val="98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改。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5513" y="4896223"/>
            <a:ext cx="4600575" cy="816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1800" spc="61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对存在的问题和出现的预警，提升改</a:t>
            </a:r>
          </a:p>
          <a:p>
            <a:pPr marL="3429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A66AC"/>
                </a:solidFill>
                <a:latin typeface="SimHei"/>
                <a:cs typeface="SimHei"/>
              </a:rPr>
              <a:t>进方法，为下一轮诊改奠定基础。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08910" y="5602259"/>
            <a:ext cx="3126953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2018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年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9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月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-2019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年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7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月，第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624391" y="5914646"/>
            <a:ext cx="1258519" cy="571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三轮诊改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4905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b="-815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35510"/>
            <a:ext cx="2895897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3.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自我诊改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358" y="1832088"/>
            <a:ext cx="4061701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第一、二轮诊改（</a:t>
            </a:r>
            <a:r>
              <a:rPr sz="1800" dirty="0">
                <a:solidFill>
                  <a:srgbClr val="FFFFFF"/>
                </a:solidFill>
                <a:latin typeface="GJELLP+ArialMT"/>
                <a:cs typeface="GJELLP+ArialMT"/>
              </a:rPr>
              <a:t>2017.2-2018.7</a:t>
            </a: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6878" y="2660001"/>
            <a:ext cx="12573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存在问题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64931" y="2636912"/>
            <a:ext cx="12573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改进措施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8239" y="3367051"/>
            <a:ext cx="6857880" cy="1503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GJELLP+ArialMT"/>
                <a:cs typeface="GJELLP+ArialMT"/>
              </a:rPr>
              <a:t>1</a:t>
            </a:r>
            <a:r>
              <a:rPr sz="1700" dirty="0">
                <a:solidFill>
                  <a:srgbClr val="000000"/>
                </a:solidFill>
                <a:latin typeface="SimHei"/>
                <a:cs typeface="SimHei"/>
              </a:rPr>
              <a:t>课程教学资源主要是静态资源，动态资源数量较少。</a:t>
            </a:r>
          </a:p>
          <a:p>
            <a:pPr marL="0" marR="0">
              <a:lnSpc>
                <a:spcPts val="1903"/>
              </a:lnSpc>
              <a:spcBef>
                <a:spcPts val="1899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GJELLP+ArialMT"/>
                <a:cs typeface="GJELLP+ArialMT"/>
              </a:rPr>
              <a:t>2</a:t>
            </a:r>
            <a:r>
              <a:rPr sz="1700" dirty="0">
                <a:solidFill>
                  <a:srgbClr val="000000"/>
                </a:solidFill>
                <a:latin typeface="SimHei"/>
                <a:cs typeface="SimHei"/>
              </a:rPr>
              <a:t>信息化教学资源更新率较低，没有形成有序的更新机制。</a:t>
            </a:r>
          </a:p>
          <a:p>
            <a:pPr marL="0" marR="0">
              <a:lnSpc>
                <a:spcPts val="1903"/>
              </a:lnSpc>
              <a:spcBef>
                <a:spcPts val="173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GJELLP+ArialMT"/>
                <a:cs typeface="GJELLP+ArialMT"/>
              </a:rPr>
              <a:t>3</a:t>
            </a:r>
            <a:r>
              <a:rPr sz="1700" dirty="0">
                <a:solidFill>
                  <a:srgbClr val="000000"/>
                </a:solidFill>
                <a:latin typeface="SimHei"/>
                <a:cs typeface="SimHei"/>
              </a:rPr>
              <a:t>没有本课程的信息化教学平台，采用蓝墨云班课平台开展教学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63297" y="3433900"/>
            <a:ext cx="2958827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9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建设网络综合实训中心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61809" y="3861048"/>
            <a:ext cx="4886979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9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鼓励教师参加企业培训获取企业认证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(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已</a:t>
            </a:r>
          </a:p>
          <a:p>
            <a:pPr marL="286893" marR="0">
              <a:lnSpc>
                <a:spcPts val="2010"/>
              </a:lnSpc>
              <a:spcBef>
                <a:spcPts val="1279"/>
              </a:spcBef>
              <a:spcAft>
                <a:spcPts val="0"/>
              </a:spcAft>
            </a:pPr>
            <a:r>
              <a:rPr sz="1800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SimHei"/>
              </a:rPr>
              <a:t>经获取</a:t>
            </a:r>
            <a:r>
              <a:rPr lang="en-US" sz="1800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SimHei"/>
              </a:rPr>
              <a:t>H</a:t>
            </a:r>
            <a:r>
              <a:rPr lang="en-US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GJELLP+ArialMT"/>
              </a:rPr>
              <a:t>CNP</a:t>
            </a:r>
            <a:r>
              <a:rPr sz="1800" dirty="0" err="1" smtClean="0">
                <a:solidFill>
                  <a:srgbClr val="000000"/>
                </a:solidFill>
                <a:latin typeface="SimHei"/>
                <a:cs typeface="SimHei"/>
              </a:rPr>
              <a:t>证书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45340" y="4691648"/>
            <a:ext cx="4753781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9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SimHei"/>
                <a:cs typeface="SimHei"/>
              </a:rPr>
              <a:t>更新教学内容，</a:t>
            </a:r>
            <a:r>
              <a:rPr sz="1800" dirty="0" err="1" smtClean="0">
                <a:solidFill>
                  <a:srgbClr val="000000"/>
                </a:solidFill>
                <a:latin typeface="SimHei"/>
                <a:cs typeface="SimHei"/>
              </a:rPr>
              <a:t>采用</a:t>
            </a:r>
            <a:r>
              <a:rPr lang="zh-CN" altLang="en-US" sz="18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SimHei"/>
              </a:rPr>
              <a:t>华为</a:t>
            </a:r>
            <a:r>
              <a:rPr lang="en-US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GJELLP+ArialMT"/>
              </a:rPr>
              <a:t>H</a:t>
            </a:r>
            <a:r>
              <a:rPr lang="en-US" sz="1800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GJELLP+ArialMT"/>
              </a:rPr>
              <a:t>CNP</a:t>
            </a:r>
            <a:r>
              <a:rPr sz="1800" dirty="0" err="1" smtClean="0">
                <a:solidFill>
                  <a:srgbClr val="000000"/>
                </a:solidFill>
                <a:latin typeface="SimHei"/>
                <a:cs typeface="SimHei"/>
              </a:rPr>
              <a:t>网络工</a:t>
            </a:r>
            <a:endParaRPr sz="1800" dirty="0">
              <a:solidFill>
                <a:srgbClr val="000000"/>
              </a:solidFill>
              <a:latin typeface="SimHei"/>
              <a:cs typeface="SimHei"/>
            </a:endParaRPr>
          </a:p>
          <a:p>
            <a:pPr marL="286893" marR="0">
              <a:lnSpc>
                <a:spcPts val="1802"/>
              </a:lnSpc>
              <a:spcBef>
                <a:spcPts val="130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程师教学内容。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8239" y="4852209"/>
            <a:ext cx="3871448" cy="1023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GJELLP+ArialMT"/>
                <a:cs typeface="GJELLP+ArialMT"/>
              </a:rPr>
              <a:t>4</a:t>
            </a:r>
            <a:r>
              <a:rPr sz="1700" dirty="0">
                <a:solidFill>
                  <a:srgbClr val="000000"/>
                </a:solidFill>
                <a:latin typeface="SimHei"/>
                <a:cs typeface="SimHei"/>
              </a:rPr>
              <a:t>授课教师没有获得企业认证资质。</a:t>
            </a:r>
          </a:p>
          <a:p>
            <a:pPr marL="0" marR="0">
              <a:lnSpc>
                <a:spcPts val="1906"/>
              </a:lnSpc>
              <a:spcBef>
                <a:spcPts val="1701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GJELLP+ArialMT"/>
                <a:cs typeface="GJELLP+ArialMT"/>
              </a:rPr>
              <a:t>5</a:t>
            </a:r>
            <a:r>
              <a:rPr sz="1700" dirty="0">
                <a:solidFill>
                  <a:srgbClr val="000000"/>
                </a:solidFill>
                <a:latin typeface="SimHei"/>
                <a:cs typeface="SimHei"/>
              </a:rPr>
              <a:t>课程教学内容适当更新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61809" y="5481708"/>
            <a:ext cx="2958827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9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申请建设在线开放课程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5150" y="5865399"/>
            <a:ext cx="4618056" cy="565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C00000"/>
                </a:solidFill>
                <a:latin typeface="GJELLP+ArialMT"/>
                <a:cs typeface="GJELLP+ArialMT"/>
              </a:rPr>
              <a:t>6</a:t>
            </a:r>
            <a:r>
              <a:rPr sz="1700" dirty="0">
                <a:solidFill>
                  <a:srgbClr val="C00000"/>
                </a:solidFill>
                <a:latin typeface="SimHei"/>
                <a:cs typeface="SimHei"/>
              </a:rPr>
              <a:t>蓝墨云班课平台平台使用率较低（预警</a:t>
            </a:r>
            <a:r>
              <a:rPr sz="1700" dirty="0">
                <a:solidFill>
                  <a:srgbClr val="000000"/>
                </a:solidFill>
                <a:latin typeface="SimHei"/>
                <a:cs typeface="SimHei"/>
              </a:rPr>
              <a:t> ）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33437" y="5947942"/>
            <a:ext cx="4799057" cy="993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9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通过实验室建设完善教学与实训的信息</a:t>
            </a:r>
          </a:p>
          <a:p>
            <a:pPr marL="286893" marR="0">
              <a:lnSpc>
                <a:spcPts val="1800"/>
              </a:lnSpc>
              <a:spcBef>
                <a:spcPts val="131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化教学资源。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8239" y="6371802"/>
            <a:ext cx="6429284" cy="565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C00000"/>
                </a:solidFill>
                <a:latin typeface="GJELLP+ArialMT"/>
                <a:cs typeface="GJELLP+ArialMT"/>
              </a:rPr>
              <a:t>7</a:t>
            </a:r>
            <a:r>
              <a:rPr sz="1700" dirty="0">
                <a:solidFill>
                  <a:srgbClr val="C00000"/>
                </a:solidFill>
                <a:latin typeface="SimHei"/>
                <a:cs typeface="SimHei"/>
              </a:rPr>
              <a:t>实训条件不足，只能借助思科</a:t>
            </a:r>
            <a:r>
              <a:rPr sz="1700" dirty="0">
                <a:solidFill>
                  <a:srgbClr val="C00000"/>
                </a:solidFill>
                <a:latin typeface="GJELLP+ArialMT"/>
                <a:cs typeface="GJELLP+ArialMT"/>
              </a:rPr>
              <a:t>PT</a:t>
            </a:r>
            <a:r>
              <a:rPr sz="1700" dirty="0">
                <a:solidFill>
                  <a:srgbClr val="C00000"/>
                </a:solidFill>
                <a:latin typeface="SimHei"/>
                <a:cs typeface="SimHei"/>
              </a:rPr>
              <a:t>模拟器完成实训（预警）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35510"/>
            <a:ext cx="2895897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3.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自我诊改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346" y="1647740"/>
            <a:ext cx="5383319" cy="856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第三轮诊改（</a:t>
            </a:r>
            <a:r>
              <a:rPr sz="1800" dirty="0">
                <a:solidFill>
                  <a:srgbClr val="FFFFFF"/>
                </a:solidFill>
                <a:latin typeface="GJELLP+ArialMT"/>
                <a:cs typeface="GJELLP+ArialMT"/>
              </a:rPr>
              <a:t>2018.9-2019.7</a:t>
            </a: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）结合线上数据进</a:t>
            </a:r>
          </a:p>
          <a:p>
            <a:pPr marL="1992223" marR="0">
              <a:lnSpc>
                <a:spcPts val="1800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行诊改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8324" y="2342276"/>
            <a:ext cx="12573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改进措施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404" y="2992643"/>
            <a:ext cx="14859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  <a:hlinkClick r:id="rId4"/>
              </a:rPr>
              <a:t>蓝墨云班课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16454" y="2982151"/>
            <a:ext cx="1321562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  <a:hlinkClick r:id="rId5"/>
              </a:rPr>
              <a:t>CII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  <a:hlinkClick r:id="rId5"/>
              </a:rPr>
              <a:t>云教学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21022" y="2992643"/>
            <a:ext cx="12573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  <a:hlinkClick r:id="rId6"/>
              </a:rPr>
              <a:t>智能平台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70419" y="3071432"/>
            <a:ext cx="4798618" cy="993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6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申请开展路由交换技术在线开放课程建</a:t>
            </a:r>
          </a:p>
          <a:p>
            <a:pPr marL="286511" marR="0">
              <a:lnSpc>
                <a:spcPts val="1800"/>
              </a:lnSpc>
              <a:spcBef>
                <a:spcPts val="131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3471" y="3899261"/>
            <a:ext cx="5324311" cy="134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GJELLP+ArialMT"/>
                <a:cs typeface="GJELLP+ArialMT"/>
              </a:rPr>
              <a:t>1</a:t>
            </a:r>
            <a:r>
              <a:rPr sz="2200" dirty="0">
                <a:solidFill>
                  <a:srgbClr val="000000"/>
                </a:solidFill>
                <a:latin typeface="SimHei"/>
                <a:cs typeface="SimHei"/>
              </a:rPr>
              <a:t>课程动态教学资源不足、质量不高。</a:t>
            </a:r>
          </a:p>
          <a:p>
            <a:pPr marL="0" marR="0">
              <a:lnSpc>
                <a:spcPts val="2453"/>
              </a:lnSpc>
              <a:spcBef>
                <a:spcPts val="235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GJELLP+ArialMT"/>
                <a:cs typeface="GJELLP+ArialMT"/>
              </a:rPr>
              <a:t>2</a:t>
            </a:r>
            <a:r>
              <a:rPr sz="2200" dirty="0">
                <a:solidFill>
                  <a:srgbClr val="000000"/>
                </a:solidFill>
                <a:latin typeface="SimHei"/>
                <a:cs typeface="SimHei"/>
              </a:rPr>
              <a:t>课程没有建设在线开放课程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70419" y="3894392"/>
            <a:ext cx="5061509" cy="2640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6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鼓励课程组教师制作录屏微课等动态教</a:t>
            </a:r>
          </a:p>
          <a:p>
            <a:pPr marL="286511" marR="0">
              <a:lnSpc>
                <a:spcPts val="1800"/>
              </a:lnSpc>
              <a:spcBef>
                <a:spcPts val="13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学资源，参加微课竞赛和信息化竞赛。</a:t>
            </a:r>
          </a:p>
          <a:p>
            <a:pPr marL="0" marR="0">
              <a:lnSpc>
                <a:spcPts val="2010"/>
              </a:lnSpc>
              <a:spcBef>
                <a:spcPts val="135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6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改进教学方法，充分利用现有教学平台</a:t>
            </a:r>
          </a:p>
          <a:p>
            <a:pPr marL="286511" marR="0">
              <a:lnSpc>
                <a:spcPts val="1800"/>
              </a:lnSpc>
              <a:spcBef>
                <a:spcPts val="131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开展更丰富的教学活动，提升师生互动。</a:t>
            </a:r>
          </a:p>
          <a:p>
            <a:pPr marL="0" marR="0">
              <a:lnSpc>
                <a:spcPts val="2013"/>
              </a:lnSpc>
              <a:spcBef>
                <a:spcPts val="135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6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积极引导教师和学生尽快熟悉信息平台</a:t>
            </a:r>
          </a:p>
          <a:p>
            <a:pPr marL="286511" marR="0">
              <a:lnSpc>
                <a:spcPts val="1800"/>
              </a:lnSpc>
              <a:spcBef>
                <a:spcPts val="13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的使用。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3471" y="5113785"/>
            <a:ext cx="5641366" cy="1367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GJELLP+ArialMT"/>
                <a:cs typeface="GJELLP+ArialMT"/>
              </a:rPr>
              <a:t>3</a:t>
            </a:r>
            <a:r>
              <a:rPr sz="2200" dirty="0">
                <a:solidFill>
                  <a:srgbClr val="000000"/>
                </a:solidFill>
                <a:latin typeface="SimHei"/>
                <a:cs typeface="SimHei"/>
              </a:rPr>
              <a:t>蓝墨云班课平台使用率较低，互动不足</a:t>
            </a:r>
          </a:p>
          <a:p>
            <a:pPr marL="0" marR="0">
              <a:lnSpc>
                <a:spcPts val="2453"/>
              </a:lnSpc>
              <a:spcBef>
                <a:spcPts val="250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GJELLP+ArialMT"/>
                <a:cs typeface="GJELLP+ArialMT"/>
              </a:rPr>
              <a:t>4.</a:t>
            </a:r>
            <a:r>
              <a:rPr sz="2200" dirty="0">
                <a:solidFill>
                  <a:srgbClr val="000000"/>
                </a:solidFill>
                <a:latin typeface="SimHei"/>
                <a:cs typeface="SimHei"/>
              </a:rPr>
              <a:t>已有的教学平台的利用率不高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9639" y="635510"/>
            <a:ext cx="2895897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4.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诊改成效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9428" y="2042985"/>
            <a:ext cx="167640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SimHei"/>
                <a:cs typeface="SimHei"/>
              </a:rPr>
              <a:t>创新激励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0070" y="2046875"/>
            <a:ext cx="12573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诊改成效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23593" y="2860643"/>
            <a:ext cx="1600200" cy="9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科研工作量考核办法</a:t>
            </a:r>
          </a:p>
          <a:p>
            <a:pPr marL="76200" marR="0">
              <a:lnSpc>
                <a:spcPts val="1200"/>
              </a:lnSpc>
              <a:spcBef>
                <a:spcPts val="3539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职称晋升量化评分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04106" y="2920048"/>
            <a:ext cx="4854994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8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 smtClean="0">
                <a:solidFill>
                  <a:srgbClr val="000000"/>
                </a:solidFill>
                <a:latin typeface="GJELLP+ArialMT"/>
                <a:cs typeface="GJELLP+ArialMT"/>
              </a:rPr>
              <a:t>201</a:t>
            </a:r>
            <a:r>
              <a:rPr lang="en-US" altLang="zh-CN" sz="1800" dirty="0" smtClean="0">
                <a:solidFill>
                  <a:srgbClr val="000000"/>
                </a:solidFill>
                <a:latin typeface="GJELLP+ArialMT"/>
                <a:cs typeface="GJELLP+ArialMT"/>
              </a:rPr>
              <a:t>7</a:t>
            </a:r>
            <a:r>
              <a:rPr sz="1800" dirty="0" smtClean="0">
                <a:solidFill>
                  <a:srgbClr val="000000"/>
                </a:solidFill>
                <a:latin typeface="SimHei"/>
                <a:cs typeface="SimHei"/>
              </a:rPr>
              <a:t>年陕西省高等院校微课竞赛二等奖</a:t>
            </a:r>
            <a:endParaRPr sz="1800" dirty="0">
              <a:solidFill>
                <a:srgbClr val="000000"/>
              </a:solidFill>
              <a:latin typeface="SimHei"/>
              <a:cs typeface="SimHei"/>
            </a:endParaRPr>
          </a:p>
          <a:p>
            <a:pPr marL="286765" marR="0">
              <a:lnSpc>
                <a:spcPts val="1800"/>
              </a:lnSpc>
              <a:spcBef>
                <a:spcPts val="1311"/>
              </a:spcBef>
              <a:spcAft>
                <a:spcPts val="0"/>
              </a:spcAft>
            </a:pPr>
            <a:r>
              <a:rPr sz="1800" dirty="0" smtClean="0">
                <a:solidFill>
                  <a:srgbClr val="000000"/>
                </a:solidFill>
                <a:latin typeface="SimHei"/>
                <a:cs typeface="SimHei"/>
              </a:rPr>
              <a:t>《</a:t>
            </a:r>
            <a:r>
              <a:rPr lang="en-US" sz="1800" dirty="0" smtClean="0">
                <a:solidFill>
                  <a:srgbClr val="000000"/>
                </a:solidFill>
                <a:latin typeface="SimHei"/>
                <a:cs typeface="SimHei"/>
              </a:rPr>
              <a:t>A</a:t>
            </a:r>
            <a:r>
              <a:rPr lang="en-US" altLang="zh-CN" sz="1800" dirty="0" smtClean="0">
                <a:solidFill>
                  <a:srgbClr val="000000"/>
                </a:solidFill>
                <a:latin typeface="SimHei"/>
                <a:cs typeface="SimHei"/>
              </a:rPr>
              <a:t>utoCAD</a:t>
            </a:r>
            <a:r>
              <a:rPr sz="1800" dirty="0" smtClean="0">
                <a:solidFill>
                  <a:srgbClr val="000000"/>
                </a:solidFill>
                <a:latin typeface="SimHei"/>
                <a:cs typeface="SimHei"/>
              </a:rPr>
              <a:t>》。</a:t>
            </a:r>
            <a:endParaRPr sz="1800" dirty="0">
              <a:solidFill>
                <a:srgbClr val="000000"/>
              </a:solidFill>
              <a:latin typeface="SimHei"/>
              <a:cs typeface="Sim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4106" y="3743262"/>
            <a:ext cx="4854994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8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2018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年教学团队教师评为学院教学名师</a:t>
            </a:r>
          </a:p>
          <a:p>
            <a:pPr marL="0" marR="0">
              <a:lnSpc>
                <a:spcPts val="2010"/>
              </a:lnSpc>
              <a:spcBef>
                <a:spcPts val="127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8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2018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年获得陕西省高职职业技能竞赛大</a:t>
            </a:r>
          </a:p>
          <a:p>
            <a:pPr marL="286765" marR="0">
              <a:lnSpc>
                <a:spcPts val="1800"/>
              </a:lnSpc>
              <a:spcBef>
                <a:spcPts val="1311"/>
              </a:spcBef>
              <a:spcAft>
                <a:spcPts val="0"/>
              </a:spcAft>
            </a:pPr>
            <a:r>
              <a:rPr sz="1800" dirty="0" err="1" smtClean="0">
                <a:solidFill>
                  <a:srgbClr val="000000"/>
                </a:solidFill>
                <a:latin typeface="SimHei"/>
                <a:cs typeface="SimHei"/>
              </a:rPr>
              <a:t>数据及应用赛项</a:t>
            </a:r>
            <a:r>
              <a:rPr lang="zh-CN" altLang="en-US" sz="1800" dirty="0" smtClean="0">
                <a:solidFill>
                  <a:srgbClr val="000000"/>
                </a:solidFill>
                <a:latin typeface="SimHei"/>
                <a:cs typeface="SimHei"/>
              </a:rPr>
              <a:t>三</a:t>
            </a:r>
            <a:r>
              <a:rPr sz="1800" dirty="0" err="1" smtClean="0">
                <a:solidFill>
                  <a:srgbClr val="000000"/>
                </a:solidFill>
                <a:latin typeface="SimHei"/>
                <a:cs typeface="SimHei"/>
              </a:rPr>
              <a:t>等奖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47393" y="4064349"/>
            <a:ext cx="1752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科研创新团队管理办法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9793" y="4665948"/>
            <a:ext cx="1447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技能竞赛奖励办法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04106" y="4977956"/>
            <a:ext cx="4909617" cy="993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FRDUN+ArialMT"/>
                <a:cs typeface="EFRDUN+ArialMT"/>
              </a:rPr>
              <a:t>•</a:t>
            </a:r>
            <a:r>
              <a:rPr sz="1800" spc="1128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2017-2018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年投资</a:t>
            </a:r>
            <a:r>
              <a:rPr sz="1800" dirty="0">
                <a:solidFill>
                  <a:srgbClr val="000000"/>
                </a:solidFill>
                <a:latin typeface="GJELLP+ArialMT"/>
                <a:cs typeface="GJELLP+ArialMT"/>
              </a:rPr>
              <a:t>200</a:t>
            </a: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多万建成网络实训</a:t>
            </a:r>
          </a:p>
          <a:p>
            <a:pPr marL="286765" marR="0">
              <a:lnSpc>
                <a:spcPts val="1800"/>
              </a:lnSpc>
              <a:spcBef>
                <a:spcPts val="131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Hei"/>
                <a:cs typeface="SimHei"/>
              </a:rPr>
              <a:t>中心，可以完成本课程的全部实训任务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5113" y="5267674"/>
            <a:ext cx="3505200" cy="982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专业带头人、骨干教师选拔、培养和培养办法</a:t>
            </a:r>
          </a:p>
          <a:p>
            <a:pPr marL="152400" marR="0">
              <a:lnSpc>
                <a:spcPts val="1200"/>
              </a:lnSpc>
              <a:spcBef>
                <a:spcPts val="3537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教学名师、技能大师工作室实施管理办法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b="-1183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35510"/>
            <a:ext cx="3353097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5.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下一步工作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3578" y="2276872"/>
            <a:ext cx="11230659" cy="1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SimHei"/>
                <a:cs typeface="SimHei"/>
              </a:rPr>
              <a:t>积累教学资源、建设信息化教学资源，为在线开展课程</a:t>
            </a:r>
          </a:p>
          <a:p>
            <a:pPr marL="0" marR="0">
              <a:lnSpc>
                <a:spcPts val="3206"/>
              </a:lnSpc>
              <a:spcBef>
                <a:spcPts val="537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SimHei"/>
                <a:cs typeface="SimHei"/>
              </a:rPr>
              <a:t>建设做好准备，积极进行建设申报。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5956" y="4077072"/>
            <a:ext cx="11698603" cy="1016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SimHei"/>
                <a:cs typeface="SimHei"/>
              </a:rPr>
              <a:t>提升专任教师的技术能力，获取校企合作企业认证讲师。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1341" y="5463683"/>
            <a:ext cx="11230659" cy="1492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SimHei"/>
                <a:cs typeface="SimHei"/>
              </a:rPr>
              <a:t>开展积极参加学生技能竞赛，力争将课程建设的效果体</a:t>
            </a:r>
          </a:p>
          <a:p>
            <a:pPr marL="0" marR="0">
              <a:lnSpc>
                <a:spcPts val="3206"/>
              </a:lnSpc>
              <a:spcBef>
                <a:spcPts val="538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SimHei"/>
                <a:cs typeface="SimHei"/>
              </a:rPr>
              <a:t>现在技能竞赛中。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rcRect/>
            <a:stretch>
              <a:fillRect t="-4053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18931" y="2541594"/>
            <a:ext cx="3268404" cy="1235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做</a:t>
            </a:r>
            <a:r>
              <a:rPr sz="2000" spc="416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好</a:t>
            </a:r>
            <a:r>
              <a:rPr sz="2000" spc="40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课</a:t>
            </a:r>
            <a:r>
              <a:rPr sz="2000" spc="416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程</a:t>
            </a:r>
            <a:r>
              <a:rPr sz="2000" spc="40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诊</a:t>
            </a:r>
            <a:r>
              <a:rPr sz="2000" spc="416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断</a:t>
            </a:r>
            <a:r>
              <a:rPr sz="2000" spc="40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改</a:t>
            </a:r>
            <a:r>
              <a:rPr sz="2000" spc="416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进</a:t>
            </a:r>
          </a:p>
          <a:p>
            <a:pPr marL="0" marR="0">
              <a:lnSpc>
                <a:spcPts val="2644"/>
              </a:lnSpc>
              <a:spcBef>
                <a:spcPts val="1485"/>
              </a:spcBef>
              <a:spcAft>
                <a:spcPts val="0"/>
              </a:spcAft>
            </a:pP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提</a:t>
            </a:r>
            <a:r>
              <a:rPr sz="2000" spc="416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升</a:t>
            </a:r>
            <a:r>
              <a:rPr sz="2000" spc="40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课</a:t>
            </a:r>
            <a:r>
              <a:rPr sz="2000" spc="416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程</a:t>
            </a:r>
            <a:r>
              <a:rPr sz="2000" spc="40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教</a:t>
            </a:r>
            <a:r>
              <a:rPr sz="2000" spc="416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学</a:t>
            </a:r>
            <a:r>
              <a:rPr sz="2000" spc="404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质</a:t>
            </a:r>
            <a:r>
              <a:rPr sz="2000" spc="416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C1C1C"/>
                </a:solidFill>
                <a:latin typeface="RHTDGP+MicrosoftYaHei"/>
                <a:cs typeface="RHTDGP+MicrosoftYaHei"/>
              </a:rPr>
              <a:t>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8798" y="-1501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" b="-2474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95290" y="592140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FGCWW+Arial-BoldMT"/>
                <a:cs typeface="SFGCWW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4034" y="904595"/>
            <a:ext cx="3051048" cy="1016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SimHei"/>
                <a:cs typeface="SimHei"/>
              </a:rPr>
              <a:t>课程基本情况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5075" y="1648908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FGCWW+Arial-BoldMT"/>
                <a:cs typeface="SFGCWW+Arial-Bold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67196" y="2132856"/>
            <a:ext cx="2601133" cy="2152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125" marR="0">
              <a:lnSpc>
                <a:spcPts val="32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SimHei"/>
                <a:cs typeface="SimHei"/>
              </a:rPr>
              <a:t>总体设计</a:t>
            </a:r>
          </a:p>
          <a:p>
            <a:pPr marL="0" marR="0">
              <a:lnSpc>
                <a:spcPts val="3204"/>
              </a:lnSpc>
              <a:spcBef>
                <a:spcPts val="573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SimHei"/>
                <a:cs typeface="SimHei"/>
              </a:rPr>
              <a:t>自我诊改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04842" y="2774255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FGCWW+Arial-BoldMT"/>
                <a:cs typeface="SFGCWW+Arial-BoldMT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54373" y="3877355"/>
            <a:ext cx="1044412" cy="132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FGCWW+Arial-BoldMT"/>
                <a:cs typeface="SFGCWW+Arial-BoldMT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23599" y="4833157"/>
            <a:ext cx="2237232" cy="1016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SimHei"/>
                <a:cs typeface="SimHei"/>
              </a:rPr>
              <a:t>诊改成效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78682" y="4833157"/>
            <a:ext cx="1044412" cy="132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FGCWW+Arial-BoldMT"/>
                <a:cs typeface="SFGCWW+Arial-BoldMT"/>
              </a:rPr>
              <a:t>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03020" y="5974067"/>
            <a:ext cx="2645664" cy="1016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SimHei"/>
                <a:cs typeface="SimHei"/>
              </a:rPr>
              <a:t>下一步工作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b="-1300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35510"/>
            <a:ext cx="3810297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1.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课程基本情况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3880" y="1716605"/>
            <a:ext cx="811313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2400" spc="-8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SimHei"/>
                <a:cs typeface="SimHei"/>
              </a:rPr>
              <a:t>课程性质</a:t>
            </a:r>
            <a:r>
              <a:rPr sz="2400" dirty="0" smtClean="0">
                <a:solidFill>
                  <a:srgbClr val="0070C0"/>
                </a:solidFill>
                <a:latin typeface="SimHei"/>
                <a:cs typeface="SimHei"/>
              </a:rPr>
              <a:t>：</a:t>
            </a:r>
            <a:r>
              <a:rPr lang="zh-CN" altLang="en-US" sz="2400" b="1" dirty="0" smtClean="0">
                <a:solidFill>
                  <a:srgbClr val="0070C0"/>
                </a:solidFill>
                <a:latin typeface="SimHei"/>
                <a:cs typeface="SimHei"/>
              </a:rPr>
              <a:t>计算机网络技术</a:t>
            </a:r>
            <a:r>
              <a:rPr sz="2400" dirty="0" err="1" smtClean="0">
                <a:solidFill>
                  <a:srgbClr val="0070C0"/>
                </a:solidFill>
                <a:latin typeface="SimHei"/>
                <a:cs typeface="SimHei"/>
              </a:rPr>
              <a:t>专业的一门专业核心课</a:t>
            </a:r>
            <a:endParaRPr sz="2400" dirty="0">
              <a:solidFill>
                <a:srgbClr val="0070C0"/>
              </a:solidFill>
              <a:latin typeface="SimHei"/>
              <a:cs typeface="Sim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780" y="2109398"/>
            <a:ext cx="1067409" cy="762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程。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3880" y="2603543"/>
            <a:ext cx="723049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2400" spc="-8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SimHei"/>
                <a:cs typeface="SimHei"/>
              </a:rPr>
              <a:t>课时：第</a:t>
            </a:r>
            <a:r>
              <a:rPr lang="zh-CN" altLang="en-US" sz="2400" b="1" dirty="0" smtClean="0">
                <a:solidFill>
                  <a:srgbClr val="0070C0"/>
                </a:solidFill>
                <a:latin typeface="SimHei"/>
                <a:cs typeface="SimHei"/>
              </a:rPr>
              <a:t>二</a:t>
            </a:r>
            <a:r>
              <a:rPr sz="2400" dirty="0" smtClean="0">
                <a:solidFill>
                  <a:srgbClr val="0070C0"/>
                </a:solidFill>
                <a:latin typeface="SimHei"/>
                <a:cs typeface="SimHei"/>
              </a:rPr>
              <a:t>学期学时</a:t>
            </a:r>
            <a:r>
              <a:rPr lang="en-US" altLang="zh-CN" sz="2400" dirty="0" smtClean="0">
                <a:solidFill>
                  <a:srgbClr val="0070C0"/>
                </a:solidFill>
                <a:latin typeface="GJELLP+ArialMT"/>
                <a:cs typeface="GJELLP+ArialMT"/>
              </a:rPr>
              <a:t>68</a:t>
            </a:r>
            <a:r>
              <a:rPr sz="2400" dirty="0" smtClean="0">
                <a:solidFill>
                  <a:srgbClr val="0070C0"/>
                </a:solidFill>
                <a:latin typeface="SimHei"/>
                <a:cs typeface="SimHei"/>
              </a:rPr>
              <a:t>学时。</a:t>
            </a:r>
            <a:endParaRPr sz="2400" dirty="0">
              <a:solidFill>
                <a:srgbClr val="0070C0"/>
              </a:solidFill>
              <a:latin typeface="SimHei"/>
              <a:cs typeface="Sim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880" y="3111035"/>
            <a:ext cx="8145354" cy="1178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2400" spc="-8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教学团队：共四人，其中教授</a:t>
            </a: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1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人，高工</a:t>
            </a: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1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人，工程</a:t>
            </a:r>
          </a:p>
          <a:p>
            <a:pPr marL="342900" marR="0">
              <a:lnSpc>
                <a:spcPts val="2683"/>
              </a:lnSpc>
              <a:spcBef>
                <a:spcPts val="316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师</a:t>
            </a: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1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名，助教</a:t>
            </a: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1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名。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3880" y="4003240"/>
            <a:ext cx="810679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2400" spc="-8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SimHei"/>
                <a:cs typeface="SimHei"/>
              </a:rPr>
              <a:t>目前教材选用锐捷网络学院系列教程</a:t>
            </a:r>
            <a:r>
              <a:rPr sz="2400" b="1" dirty="0" smtClean="0">
                <a:solidFill>
                  <a:srgbClr val="0070C0"/>
                </a:solidFill>
                <a:latin typeface="SimHei"/>
                <a:cs typeface="SimHei"/>
              </a:rPr>
              <a:t>《</a:t>
            </a:r>
            <a:r>
              <a:rPr lang="zh-CN" altLang="en-US" sz="2400" b="1" dirty="0" smtClean="0">
                <a:solidFill>
                  <a:srgbClr val="0070C0"/>
                </a:solidFill>
                <a:latin typeface="SimHei"/>
                <a:cs typeface="SimHei"/>
              </a:rPr>
              <a:t>计算机网络技术</a:t>
            </a:r>
            <a:r>
              <a:rPr sz="2400" b="1" dirty="0" smtClean="0">
                <a:solidFill>
                  <a:srgbClr val="0070C0"/>
                </a:solidFill>
                <a:latin typeface="SimHei"/>
                <a:cs typeface="SimHei"/>
              </a:rPr>
              <a:t>》</a:t>
            </a:r>
            <a:endParaRPr sz="2400" b="1" dirty="0">
              <a:solidFill>
                <a:srgbClr val="0070C0"/>
              </a:solidFill>
              <a:latin typeface="SimHei"/>
              <a:cs typeface="Sim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880" y="4889521"/>
            <a:ext cx="8143951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2400" spc="-8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2018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年</a:t>
            </a: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9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月前，课程开始于第</a:t>
            </a: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2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学期，</a:t>
            </a: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2018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年</a:t>
            </a: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9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月的</a:t>
            </a:r>
          </a:p>
          <a:p>
            <a:pPr marL="342900" marR="0">
              <a:lnSpc>
                <a:spcPts val="2681"/>
              </a:lnSpc>
              <a:spcBef>
                <a:spcPts val="321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GJELLP+ArialMT"/>
                <a:cs typeface="GJELLP+ArialMT"/>
              </a:rPr>
              <a:t>2018</a:t>
            </a:r>
            <a:r>
              <a:rPr sz="2400" dirty="0" smtClean="0">
                <a:solidFill>
                  <a:srgbClr val="0070C0"/>
                </a:solidFill>
                <a:latin typeface="SimHei"/>
                <a:cs typeface="SimHei"/>
              </a:rPr>
              <a:t>级开始课程开设于第</a:t>
            </a:r>
            <a:r>
              <a:rPr lang="en-US" altLang="zh-CN" sz="2400" dirty="0" smtClean="0">
                <a:solidFill>
                  <a:srgbClr val="0070C0"/>
                </a:solidFill>
                <a:latin typeface="SimHei"/>
                <a:cs typeface="SimHei"/>
              </a:rPr>
              <a:t>2</a:t>
            </a:r>
            <a:r>
              <a:rPr sz="2400" dirty="0" smtClean="0">
                <a:solidFill>
                  <a:srgbClr val="0070C0"/>
                </a:solidFill>
                <a:latin typeface="SimHei"/>
                <a:cs typeface="SimHei"/>
              </a:rPr>
              <a:t>学期</a:t>
            </a:r>
            <a:r>
              <a:rPr sz="2400" dirty="0">
                <a:solidFill>
                  <a:srgbClr val="0070C0"/>
                </a:solidFill>
                <a:latin typeface="SimHei"/>
                <a:cs typeface="SimHei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87" y="-63865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2" b="-12747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35510"/>
            <a:ext cx="3810297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1.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课程基本情况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3880" y="1630914"/>
            <a:ext cx="2607564" cy="1061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3200" dirty="0">
                <a:solidFill>
                  <a:srgbClr val="0070C0"/>
                </a:solidFill>
                <a:latin typeface="SimHei"/>
                <a:cs typeface="SimHei"/>
              </a:rPr>
              <a:t>诊改基础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279" y="3068960"/>
            <a:ext cx="358223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JELLP+ArialMT"/>
                <a:cs typeface="GJELLP+ArialMT"/>
              </a:rPr>
              <a:t>2016</a:t>
            </a:r>
            <a:r>
              <a:rPr sz="2000" dirty="0" smtClean="0">
                <a:solidFill>
                  <a:srgbClr val="000000"/>
                </a:solidFill>
                <a:latin typeface="SimHei"/>
                <a:cs typeface="SimHei"/>
              </a:rPr>
              <a:t>年完成</a:t>
            </a:r>
            <a:r>
              <a:rPr lang="zh-CN" altLang="en-US" sz="20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SimHei"/>
              </a:rPr>
              <a:t>计网</a:t>
            </a:r>
            <a:r>
              <a:rPr sz="2000" dirty="0" err="1">
                <a:solidFill>
                  <a:srgbClr val="000000"/>
                </a:solidFill>
                <a:latin typeface="SimHei"/>
                <a:cs typeface="SimHei"/>
              </a:rPr>
              <a:t>专业人才培</a:t>
            </a:r>
            <a:endParaRPr sz="2000" dirty="0">
              <a:solidFill>
                <a:srgbClr val="000000"/>
              </a:solidFill>
              <a:latin typeface="SimHei"/>
              <a:cs typeface="SimHei"/>
            </a:endParaRPr>
          </a:p>
          <a:p>
            <a:pPr marL="0" marR="0">
              <a:lnSpc>
                <a:spcPts val="2004"/>
              </a:lnSpc>
              <a:spcBef>
                <a:spcPts val="19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养方案和课程标准修订。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04112" y="2898469"/>
            <a:ext cx="3809450" cy="93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在进行了多次授课的基础上，</a:t>
            </a:r>
          </a:p>
          <a:p>
            <a:pPr marL="0" marR="0">
              <a:lnSpc>
                <a:spcPts val="2004"/>
              </a:lnSpc>
              <a:spcBef>
                <a:spcPts val="33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基本组建课程教学团队。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87757" y="4725144"/>
            <a:ext cx="3804895" cy="12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在学院指导下，已经建设二级</a:t>
            </a:r>
          </a:p>
          <a:p>
            <a:pPr marL="0" marR="0">
              <a:lnSpc>
                <a:spcPts val="2238"/>
              </a:lnSpc>
              <a:spcBef>
                <a:spcPts val="297"/>
              </a:spcBef>
              <a:spcAft>
                <a:spcPts val="0"/>
              </a:spcAft>
            </a:pPr>
            <a:r>
              <a:rPr sz="2000" spc="16" dirty="0">
                <a:solidFill>
                  <a:srgbClr val="000000"/>
                </a:solidFill>
                <a:latin typeface="SimHei"/>
                <a:cs typeface="SimHei"/>
              </a:rPr>
              <a:t>学院</a:t>
            </a:r>
            <a:r>
              <a:rPr sz="2000" dirty="0">
                <a:solidFill>
                  <a:srgbClr val="000000"/>
                </a:solidFill>
                <a:latin typeface="GJELLP+ArialMT"/>
                <a:cs typeface="GJELLP+ArialMT"/>
              </a:rPr>
              <a:t>-</a:t>
            </a: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教研室</a:t>
            </a:r>
            <a:r>
              <a:rPr sz="2000" dirty="0">
                <a:solidFill>
                  <a:srgbClr val="000000"/>
                </a:solidFill>
                <a:latin typeface="GJELLP+ArialMT"/>
                <a:cs typeface="GJELLP+ArialMT"/>
              </a:rPr>
              <a:t>-</a:t>
            </a: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专业</a:t>
            </a:r>
            <a:r>
              <a:rPr sz="2000" dirty="0">
                <a:solidFill>
                  <a:srgbClr val="000000"/>
                </a:solidFill>
                <a:latin typeface="GJELLP+ArialMT"/>
                <a:cs typeface="GJELLP+ArialMT"/>
              </a:rPr>
              <a:t>-</a:t>
            </a: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课程的教学</a:t>
            </a:r>
          </a:p>
          <a:p>
            <a:pPr marL="0" marR="0">
              <a:lnSpc>
                <a:spcPts val="2004"/>
              </a:lnSpc>
              <a:spcBef>
                <a:spcPts val="19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管理体系。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32104" y="4757608"/>
            <a:ext cx="3804895" cy="12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建立了期初、期中教学检查，</a:t>
            </a:r>
          </a:p>
          <a:p>
            <a:pPr marL="0" marR="0">
              <a:lnSpc>
                <a:spcPts val="2004"/>
              </a:lnSpc>
              <a:spcBef>
                <a:spcPts val="33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期中、期末考核与平时考核相</a:t>
            </a:r>
          </a:p>
          <a:p>
            <a:pPr marL="0" marR="0">
              <a:lnSpc>
                <a:spcPts val="2004"/>
              </a:lnSpc>
              <a:spcBef>
                <a:spcPts val="38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imHei"/>
                <a:cs typeface="SimHei"/>
              </a:rPr>
              <a:t>结合的基于过程的考核体系。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75001"/>
            <a:ext cx="12192000" cy="6858000"/>
          </a:xfrm>
          <a:prstGeom prst="rect">
            <a:avLst/>
          </a:prstGeom>
          <a:blipFill>
            <a:blip r:embed="rId2" cstate="print"/>
            <a:srcRect/>
            <a:stretch>
              <a:fillRect t="-1" b="-1174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943" y="548680"/>
            <a:ext cx="441990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2.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总体设计</a:t>
            </a: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-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目标链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7698" y="1535324"/>
            <a:ext cx="2903799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1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50" dirty="0" smtClean="0">
                <a:solidFill>
                  <a:srgbClr val="000000"/>
                </a:solidFill>
                <a:latin typeface="SimHei"/>
                <a:cs typeface="SimHei"/>
              </a:rPr>
              <a:t>西安高新科技职业学院</a:t>
            </a:r>
            <a:r>
              <a:rPr sz="1650" dirty="0" smtClean="0">
                <a:solidFill>
                  <a:srgbClr val="000000"/>
                </a:solidFill>
                <a:latin typeface="SimHei"/>
                <a:cs typeface="SimHei"/>
              </a:rPr>
              <a:t>“</a:t>
            </a: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十</a:t>
            </a:r>
          </a:p>
          <a:p>
            <a:pPr marL="315744" marR="0">
              <a:lnSpc>
                <a:spcPts val="1651"/>
              </a:lnSpc>
              <a:spcBef>
                <a:spcPts val="281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三五”事业发展规划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5547" y="2586928"/>
            <a:ext cx="1293647" cy="125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2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教学团队</a:t>
            </a:r>
          </a:p>
          <a:p>
            <a:pPr marL="0" marR="0">
              <a:lnSpc>
                <a:spcPts val="1802"/>
              </a:lnSpc>
              <a:spcBef>
                <a:spcPts val="3561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实训条件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9704" y="2766050"/>
            <a:ext cx="2903799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1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50" dirty="0" smtClean="0">
                <a:solidFill>
                  <a:srgbClr val="000000"/>
                </a:solidFill>
                <a:latin typeface="SimHei"/>
                <a:cs typeface="SimHei"/>
              </a:rPr>
              <a:t>西安高新科技职业学院</a:t>
            </a:r>
            <a:r>
              <a:rPr sz="1650" dirty="0" smtClean="0">
                <a:solidFill>
                  <a:srgbClr val="000000"/>
                </a:solidFill>
                <a:latin typeface="SimHei"/>
                <a:cs typeface="SimHei"/>
              </a:rPr>
              <a:t>“</a:t>
            </a: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十</a:t>
            </a:r>
          </a:p>
          <a:p>
            <a:pPr marL="315744" marR="0">
              <a:lnSpc>
                <a:spcPts val="1651"/>
              </a:lnSpc>
              <a:spcBef>
                <a:spcPts val="281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三五”专业建设规划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0238" y="3839698"/>
            <a:ext cx="2903799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1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50" dirty="0" smtClean="0">
                <a:solidFill>
                  <a:srgbClr val="000000"/>
                </a:solidFill>
                <a:latin typeface="SimHei"/>
                <a:cs typeface="SimHei"/>
              </a:rPr>
              <a:t>西安高新科技职业学院</a:t>
            </a:r>
            <a:r>
              <a:rPr sz="1650" dirty="0" smtClean="0">
                <a:solidFill>
                  <a:srgbClr val="000000"/>
                </a:solidFill>
                <a:latin typeface="SimHei"/>
                <a:cs typeface="SimHei"/>
              </a:rPr>
              <a:t>“</a:t>
            </a: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十</a:t>
            </a:r>
          </a:p>
          <a:p>
            <a:pPr marL="315744" marR="0">
              <a:lnSpc>
                <a:spcPts val="1651"/>
              </a:lnSpc>
              <a:spcBef>
                <a:spcPts val="281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三五”课程建设规划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72226" y="4044096"/>
            <a:ext cx="19431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信息化教学平台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45055" y="3702517"/>
            <a:ext cx="2632405" cy="845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建设目标：</a:t>
            </a:r>
          </a:p>
          <a:p>
            <a:pPr marL="0" marR="0">
              <a:lnSpc>
                <a:spcPts val="1802"/>
              </a:lnSpc>
              <a:spcBef>
                <a:spcPts val="357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省级精品在线开放课程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97286" y="4898406"/>
            <a:ext cx="1257300" cy="129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教学资源</a:t>
            </a:r>
          </a:p>
          <a:p>
            <a:pPr marL="0" marR="0">
              <a:lnSpc>
                <a:spcPts val="1800"/>
              </a:lnSpc>
              <a:spcBef>
                <a:spcPts val="3913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教学质量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7674" y="4904288"/>
            <a:ext cx="2903799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1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50" dirty="0" smtClean="0">
                <a:solidFill>
                  <a:srgbClr val="000000"/>
                </a:solidFill>
                <a:latin typeface="SimHei"/>
                <a:cs typeface="SimHei"/>
              </a:rPr>
              <a:t>西安高新科技职业学院</a:t>
            </a:r>
            <a:r>
              <a:rPr sz="1650" dirty="0" smtClean="0">
                <a:solidFill>
                  <a:srgbClr val="000000"/>
                </a:solidFill>
                <a:latin typeface="SimHei"/>
                <a:cs typeface="SimHei"/>
              </a:rPr>
              <a:t>“</a:t>
            </a: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精</a:t>
            </a:r>
          </a:p>
          <a:p>
            <a:pPr marL="210486" marR="0">
              <a:lnSpc>
                <a:spcPts val="1651"/>
              </a:lnSpc>
              <a:spcBef>
                <a:spcPts val="281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品在线课程管理办法”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7674" y="5949280"/>
            <a:ext cx="2903823" cy="775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“十三五”路由交换技术课</a:t>
            </a:r>
          </a:p>
          <a:p>
            <a:pPr marL="420986" marR="0">
              <a:lnSpc>
                <a:spcPts val="1651"/>
              </a:lnSpc>
              <a:spcBef>
                <a:spcPts val="281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Hei"/>
                <a:cs typeface="SimHei"/>
              </a:rPr>
              <a:t>程建设与改革计划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943" y="726695"/>
            <a:ext cx="441990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2.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总体设计</a:t>
            </a: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-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目标链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042" y="2203807"/>
            <a:ext cx="2167646" cy="635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4"/>
              </a:lnSpc>
              <a:spcBef>
                <a:spcPts val="0"/>
              </a:spcBef>
              <a:spcAft>
                <a:spcPts val="0"/>
              </a:spcAft>
            </a:pPr>
            <a:r>
              <a:rPr sz="2000" spc="11" dirty="0">
                <a:solidFill>
                  <a:srgbClr val="4A66AC"/>
                </a:solidFill>
                <a:latin typeface="SimHei"/>
                <a:cs typeface="SimHei"/>
              </a:rPr>
              <a:t>课程资源与教材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65969" y="2203807"/>
            <a:ext cx="2167646" cy="94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4"/>
              </a:lnSpc>
              <a:spcBef>
                <a:spcPts val="0"/>
              </a:spcBef>
              <a:spcAft>
                <a:spcPts val="0"/>
              </a:spcAft>
            </a:pPr>
            <a:r>
              <a:rPr sz="2000" spc="11" dirty="0">
                <a:solidFill>
                  <a:srgbClr val="629DD1"/>
                </a:solidFill>
                <a:latin typeface="SimHei"/>
                <a:cs typeface="SimHei"/>
              </a:rPr>
              <a:t>教学方法与教学</a:t>
            </a:r>
          </a:p>
          <a:p>
            <a:pPr marL="640080" marR="0">
              <a:lnSpc>
                <a:spcPts val="2006"/>
              </a:lnSpc>
              <a:spcBef>
                <a:spcPts val="393"/>
              </a:spcBef>
              <a:spcAft>
                <a:spcPts val="0"/>
              </a:spcAft>
            </a:pPr>
            <a:r>
              <a:rPr sz="2000" spc="16" dirty="0">
                <a:solidFill>
                  <a:srgbClr val="629DD1"/>
                </a:solidFill>
                <a:latin typeface="SimHei"/>
                <a:cs typeface="SimHei"/>
              </a:rPr>
              <a:t>手段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60927" y="2356207"/>
            <a:ext cx="1913138" cy="635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4"/>
              </a:lnSpc>
              <a:spcBef>
                <a:spcPts val="0"/>
              </a:spcBef>
              <a:spcAft>
                <a:spcPts val="0"/>
              </a:spcAft>
            </a:pPr>
            <a:r>
              <a:rPr sz="2000" spc="12" dirty="0">
                <a:solidFill>
                  <a:srgbClr val="629DD1"/>
                </a:solidFill>
                <a:latin typeface="SimHei"/>
                <a:cs typeface="SimHei"/>
              </a:rPr>
              <a:t>课程内容改革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06084" y="2356207"/>
            <a:ext cx="1913137" cy="635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4"/>
              </a:lnSpc>
              <a:spcBef>
                <a:spcPts val="0"/>
              </a:spcBef>
              <a:spcAft>
                <a:spcPts val="0"/>
              </a:spcAft>
            </a:pPr>
            <a:r>
              <a:rPr sz="2000" spc="12" dirty="0">
                <a:solidFill>
                  <a:srgbClr val="297FD5"/>
                </a:solidFill>
                <a:latin typeface="SimHei"/>
                <a:cs typeface="SimHei"/>
              </a:rPr>
              <a:t>课程团队建设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39684" y="2356207"/>
            <a:ext cx="1913137" cy="635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4"/>
              </a:lnSpc>
              <a:spcBef>
                <a:spcPts val="0"/>
              </a:spcBef>
              <a:spcAft>
                <a:spcPts val="0"/>
              </a:spcAft>
            </a:pPr>
            <a:r>
              <a:rPr sz="2000" spc="12" dirty="0">
                <a:solidFill>
                  <a:srgbClr val="4A66AC"/>
                </a:solidFill>
                <a:latin typeface="SimHei"/>
                <a:cs typeface="SimHei"/>
              </a:rPr>
              <a:t>课程实践教学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46122" y="2508345"/>
            <a:ext cx="892149" cy="635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6"/>
              </a:lnSpc>
              <a:spcBef>
                <a:spcPts val="0"/>
              </a:spcBef>
              <a:spcAft>
                <a:spcPts val="0"/>
              </a:spcAft>
            </a:pPr>
            <a:r>
              <a:rPr sz="2000" spc="18" dirty="0">
                <a:solidFill>
                  <a:srgbClr val="4A66AC"/>
                </a:solidFill>
                <a:latin typeface="SimHei"/>
                <a:cs typeface="SimHei"/>
              </a:rPr>
              <a:t>建设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42990" y="2825131"/>
            <a:ext cx="1601762" cy="621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名教师培训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41094" y="2954381"/>
            <a:ext cx="2056760" cy="200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个教学资源</a:t>
            </a:r>
          </a:p>
          <a:p>
            <a:pPr marL="0" marR="0">
              <a:lnSpc>
                <a:spcPts val="2197"/>
              </a:lnSpc>
              <a:spcBef>
                <a:spcPts val="613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个教学资源</a:t>
            </a:r>
          </a:p>
          <a:p>
            <a:pPr marL="0" marR="0">
              <a:lnSpc>
                <a:spcPts val="2197"/>
              </a:lnSpc>
              <a:spcBef>
                <a:spcPts val="61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个教学资源</a:t>
            </a:r>
          </a:p>
          <a:p>
            <a:pPr marL="99060" marR="0">
              <a:lnSpc>
                <a:spcPts val="1948"/>
              </a:lnSpc>
              <a:spcBef>
                <a:spcPts val="564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建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个教学资源</a:t>
            </a:r>
          </a:p>
          <a:p>
            <a:pPr marL="230123" marR="0">
              <a:lnSpc>
                <a:spcPts val="2200"/>
              </a:lnSpc>
              <a:spcBef>
                <a:spcPts val="591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本校本教材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6097" y="3015190"/>
            <a:ext cx="947910" cy="2494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JELLP+ArialMT"/>
                <a:cs typeface="GJELLP+ArialMT"/>
              </a:rPr>
              <a:t>2016</a:t>
            </a:r>
          </a:p>
          <a:p>
            <a:pPr marL="0" marR="0">
              <a:lnSpc>
                <a:spcPts val="2238"/>
              </a:lnSpc>
              <a:spcBef>
                <a:spcPts val="1362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JELLP+ArialMT"/>
                <a:cs typeface="GJELLP+ArialMT"/>
              </a:rPr>
              <a:t>2017</a:t>
            </a:r>
          </a:p>
          <a:p>
            <a:pPr marL="0" marR="0">
              <a:lnSpc>
                <a:spcPts val="2238"/>
              </a:lnSpc>
              <a:spcBef>
                <a:spcPts val="1361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JELLP+ArialMT"/>
                <a:cs typeface="GJELLP+ArialMT"/>
              </a:rPr>
              <a:t>2018</a:t>
            </a:r>
          </a:p>
          <a:p>
            <a:pPr marL="0" marR="0">
              <a:lnSpc>
                <a:spcPts val="2238"/>
              </a:lnSpc>
              <a:spcBef>
                <a:spcPts val="1363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JELLP+ArialMT"/>
                <a:cs typeface="GJELLP+ArialMT"/>
              </a:rPr>
              <a:t>2019</a:t>
            </a:r>
          </a:p>
          <a:p>
            <a:pPr marL="0" marR="0">
              <a:lnSpc>
                <a:spcPts val="2238"/>
              </a:lnSpc>
              <a:spcBef>
                <a:spcPts val="1361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JELLP+ArialMT"/>
                <a:cs typeface="GJELLP+ArialMT"/>
              </a:rPr>
              <a:t>2020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70299" y="3054865"/>
            <a:ext cx="1258519" cy="571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修订课标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148951" y="3074677"/>
            <a:ext cx="2141728" cy="1186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852" marR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项目化教学</a:t>
            </a:r>
          </a:p>
          <a:p>
            <a:pPr marL="0" marR="0">
              <a:lnSpc>
                <a:spcPts val="1596"/>
              </a:lnSpc>
              <a:spcBef>
                <a:spcPts val="945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信息化教学平台应用</a:t>
            </a:r>
          </a:p>
          <a:p>
            <a:pPr marL="202692" marR="0">
              <a:lnSpc>
                <a:spcPts val="1596"/>
              </a:lnSpc>
              <a:spcBef>
                <a:spcPts val="90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理实一体化教学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220456" y="3114944"/>
            <a:ext cx="1714500" cy="928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开发实践案例</a:t>
            </a:r>
          </a:p>
          <a:p>
            <a:pPr marL="0" marR="0">
              <a:lnSpc>
                <a:spcPts val="1800"/>
              </a:lnSpc>
              <a:spcBef>
                <a:spcPts val="100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引进企业案例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37250" y="3175905"/>
            <a:ext cx="2005485" cy="260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352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组建课程团队</a:t>
            </a:r>
          </a:p>
          <a:p>
            <a:pPr marL="91440" marR="0">
              <a:lnSpc>
                <a:spcPts val="2197"/>
              </a:lnSpc>
              <a:spcBef>
                <a:spcPts val="409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名教师下企业</a:t>
            </a:r>
          </a:p>
          <a:p>
            <a:pPr marL="0" marR="0">
              <a:lnSpc>
                <a:spcPts val="1948"/>
              </a:lnSpc>
              <a:spcBef>
                <a:spcPts val="168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优化课程团队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竞赛</a:t>
            </a:r>
          </a:p>
          <a:p>
            <a:pPr marL="149352" marR="0">
              <a:lnSpc>
                <a:spcPts val="1800"/>
              </a:lnSpc>
              <a:spcBef>
                <a:spcPts val="39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更新课程团队</a:t>
            </a:r>
          </a:p>
          <a:p>
            <a:pPr marL="91440" marR="0">
              <a:lnSpc>
                <a:spcPts val="2200"/>
              </a:lnSpc>
              <a:spcBef>
                <a:spcPts val="406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名教师下企业</a:t>
            </a:r>
          </a:p>
          <a:p>
            <a:pPr marL="0" marR="0">
              <a:lnSpc>
                <a:spcPts val="1948"/>
              </a:lnSpc>
              <a:spcBef>
                <a:spcPts val="17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优化课程团队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培训</a:t>
            </a:r>
          </a:p>
          <a:p>
            <a:pPr marL="91440" marR="0">
              <a:lnSpc>
                <a:spcPts val="2197"/>
              </a:lnSpc>
              <a:spcBef>
                <a:spcPts val="173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名教师下企业</a:t>
            </a:r>
          </a:p>
          <a:p>
            <a:pPr marL="149352" marR="0">
              <a:lnSpc>
                <a:spcPts val="1800"/>
              </a:lnSpc>
              <a:spcBef>
                <a:spcPts val="345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参加教学竞赛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12718" y="3412125"/>
            <a:ext cx="2172081" cy="9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校企联合课程建设</a:t>
            </a:r>
          </a:p>
          <a:p>
            <a:pPr marL="114680" marR="0">
              <a:lnSpc>
                <a:spcPts val="1800"/>
              </a:lnSpc>
              <a:spcBef>
                <a:spcPts val="100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理实一体化课程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06156" y="3828176"/>
            <a:ext cx="1943100" cy="9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建设路由实验室</a:t>
            </a:r>
          </a:p>
          <a:p>
            <a:pPr marL="114300" marR="0">
              <a:lnSpc>
                <a:spcPts val="1800"/>
              </a:lnSpc>
              <a:spcBef>
                <a:spcPts val="1007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开展技能竞赛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148951" y="4057705"/>
            <a:ext cx="2116328" cy="108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583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应用智能平台教学</a:t>
            </a:r>
          </a:p>
          <a:p>
            <a:pPr marL="19811" marR="0">
              <a:lnSpc>
                <a:spcPts val="1406"/>
              </a:lnSpc>
              <a:spcBef>
                <a:spcPts val="834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开展精品在线课程建设</a:t>
            </a:r>
          </a:p>
          <a:p>
            <a:pPr marL="0" marR="0">
              <a:lnSpc>
                <a:spcPts val="1596"/>
              </a:lnSpc>
              <a:spcBef>
                <a:spcPts val="894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广泛运用信息化教学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35578" y="4125356"/>
            <a:ext cx="2077923" cy="108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12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课程标准修订</a:t>
            </a:r>
          </a:p>
          <a:p>
            <a:pPr marL="0" marR="0">
              <a:lnSpc>
                <a:spcPts val="1404"/>
              </a:lnSpc>
              <a:spcBef>
                <a:spcPts val="88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Sun"/>
                <a:cs typeface="SimSun"/>
              </a:rPr>
              <a:t>联合开发课程教学内容</a:t>
            </a:r>
          </a:p>
          <a:p>
            <a:pPr marL="0" marR="0">
              <a:lnSpc>
                <a:spcPts val="1404"/>
              </a:lnSpc>
              <a:spcBef>
                <a:spcPts val="77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Sun"/>
                <a:cs typeface="SimSun"/>
              </a:rPr>
              <a:t>基于工作过程教学案例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06156" y="4541663"/>
            <a:ext cx="1943100" cy="9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探索理实一体化</a:t>
            </a:r>
          </a:p>
          <a:p>
            <a:pPr marL="114300" marR="0">
              <a:lnSpc>
                <a:spcPts val="1800"/>
              </a:lnSpc>
              <a:spcBef>
                <a:spcPts val="1007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开展技能竞赛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86230" y="4719971"/>
            <a:ext cx="2152650" cy="900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精品在线课程建设</a:t>
            </a:r>
          </a:p>
          <a:p>
            <a:pPr marL="51815" marR="0">
              <a:lnSpc>
                <a:spcPts val="1948"/>
              </a:lnSpc>
              <a:spcBef>
                <a:spcPts val="795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更新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个教学资源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857865" y="4969311"/>
            <a:ext cx="710184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SimSun"/>
                <a:cs typeface="SimSun"/>
              </a:rPr>
              <a:t>手段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41699" y="5036963"/>
            <a:ext cx="17145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教学内容改革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991856" y="5254895"/>
            <a:ext cx="21717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校企合作实训案例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096000" y="6099062"/>
            <a:ext cx="1505457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SimHei"/>
                <a:cs typeface="GJELLP+ArialMT"/>
              </a:rPr>
              <a:t>何吾明</a:t>
            </a:r>
            <a:r>
              <a:rPr sz="1800" dirty="0" smtClean="0">
                <a:solidFill>
                  <a:srgbClr val="FFFFFF"/>
                </a:solidFill>
                <a:latin typeface="GJELLP+ArialMT"/>
                <a:cs typeface="GJELLP+ArialMT"/>
              </a:rPr>
              <a:t>,</a:t>
            </a:r>
            <a:r>
              <a:rPr lang="zh-CN" altLang="en-US" dirty="0" smtClean="0">
                <a:solidFill>
                  <a:srgbClr val="FFFFFF"/>
                </a:solidFill>
                <a:latin typeface="SimHei"/>
                <a:cs typeface="GJELLP+ArialMT"/>
              </a:rPr>
              <a:t>李明慧</a:t>
            </a:r>
            <a:endParaRPr sz="1800" dirty="0">
              <a:solidFill>
                <a:srgbClr val="FFFFFF"/>
              </a:solidFill>
              <a:latin typeface="SimHei"/>
              <a:cs typeface="Sim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88324" y="6109554"/>
            <a:ext cx="8001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SimHei"/>
                <a:cs typeface="SimHei"/>
              </a:rPr>
              <a:t>何吾明</a:t>
            </a:r>
            <a:endParaRPr sz="1800" dirty="0">
              <a:solidFill>
                <a:srgbClr val="FFFFFF"/>
              </a:solidFill>
              <a:latin typeface="SimHei"/>
              <a:cs typeface="Sim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42625" y="6090961"/>
            <a:ext cx="8001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SimHei"/>
                <a:cs typeface="SimHei"/>
              </a:rPr>
              <a:t>何吾明</a:t>
            </a:r>
            <a:endParaRPr sz="1800" dirty="0">
              <a:solidFill>
                <a:srgbClr val="FFFFFF"/>
              </a:solidFill>
              <a:latin typeface="SimHei"/>
              <a:cs typeface="Sim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33093" y="6137771"/>
            <a:ext cx="2071497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FFFFFF"/>
                </a:solidFill>
                <a:latin typeface="GJELLP+ArialMT"/>
                <a:cs typeface="GJELLP+ArialMT"/>
              </a:rPr>
              <a:t>何吾明</a:t>
            </a:r>
            <a:r>
              <a:rPr sz="1800" dirty="0" smtClean="0">
                <a:solidFill>
                  <a:srgbClr val="FFFFFF"/>
                </a:solidFill>
                <a:latin typeface="GJELLP+ArialMT"/>
                <a:cs typeface="GJELLP+ArialMT"/>
              </a:rPr>
              <a:t>,</a:t>
            </a:r>
            <a:r>
              <a:rPr lang="zh-CN" altLang="en-US" sz="1800" dirty="0" smtClean="0">
                <a:solidFill>
                  <a:srgbClr val="FFFFFF"/>
                </a:solidFill>
                <a:latin typeface="GJELLP+ArialMT"/>
                <a:cs typeface="GJELLP+ArialMT"/>
              </a:rPr>
              <a:t>李明慧</a:t>
            </a:r>
            <a:endParaRPr sz="1800" dirty="0">
              <a:solidFill>
                <a:srgbClr val="FFFFFF"/>
              </a:solidFill>
              <a:latin typeface="SimHei"/>
              <a:cs typeface="Sim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69308" y="6126665"/>
            <a:ext cx="80070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SimHei"/>
                <a:cs typeface="SimHei"/>
              </a:rPr>
              <a:t>何吾明</a:t>
            </a:r>
            <a:endParaRPr sz="1800" dirty="0">
              <a:solidFill>
                <a:srgbClr val="FFFFFF"/>
              </a:solidFill>
              <a:latin typeface="SimHei"/>
              <a:cs typeface="Sim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52854" y="-37989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2" b="-12747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35510"/>
            <a:ext cx="4420235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2.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总体设计</a:t>
            </a: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-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标准链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02922" y="2389396"/>
            <a:ext cx="684431" cy="3014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333333"/>
                </a:solidFill>
                <a:latin typeface="SFGCWW+Arial-BoldMT"/>
                <a:cs typeface="SFGCWW+Arial-BoldMT"/>
              </a:rPr>
              <a:t>1</a:t>
            </a:r>
          </a:p>
          <a:p>
            <a:pPr marL="5207" marR="0">
              <a:lnSpc>
                <a:spcPts val="2909"/>
              </a:lnSpc>
              <a:spcBef>
                <a:spcPts val="2764"/>
              </a:spcBef>
              <a:spcAft>
                <a:spcPts val="0"/>
              </a:spcAft>
            </a:pPr>
            <a:r>
              <a:rPr sz="2600" b="1" dirty="0">
                <a:solidFill>
                  <a:srgbClr val="333333"/>
                </a:solidFill>
                <a:latin typeface="SFGCWW+Arial-BoldMT"/>
                <a:cs typeface="SFGCWW+Arial-BoldMT"/>
              </a:rPr>
              <a:t>2</a:t>
            </a:r>
          </a:p>
          <a:p>
            <a:pPr marL="0" marR="0">
              <a:lnSpc>
                <a:spcPts val="2909"/>
              </a:lnSpc>
              <a:spcBef>
                <a:spcPts val="2682"/>
              </a:spcBef>
              <a:spcAft>
                <a:spcPts val="0"/>
              </a:spcAft>
            </a:pPr>
            <a:r>
              <a:rPr sz="2600" b="1" dirty="0">
                <a:solidFill>
                  <a:srgbClr val="333333"/>
                </a:solidFill>
                <a:latin typeface="SFGCWW+Arial-BoldMT"/>
                <a:cs typeface="SFGCWW+Arial-BoldMT"/>
              </a:rPr>
              <a:t>3</a:t>
            </a:r>
          </a:p>
          <a:p>
            <a:pPr marL="4572" marR="0">
              <a:lnSpc>
                <a:spcPts val="2911"/>
              </a:lnSpc>
              <a:spcBef>
                <a:spcPts val="2749"/>
              </a:spcBef>
              <a:spcAft>
                <a:spcPts val="0"/>
              </a:spcAft>
            </a:pPr>
            <a:r>
              <a:rPr sz="2600" b="1" dirty="0">
                <a:solidFill>
                  <a:srgbClr val="333333"/>
                </a:solidFill>
                <a:latin typeface="SFGCWW+Arial-BoldMT"/>
                <a:cs typeface="SFGCWW+Arial-BoldMT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81601" y="2132856"/>
            <a:ext cx="1953768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SimSun"/>
                <a:cs typeface="SimSun"/>
              </a:rPr>
              <a:t>基本信息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367" y="2349171"/>
            <a:ext cx="2899316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50" dirty="0" smtClean="0">
                <a:solidFill>
                  <a:srgbClr val="000000"/>
                </a:solidFill>
                <a:latin typeface="SimSun"/>
                <a:cs typeface="SimSun"/>
              </a:rPr>
              <a:t>西安高新科技职业学院</a:t>
            </a:r>
            <a:r>
              <a:rPr sz="1650" dirty="0" err="1" smtClean="0">
                <a:solidFill>
                  <a:srgbClr val="000000"/>
                </a:solidFill>
                <a:latin typeface="SimSun"/>
                <a:cs typeface="SimSun"/>
              </a:rPr>
              <a:t>课程</a:t>
            </a:r>
            <a:endParaRPr sz="1650" dirty="0">
              <a:solidFill>
                <a:srgbClr val="000000"/>
              </a:solidFill>
              <a:latin typeface="SimSun"/>
              <a:cs typeface="SimSun"/>
            </a:endParaRPr>
          </a:p>
          <a:p>
            <a:pPr marL="840663" marR="0">
              <a:lnSpc>
                <a:spcPts val="1650"/>
              </a:lnSpc>
              <a:spcBef>
                <a:spcPts val="282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Sun"/>
                <a:cs typeface="SimSun"/>
              </a:rPr>
              <a:t>建设标准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67563" y="2867076"/>
            <a:ext cx="2899319" cy="52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Sun"/>
                <a:cs typeface="SimSun"/>
              </a:rPr>
              <a:t>课程建设评价指标等级标准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92283" y="2946613"/>
            <a:ext cx="1955698" cy="888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SimHei"/>
                <a:cs typeface="SimHei"/>
              </a:rPr>
              <a:t>教学资源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2169" y="3546922"/>
            <a:ext cx="2899552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4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8" dirty="0" smtClean="0">
                <a:solidFill>
                  <a:srgbClr val="000000"/>
                </a:solidFill>
                <a:latin typeface="SimSun"/>
                <a:cs typeface="SimSun"/>
              </a:rPr>
              <a:t>西安高新科技职业学院</a:t>
            </a:r>
            <a:r>
              <a:rPr sz="1400" spc="18" dirty="0" err="1" smtClean="0">
                <a:solidFill>
                  <a:srgbClr val="000000"/>
                </a:solidFill>
                <a:latin typeface="SimSun"/>
                <a:cs typeface="SimSun"/>
              </a:rPr>
              <a:t>内部质量</a:t>
            </a:r>
            <a:endParaRPr sz="1400" spc="18" dirty="0">
              <a:solidFill>
                <a:srgbClr val="000000"/>
              </a:solidFill>
              <a:latin typeface="SimSun"/>
              <a:cs typeface="SimSun"/>
            </a:endParaRPr>
          </a:p>
          <a:p>
            <a:pPr marL="90071" marR="0">
              <a:lnSpc>
                <a:spcPts val="1414"/>
              </a:lnSpc>
              <a:spcBef>
                <a:spcPts val="285"/>
              </a:spcBef>
              <a:spcAft>
                <a:spcPts val="0"/>
              </a:spcAft>
            </a:pPr>
            <a:r>
              <a:rPr sz="1400" spc="18" dirty="0">
                <a:solidFill>
                  <a:srgbClr val="000000"/>
                </a:solidFill>
                <a:latin typeface="SimSun"/>
                <a:cs typeface="SimSun"/>
              </a:rPr>
              <a:t>保证体系建设与运行实施方案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38974" y="3748543"/>
            <a:ext cx="3053771" cy="921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SimHei"/>
                <a:cs typeface="SimHei"/>
              </a:rPr>
              <a:t>信息化教学平台及应用效</a:t>
            </a:r>
          </a:p>
          <a:p>
            <a:pPr marL="1207262" marR="0">
              <a:lnSpc>
                <a:spcPts val="1895"/>
              </a:lnSpc>
              <a:spcBef>
                <a:spcPts val="611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SimHei"/>
                <a:cs typeface="SimHei"/>
              </a:rPr>
              <a:t>果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23792" y="3723226"/>
            <a:ext cx="1574489" cy="52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Sun"/>
                <a:cs typeface="SimSun"/>
              </a:rPr>
              <a:t>微课建设标准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95618" y="3924209"/>
            <a:ext cx="825772" cy="85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1" marR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六类</a:t>
            </a:r>
          </a:p>
          <a:p>
            <a:pPr marL="0" marR="0">
              <a:lnSpc>
                <a:spcPts val="2010"/>
              </a:lnSpc>
              <a:spcBef>
                <a:spcPts val="183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GJELLP+ArialMT"/>
                <a:cs typeface="GJELLP+ArialMT"/>
              </a:rPr>
              <a:t>37</a:t>
            </a:r>
            <a:r>
              <a:rPr sz="1800" dirty="0">
                <a:solidFill>
                  <a:srgbClr val="FFFFFF"/>
                </a:solidFill>
                <a:latin typeface="SimHei"/>
                <a:cs typeface="SimHei"/>
              </a:rPr>
              <a:t>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6569" y="4592432"/>
            <a:ext cx="2899316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50" dirty="0" smtClean="0">
                <a:solidFill>
                  <a:srgbClr val="000000"/>
                </a:solidFill>
                <a:latin typeface="SimSun"/>
                <a:cs typeface="SimSun"/>
              </a:rPr>
              <a:t>西安高新科技职业学院</a:t>
            </a:r>
            <a:r>
              <a:rPr sz="1650" dirty="0" err="1" smtClean="0">
                <a:solidFill>
                  <a:srgbClr val="000000"/>
                </a:solidFill>
                <a:latin typeface="SimSun"/>
                <a:cs typeface="SimSun"/>
              </a:rPr>
              <a:t>课堂</a:t>
            </a:r>
            <a:endParaRPr sz="1650" dirty="0">
              <a:solidFill>
                <a:srgbClr val="000000"/>
              </a:solidFill>
              <a:latin typeface="SimSun"/>
              <a:cs typeface="SimSun"/>
            </a:endParaRPr>
          </a:p>
          <a:p>
            <a:pPr marL="630491" marR="0">
              <a:lnSpc>
                <a:spcPts val="1650"/>
              </a:lnSpc>
              <a:spcBef>
                <a:spcPts val="282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Sun"/>
                <a:cs typeface="SimSun"/>
              </a:rPr>
              <a:t>教学质量标准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75720" y="4643917"/>
            <a:ext cx="2899319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50" dirty="0" smtClean="0">
                <a:solidFill>
                  <a:srgbClr val="000000"/>
                </a:solidFill>
                <a:latin typeface="SimSun"/>
                <a:cs typeface="SimSun"/>
              </a:rPr>
              <a:t>机械电子工程系</a:t>
            </a:r>
            <a:r>
              <a:rPr sz="1650" dirty="0" err="1" smtClean="0">
                <a:solidFill>
                  <a:srgbClr val="000000"/>
                </a:solidFill>
                <a:latin typeface="SimSun"/>
                <a:cs typeface="SimSun"/>
              </a:rPr>
              <a:t>课程建设标准</a:t>
            </a:r>
            <a:endParaRPr sz="1650" dirty="0">
              <a:solidFill>
                <a:srgbClr val="000000"/>
              </a:solidFill>
              <a:latin typeface="SimSun"/>
              <a:cs typeface="SimSun"/>
            </a:endParaRPr>
          </a:p>
          <a:p>
            <a:pPr marL="0" marR="0">
              <a:lnSpc>
                <a:spcPts val="1650"/>
              </a:lnSpc>
              <a:spcBef>
                <a:spcPts val="4089"/>
              </a:spcBef>
              <a:spcAft>
                <a:spcPts val="0"/>
              </a:spcAft>
            </a:pPr>
            <a:r>
              <a:rPr lang="zh-CN" altLang="en-US" sz="1650" dirty="0" smtClean="0">
                <a:solidFill>
                  <a:srgbClr val="000000"/>
                </a:solidFill>
                <a:latin typeface="SimSun"/>
                <a:cs typeface="SimSun"/>
              </a:rPr>
              <a:t>计算机网络</a:t>
            </a:r>
            <a:r>
              <a:rPr sz="1650" dirty="0" err="1" smtClean="0">
                <a:solidFill>
                  <a:srgbClr val="000000"/>
                </a:solidFill>
                <a:latin typeface="SimSun"/>
                <a:cs typeface="SimSun"/>
              </a:rPr>
              <a:t>技术课程建设标准</a:t>
            </a:r>
            <a:endParaRPr sz="1650" dirty="0">
              <a:solidFill>
                <a:srgbClr val="000000"/>
              </a:solidFill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88442" y="4536081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SimHei"/>
                <a:cs typeface="SimHei"/>
              </a:rPr>
              <a:t>实训教学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92283" y="5333983"/>
            <a:ext cx="3047138" cy="1554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969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 err="1" smtClean="0">
                <a:solidFill>
                  <a:srgbClr val="FFFFFF"/>
                </a:solidFill>
                <a:latin typeface="SimHei"/>
                <a:cs typeface="SimHei"/>
              </a:rPr>
              <a:t>课堂教学</a:t>
            </a:r>
            <a:r>
              <a:rPr sz="2800" spc="54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 smtClean="0">
                <a:solidFill>
                  <a:srgbClr val="333333"/>
                </a:solidFill>
                <a:latin typeface="SFGCWW+Arial-BoldMT"/>
                <a:cs typeface="SFGCWW+Arial-BoldMT"/>
              </a:rPr>
              <a:t>5</a:t>
            </a:r>
            <a:endParaRPr sz="2600" b="1" dirty="0">
              <a:solidFill>
                <a:srgbClr val="333333"/>
              </a:solidFill>
              <a:latin typeface="SFGCWW+Arial-BoldMT"/>
              <a:cs typeface="SFGCWW+Arial-BoldMT"/>
            </a:endParaRPr>
          </a:p>
          <a:p>
            <a:pPr marL="0" marR="0">
              <a:lnSpc>
                <a:spcPts val="2796"/>
              </a:lnSpc>
              <a:spcBef>
                <a:spcPts val="2368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SimSun"/>
                <a:cs typeface="SimSun"/>
              </a:rPr>
              <a:t>教学评价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8240" y="5641200"/>
            <a:ext cx="2899323" cy="52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mSun"/>
                <a:cs typeface="SimSun"/>
              </a:rPr>
              <a:t>精品在线开放课程建设标准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28077" y="6058388"/>
            <a:ext cx="679224" cy="86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333333"/>
                </a:solidFill>
                <a:latin typeface="SFGCWW+Arial-BoldMT"/>
                <a:cs typeface="SFGCWW+Arial-BoldMT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1938" y="-24550"/>
            <a:ext cx="12192000" cy="68580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35510"/>
            <a:ext cx="4420235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2.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总体设计</a:t>
            </a: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-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标准链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2418" y="1434176"/>
            <a:ext cx="2934004" cy="795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2400" spc="-8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A66AC"/>
                </a:solidFill>
                <a:latin typeface="SimHei"/>
                <a:cs typeface="SimHei"/>
              </a:rPr>
              <a:t>确定课程质控点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5792" y="2091999"/>
            <a:ext cx="713232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指标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0162" y="2091999"/>
            <a:ext cx="917132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spc="13" dirty="0">
                <a:solidFill>
                  <a:srgbClr val="FFFFFF"/>
                </a:solidFill>
                <a:latin typeface="SimHei"/>
                <a:cs typeface="SimHei"/>
              </a:rPr>
              <a:t>质控点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93187" y="2088951"/>
            <a:ext cx="713231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目标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76115" y="2088951"/>
            <a:ext cx="713536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spc="22" dirty="0">
                <a:solidFill>
                  <a:srgbClr val="FFFFFF"/>
                </a:solidFill>
                <a:latin typeface="SimHei"/>
                <a:cs typeface="SimHei"/>
              </a:rPr>
              <a:t>标准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3274" y="2091999"/>
            <a:ext cx="713232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预警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62395" y="2267172"/>
            <a:ext cx="5334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指标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17562" y="2267172"/>
            <a:ext cx="685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质控点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83422" y="2264124"/>
            <a:ext cx="534923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2" dirty="0">
                <a:solidFill>
                  <a:srgbClr val="FFFFFF"/>
                </a:solidFill>
                <a:latin typeface="SimHei"/>
                <a:cs typeface="SimHei"/>
              </a:rPr>
              <a:t>目标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54794" y="2264124"/>
            <a:ext cx="534923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2" dirty="0">
                <a:solidFill>
                  <a:srgbClr val="FFFFFF"/>
                </a:solidFill>
                <a:latin typeface="SimHei"/>
                <a:cs typeface="SimHei"/>
              </a:rPr>
              <a:t>标准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67390" y="2267172"/>
            <a:ext cx="5334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预警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77747" y="2540944"/>
            <a:ext cx="1523789" cy="740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imHei"/>
                <a:cs typeface="SimHei"/>
              </a:rPr>
              <a:t>是否建立课程</a:t>
            </a:r>
          </a:p>
          <a:p>
            <a:pPr marL="0" marR="0">
              <a:lnSpc>
                <a:spcPts val="1596"/>
              </a:lnSpc>
              <a:spcBef>
                <a:spcPts val="2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imHei"/>
                <a:cs typeface="SimHei"/>
              </a:rPr>
              <a:t>组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83434" y="2652196"/>
            <a:ext cx="507492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imHei"/>
                <a:cs typeface="SimHei"/>
              </a:rPr>
              <a:t>是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61537" y="2652196"/>
            <a:ext cx="507492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imHei"/>
                <a:cs typeface="SimHei"/>
              </a:rPr>
              <a:t>是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50054" y="2655244"/>
            <a:ext cx="507492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imHei"/>
                <a:cs typeface="SimHei"/>
              </a:rPr>
              <a:t>否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124700" y="2712561"/>
            <a:ext cx="114300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信息化教学资</a:t>
            </a:r>
          </a:p>
          <a:p>
            <a:pPr marL="0" marR="0">
              <a:lnSpc>
                <a:spcPts val="1200"/>
              </a:lnSpc>
              <a:spcBef>
                <a:spcPts val="18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源更新率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306433" y="2697946"/>
            <a:ext cx="1161288" cy="581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30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＜更新率＜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75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75792" y="2722935"/>
            <a:ext cx="713232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基本</a:t>
            </a:r>
          </a:p>
          <a:p>
            <a:pPr marL="0" marR="0">
              <a:lnSpc>
                <a:spcPts val="1596"/>
              </a:lnSpc>
              <a:spcBef>
                <a:spcPts val="347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信息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15630" y="2796381"/>
            <a:ext cx="685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更新率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72830" y="2789386"/>
            <a:ext cx="482369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≥75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356850" y="2789386"/>
            <a:ext cx="939569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更新率</a:t>
            </a: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≤30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77747" y="3148131"/>
            <a:ext cx="1324356" cy="50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imHei"/>
                <a:cs typeface="SimHei"/>
              </a:rPr>
              <a:t>课程组人数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583434" y="3138828"/>
            <a:ext cx="787908" cy="53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FRDUN+ArialMT"/>
                <a:cs typeface="EFRDUN+ArialMT"/>
              </a:rPr>
              <a:t>≥3 </a:t>
            </a:r>
            <a:r>
              <a:rPr sz="1600" dirty="0">
                <a:solidFill>
                  <a:srgbClr val="000000"/>
                </a:solidFill>
                <a:latin typeface="SimHei"/>
                <a:cs typeface="SimHei"/>
              </a:rPr>
              <a:t>人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661537" y="3138828"/>
            <a:ext cx="676656" cy="53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JELLP+ArialMT"/>
                <a:cs typeface="GJELLP+ArialMT"/>
              </a:rPr>
              <a:t>2 </a:t>
            </a:r>
            <a:r>
              <a:rPr sz="1600" dirty="0">
                <a:solidFill>
                  <a:srgbClr val="000000"/>
                </a:solidFill>
                <a:latin typeface="SimHei"/>
                <a:cs typeface="SimHei"/>
              </a:rPr>
              <a:t>人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750054" y="3138828"/>
            <a:ext cx="676656" cy="53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JELLP+ArialMT"/>
                <a:cs typeface="GJELLP+ArialMT"/>
              </a:rPr>
              <a:t>1 </a:t>
            </a:r>
            <a:r>
              <a:rPr sz="1600" dirty="0">
                <a:solidFill>
                  <a:srgbClr val="000000"/>
                </a:solidFill>
                <a:latin typeface="SimHei"/>
                <a:cs typeface="SimHei"/>
              </a:rPr>
              <a:t>人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124700" y="3315684"/>
            <a:ext cx="2347517" cy="739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学生、教师、</a:t>
            </a:r>
          </a:p>
          <a:p>
            <a:pPr marL="0" marR="0">
              <a:lnSpc>
                <a:spcPts val="1340"/>
              </a:lnSpc>
              <a:spcBef>
                <a:spcPts val="1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社会用户访问</a:t>
            </a:r>
            <a:r>
              <a:rPr sz="1200" spc="10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访问量＞</a:t>
            </a: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5000</a:t>
            </a:r>
          </a:p>
          <a:p>
            <a:pPr marL="0" marR="0">
              <a:lnSpc>
                <a:spcPts val="1200"/>
              </a:lnSpc>
              <a:spcBef>
                <a:spcPts val="1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量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306433" y="3392509"/>
            <a:ext cx="1179576" cy="581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1500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＜访问量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≤5000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356850" y="3483949"/>
            <a:ext cx="1178989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访问量＜</a:t>
            </a: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1500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89530" y="3522020"/>
            <a:ext cx="1161092" cy="66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SimHei"/>
                <a:cs typeface="SimHei"/>
              </a:rPr>
              <a:t>课堂满意度</a:t>
            </a:r>
          </a:p>
          <a:p>
            <a:pPr marL="0" marR="0">
              <a:lnSpc>
                <a:spcPts val="1568"/>
              </a:lnSpc>
              <a:spcBef>
                <a:spcPts val="19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90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82594" y="3513835"/>
            <a:ext cx="2476039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≥</a:t>
            </a:r>
            <a:r>
              <a:rPr sz="1400" spc="528" dirty="0">
                <a:solidFill>
                  <a:srgbClr val="000000"/>
                </a:solidFill>
                <a:latin typeface="EFRDUN+ArialMT"/>
                <a:cs typeface="EFRDUN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80</a:t>
            </a: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＜课堂满</a:t>
            </a:r>
            <a:r>
              <a:rPr sz="1400" spc="7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课堂满意度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89024" y="3628699"/>
            <a:ext cx="1161092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SimHei"/>
                <a:cs typeface="SimHei"/>
              </a:rPr>
              <a:t>课堂满意度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696589" y="3727195"/>
            <a:ext cx="1002977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SimHei"/>
                <a:cs typeface="SimHei"/>
              </a:rPr>
              <a:t>意度＜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90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745736" y="3725671"/>
            <a:ext cx="562896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≤80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09055" y="3773860"/>
            <a:ext cx="713536" cy="1730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信息</a:t>
            </a:r>
          </a:p>
          <a:p>
            <a:pPr marL="0" marR="0">
              <a:lnSpc>
                <a:spcPts val="1598"/>
              </a:lnSpc>
              <a:spcBef>
                <a:spcPts val="321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化教</a:t>
            </a:r>
          </a:p>
          <a:p>
            <a:pPr marL="0" marR="0">
              <a:lnSpc>
                <a:spcPts val="1596"/>
              </a:lnSpc>
              <a:spcBef>
                <a:spcPts val="326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学平</a:t>
            </a:r>
          </a:p>
          <a:p>
            <a:pPr marL="0" marR="0">
              <a:lnSpc>
                <a:spcPts val="1596"/>
              </a:lnSpc>
              <a:spcBef>
                <a:spcPts val="374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台应</a:t>
            </a:r>
          </a:p>
          <a:p>
            <a:pPr marL="0" marR="0">
              <a:lnSpc>
                <a:spcPts val="1596"/>
              </a:lnSpc>
              <a:spcBef>
                <a:spcPts val="324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用及</a:t>
            </a:r>
          </a:p>
          <a:p>
            <a:pPr marL="0" marR="0">
              <a:lnSpc>
                <a:spcPts val="1596"/>
              </a:lnSpc>
              <a:spcBef>
                <a:spcPts val="348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效果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696589" y="4003674"/>
            <a:ext cx="1179478" cy="679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80</a:t>
            </a: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＜督导评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价＜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90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89024" y="4118538"/>
            <a:ext cx="982784" cy="1914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督导评价</a:t>
            </a:r>
          </a:p>
          <a:p>
            <a:pPr marL="0" marR="0">
              <a:lnSpc>
                <a:spcPts val="1404"/>
              </a:lnSpc>
              <a:spcBef>
                <a:spcPts val="250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调课次数</a:t>
            </a:r>
          </a:p>
          <a:p>
            <a:pPr marL="0" marR="0">
              <a:lnSpc>
                <a:spcPts val="1404"/>
              </a:lnSpc>
              <a:spcBef>
                <a:spcPts val="2403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学生评教</a:t>
            </a:r>
          </a:p>
          <a:p>
            <a:pPr marL="0" marR="0">
              <a:lnSpc>
                <a:spcPts val="1404"/>
              </a:lnSpc>
              <a:spcBef>
                <a:spcPts val="2453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及格率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589530" y="4110354"/>
            <a:ext cx="1277215" cy="2424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SimHei"/>
                <a:cs typeface="SimHei"/>
              </a:rPr>
              <a:t>督导评价</a:t>
            </a: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≥90</a:t>
            </a:r>
          </a:p>
          <a:p>
            <a:pPr marL="0" marR="0">
              <a:lnSpc>
                <a:spcPts val="1568"/>
              </a:lnSpc>
              <a:spcBef>
                <a:spcPts val="2235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SimHei"/>
                <a:cs typeface="SimHei"/>
              </a:rPr>
              <a:t>调课率</a:t>
            </a: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≤10%</a:t>
            </a:r>
          </a:p>
          <a:p>
            <a:pPr marL="0" marR="0">
              <a:lnSpc>
                <a:spcPts val="1568"/>
              </a:lnSpc>
              <a:spcBef>
                <a:spcPts val="2288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SimHei"/>
                <a:cs typeface="SimHei"/>
              </a:rPr>
              <a:t>评教分数</a:t>
            </a: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≥90</a:t>
            </a:r>
          </a:p>
          <a:p>
            <a:pPr marL="0" marR="0">
              <a:lnSpc>
                <a:spcPts val="1568"/>
              </a:lnSpc>
              <a:spcBef>
                <a:spcPts val="2238"/>
              </a:spcBef>
              <a:spcAft>
                <a:spcPts val="0"/>
              </a:spcAft>
            </a:pPr>
            <a:r>
              <a:rPr sz="1400" spc="12" dirty="0">
                <a:solidFill>
                  <a:srgbClr val="000000"/>
                </a:solidFill>
                <a:latin typeface="SimHei"/>
                <a:cs typeface="SimHei"/>
              </a:rPr>
              <a:t>及格率</a:t>
            </a: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≥90%</a:t>
            </a:r>
          </a:p>
          <a:p>
            <a:pPr marL="0" marR="0">
              <a:lnSpc>
                <a:spcPts val="1571"/>
              </a:lnSpc>
              <a:spcBef>
                <a:spcPts val="2283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＞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70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745736" y="4110354"/>
            <a:ext cx="1277469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督导评价</a:t>
            </a: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≤80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124700" y="4108164"/>
            <a:ext cx="1143000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课程教学是否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应用信息化教</a:t>
            </a:r>
          </a:p>
          <a:p>
            <a:pPr marL="0" marR="0">
              <a:lnSpc>
                <a:spcPts val="1200"/>
              </a:lnSpc>
              <a:spcBef>
                <a:spcPts val="17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学平台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215630" y="4283424"/>
            <a:ext cx="381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是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306433" y="4283424"/>
            <a:ext cx="381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是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356850" y="4286472"/>
            <a:ext cx="381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否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696589" y="4493132"/>
            <a:ext cx="1159666" cy="679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10%</a:t>
            </a:r>
            <a:r>
              <a:rPr sz="1400" spc="10" dirty="0">
                <a:solidFill>
                  <a:srgbClr val="000000"/>
                </a:solidFill>
                <a:latin typeface="SimHei"/>
                <a:cs typeface="SimHei"/>
              </a:rPr>
              <a:t>＜调课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率＜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20%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745736" y="4599812"/>
            <a:ext cx="1277469" cy="193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SimHei"/>
                <a:cs typeface="SimHei"/>
              </a:rPr>
              <a:t>调课率</a:t>
            </a: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≥20%</a:t>
            </a:r>
          </a:p>
          <a:p>
            <a:pPr marL="0" marR="0">
              <a:lnSpc>
                <a:spcPts val="1568"/>
              </a:lnSpc>
              <a:spcBef>
                <a:spcPts val="2238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评教分数</a:t>
            </a: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≤80</a:t>
            </a:r>
          </a:p>
          <a:p>
            <a:pPr marL="0" marR="0">
              <a:lnSpc>
                <a:spcPts val="1568"/>
              </a:lnSpc>
              <a:spcBef>
                <a:spcPts val="2288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SimHei"/>
                <a:cs typeface="SimHei"/>
              </a:rPr>
              <a:t>及格率</a:t>
            </a: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≤70%</a:t>
            </a:r>
          </a:p>
          <a:p>
            <a:pPr marL="0" marR="0">
              <a:lnSpc>
                <a:spcPts val="1571"/>
              </a:lnSpc>
              <a:spcBef>
                <a:spcPts val="2233"/>
              </a:spcBef>
              <a:spcAft>
                <a:spcPts val="0"/>
              </a:spcAft>
            </a:pPr>
            <a:r>
              <a:rPr sz="1400" spc="18" dirty="0">
                <a:solidFill>
                  <a:srgbClr val="000000"/>
                </a:solidFill>
                <a:latin typeface="SimHei"/>
                <a:cs typeface="SimHei"/>
              </a:rPr>
              <a:t>＞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60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64515" y="4921392"/>
            <a:ext cx="801624" cy="850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2" dirty="0">
                <a:solidFill>
                  <a:srgbClr val="FFFFFF"/>
                </a:solidFill>
                <a:latin typeface="SimHei"/>
                <a:cs typeface="SimHei"/>
              </a:rPr>
              <a:t>教学</a:t>
            </a:r>
          </a:p>
          <a:p>
            <a:pPr marL="0" marR="0">
              <a:lnSpc>
                <a:spcPts val="1800"/>
              </a:lnSpc>
              <a:spcBef>
                <a:spcPts val="396"/>
              </a:spcBef>
              <a:spcAft>
                <a:spcPts val="0"/>
              </a:spcAft>
            </a:pPr>
            <a:r>
              <a:rPr sz="1800" spc="12" dirty="0">
                <a:solidFill>
                  <a:srgbClr val="FFFFFF"/>
                </a:solidFill>
                <a:latin typeface="SimHei"/>
                <a:cs typeface="SimHei"/>
              </a:rPr>
              <a:t>评价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124700" y="4916265"/>
            <a:ext cx="1709241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信息化平台在</a:t>
            </a:r>
          </a:p>
          <a:p>
            <a:pPr marL="0" marR="0">
              <a:lnSpc>
                <a:spcPts val="1340"/>
              </a:lnSpc>
              <a:spcBef>
                <a:spcPts val="1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课程教学中应</a:t>
            </a:r>
            <a:r>
              <a:rPr sz="1200" spc="10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≥80%</a:t>
            </a:r>
          </a:p>
          <a:p>
            <a:pPr marL="0" marR="0">
              <a:lnSpc>
                <a:spcPts val="1200"/>
              </a:lnSpc>
              <a:spcBef>
                <a:spcPts val="1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用的比例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696589" y="4982971"/>
            <a:ext cx="1179478" cy="679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80</a:t>
            </a: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＜评教分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数＜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90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306433" y="4993090"/>
            <a:ext cx="1228344" cy="581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50%≤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应用比例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</a:t>
            </a: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80%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0356850" y="5084530"/>
            <a:ext cx="687196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</a:t>
            </a: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50%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696589" y="5472810"/>
            <a:ext cx="1159666" cy="679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70%</a:t>
            </a:r>
            <a:r>
              <a:rPr sz="1400" spc="10" dirty="0">
                <a:solidFill>
                  <a:srgbClr val="000000"/>
                </a:solidFill>
                <a:latin typeface="SimHei"/>
                <a:cs typeface="SimHei"/>
              </a:rPr>
              <a:t>＜及格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率＜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90%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124700" y="5734297"/>
            <a:ext cx="1144828" cy="74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师生在信息化</a:t>
            </a:r>
          </a:p>
          <a:p>
            <a:pPr marL="0" marR="0">
              <a:lnSpc>
                <a:spcPts val="1202"/>
              </a:lnSpc>
              <a:spcBef>
                <a:spcPts val="23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教学平台中的</a:t>
            </a:r>
          </a:p>
          <a:p>
            <a:pPr marL="0" marR="0">
              <a:lnSpc>
                <a:spcPts val="1200"/>
              </a:lnSpc>
              <a:spcBef>
                <a:spcPts val="20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互动人数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306433" y="5719682"/>
            <a:ext cx="1179576" cy="764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1000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＜互动人</a:t>
            </a:r>
          </a:p>
          <a:p>
            <a:pPr marL="0" marR="0">
              <a:lnSpc>
                <a:spcPts val="1343"/>
              </a:lnSpc>
              <a:spcBef>
                <a:spcPts val="1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数</a:t>
            </a: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≤</a:t>
            </a:r>
          </a:p>
          <a:p>
            <a:pPr marL="0" marR="0">
              <a:lnSpc>
                <a:spcPts val="1340"/>
              </a:lnSpc>
              <a:spcBef>
                <a:spcPts val="1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2000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215630" y="5811123"/>
            <a:ext cx="921841" cy="582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互动人数</a:t>
            </a: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≥</a:t>
            </a:r>
          </a:p>
          <a:p>
            <a:pPr marL="0" marR="0">
              <a:lnSpc>
                <a:spcPts val="1340"/>
              </a:lnSpc>
              <a:spcBef>
                <a:spcPts val="1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2000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0356850" y="5902287"/>
            <a:ext cx="1331832" cy="39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互动人数＜</a:t>
            </a: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1000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189024" y="5978123"/>
            <a:ext cx="1514856" cy="651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期末考试平均成</a:t>
            </a:r>
          </a:p>
          <a:p>
            <a:pPr marL="0" marR="0">
              <a:lnSpc>
                <a:spcPts val="1404"/>
              </a:lnSpc>
              <a:spcBef>
                <a:spcPts val="21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绩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696589" y="6067199"/>
            <a:ext cx="465371" cy="941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70</a:t>
            </a:r>
          </a:p>
          <a:p>
            <a:pPr marL="0" marR="0">
              <a:lnSpc>
                <a:spcPts val="1568"/>
              </a:lnSpc>
              <a:spcBef>
                <a:spcPts val="212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70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189024" y="6552671"/>
            <a:ext cx="1337796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总评平均成绩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589530" y="6544487"/>
            <a:ext cx="644758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＞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70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745736" y="6544487"/>
            <a:ext cx="645012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8" dirty="0">
                <a:solidFill>
                  <a:srgbClr val="000000"/>
                </a:solidFill>
                <a:latin typeface="SimHei"/>
                <a:cs typeface="SimHei"/>
              </a:rPr>
              <a:t>＞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35510"/>
            <a:ext cx="4420235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2.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总体设计</a:t>
            </a:r>
            <a:r>
              <a:rPr sz="3600" dirty="0">
                <a:solidFill>
                  <a:srgbClr val="FFFFFF"/>
                </a:solidFill>
                <a:latin typeface="GJELLP+ArialMT"/>
                <a:cs typeface="GJELLP+ArialMT"/>
              </a:rPr>
              <a:t>-</a:t>
            </a:r>
            <a:r>
              <a:rPr sz="3600" dirty="0">
                <a:solidFill>
                  <a:srgbClr val="FFFFFF"/>
                </a:solidFill>
                <a:latin typeface="SimHei"/>
                <a:cs typeface="SimHei"/>
              </a:rPr>
              <a:t>标准链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649" y="1562153"/>
            <a:ext cx="2934004" cy="795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4A66AC"/>
                </a:solidFill>
                <a:latin typeface="NMKJUV+Wingdings-Regular"/>
                <a:cs typeface="NMKJUV+Wingdings-Regular"/>
              </a:rPr>
              <a:t></a:t>
            </a:r>
            <a:r>
              <a:rPr sz="2400" spc="-83" dirty="0">
                <a:solidFill>
                  <a:srgbClr val="4A66A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A66AC"/>
                </a:solidFill>
                <a:latin typeface="SimHei"/>
                <a:cs typeface="SimHei"/>
              </a:rPr>
              <a:t>确定课程质控点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9855" y="2219380"/>
            <a:ext cx="623316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SimHei"/>
                <a:cs typeface="SimHei"/>
              </a:rPr>
              <a:t>指标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50948" y="2219380"/>
            <a:ext cx="802233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SimHei"/>
                <a:cs typeface="SimHei"/>
              </a:rPr>
              <a:t>质控点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53434" y="2216332"/>
            <a:ext cx="624840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FFFFFF"/>
                </a:solidFill>
                <a:latin typeface="SimHei"/>
                <a:cs typeface="SimHei"/>
              </a:rPr>
              <a:t>目标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49242" y="2216332"/>
            <a:ext cx="624840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FFFFFF"/>
                </a:solidFill>
                <a:latin typeface="SimHei"/>
                <a:cs typeface="SimHei"/>
              </a:rPr>
              <a:t>标准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79034" y="2219380"/>
            <a:ext cx="623316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SimHei"/>
                <a:cs typeface="SimHei"/>
              </a:rPr>
              <a:t>预警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42760" y="2261965"/>
            <a:ext cx="5334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指标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60893" y="2261965"/>
            <a:ext cx="685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质控点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32825" y="2258401"/>
            <a:ext cx="535228" cy="3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2" dirty="0">
                <a:solidFill>
                  <a:srgbClr val="FFFFFF"/>
                </a:solidFill>
                <a:latin typeface="SimHei"/>
                <a:cs typeface="SimHei"/>
              </a:rPr>
              <a:t>目标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559798" y="2258401"/>
            <a:ext cx="535228" cy="3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2" dirty="0">
                <a:solidFill>
                  <a:srgbClr val="FFFFFF"/>
                </a:solidFill>
                <a:latin typeface="SimHei"/>
                <a:cs typeface="SimHei"/>
              </a:rPr>
              <a:t>标准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608564" y="2261965"/>
            <a:ext cx="5334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SimHei"/>
                <a:cs typeface="SimHei"/>
              </a:rPr>
              <a:t>预警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33016" y="2618033"/>
            <a:ext cx="982784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课程标准</a:t>
            </a:r>
          </a:p>
          <a:p>
            <a:pPr marL="0" marR="0">
              <a:lnSpc>
                <a:spcPts val="1404"/>
              </a:lnSpc>
              <a:spcBef>
                <a:spcPts val="897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课程教材</a:t>
            </a:r>
          </a:p>
          <a:p>
            <a:pPr marL="0" marR="0">
              <a:lnSpc>
                <a:spcPts val="1404"/>
              </a:lnSpc>
              <a:spcBef>
                <a:spcPts val="847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教学计划</a:t>
            </a:r>
          </a:p>
          <a:p>
            <a:pPr marL="0" marR="0">
              <a:lnSpc>
                <a:spcPts val="1404"/>
              </a:lnSpc>
              <a:spcBef>
                <a:spcPts val="895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授课教案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48635" y="2618033"/>
            <a:ext cx="445008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  <a:p>
            <a:pPr marL="0" marR="0">
              <a:lnSpc>
                <a:spcPts val="1404"/>
              </a:lnSpc>
              <a:spcBef>
                <a:spcPts val="89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  <a:p>
            <a:pPr marL="0" marR="0">
              <a:lnSpc>
                <a:spcPts val="1404"/>
              </a:lnSpc>
              <a:spcBef>
                <a:spcPts val="84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  <a:p>
            <a:pPr marL="0" marR="0">
              <a:lnSpc>
                <a:spcPts val="1404"/>
              </a:lnSpc>
              <a:spcBef>
                <a:spcPts val="89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是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63873" y="2618033"/>
            <a:ext cx="445008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  <a:p>
            <a:pPr marL="0" marR="0">
              <a:lnSpc>
                <a:spcPts val="1404"/>
              </a:lnSpc>
              <a:spcBef>
                <a:spcPts val="89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  <a:p>
            <a:pPr marL="0" marR="0">
              <a:lnSpc>
                <a:spcPts val="1404"/>
              </a:lnSpc>
              <a:spcBef>
                <a:spcPts val="84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  <a:p>
            <a:pPr marL="0" marR="0">
              <a:lnSpc>
                <a:spcPts val="1404"/>
              </a:lnSpc>
              <a:spcBef>
                <a:spcPts val="89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41392" y="2621081"/>
            <a:ext cx="445008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无</a:t>
            </a:r>
          </a:p>
          <a:p>
            <a:pPr marL="0" marR="0">
              <a:lnSpc>
                <a:spcPts val="1404"/>
              </a:lnSpc>
              <a:spcBef>
                <a:spcPts val="89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无</a:t>
            </a:r>
          </a:p>
          <a:p>
            <a:pPr marL="0" marR="0">
              <a:lnSpc>
                <a:spcPts val="1404"/>
              </a:lnSpc>
              <a:spcBef>
                <a:spcPts val="84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无</a:t>
            </a:r>
          </a:p>
          <a:p>
            <a:pPr marL="0" marR="0">
              <a:lnSpc>
                <a:spcPts val="1404"/>
              </a:lnSpc>
              <a:spcBef>
                <a:spcPts val="89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无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15328" y="2712775"/>
            <a:ext cx="626363" cy="658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SimHei"/>
                <a:cs typeface="SimHei"/>
              </a:rPr>
              <a:t>实训</a:t>
            </a:r>
          </a:p>
          <a:p>
            <a:pPr marL="0" marR="0">
              <a:lnSpc>
                <a:spcPts val="1404"/>
              </a:lnSpc>
              <a:spcBef>
                <a:spcPts val="275"/>
              </a:spcBef>
              <a:spcAft>
                <a:spcPts val="0"/>
              </a:spcAft>
            </a:pPr>
            <a:r>
              <a:rPr sz="1400" spc="16" dirty="0">
                <a:solidFill>
                  <a:srgbClr val="FFFFFF"/>
                </a:solidFill>
                <a:latin typeface="SimHei"/>
                <a:cs typeface="SimHei"/>
              </a:rPr>
              <a:t>教学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338057" y="2739612"/>
            <a:ext cx="3181699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开出项目数</a:t>
            </a:r>
            <a:r>
              <a:rPr sz="1200" spc="11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开出项目数</a:t>
            </a:r>
            <a:r>
              <a:rPr sz="1200" spc="8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开出项目数＜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86142" y="2831052"/>
            <a:ext cx="990600" cy="793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开出项目数</a:t>
            </a:r>
          </a:p>
          <a:p>
            <a:pPr marL="0" marR="0">
              <a:lnSpc>
                <a:spcPts val="1200"/>
              </a:lnSpc>
              <a:spcBef>
                <a:spcPts val="20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到课率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38057" y="2915497"/>
            <a:ext cx="708075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=100%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81795" y="2915497"/>
            <a:ext cx="618311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≥80%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190353" y="2915497"/>
            <a:ext cx="534796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80%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338057" y="3236426"/>
            <a:ext cx="619683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100%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281795" y="3236426"/>
            <a:ext cx="686891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＞</a:t>
            </a: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90%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190353" y="3236426"/>
            <a:ext cx="687196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</a:t>
            </a: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80%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281795" y="3634825"/>
            <a:ext cx="992123" cy="764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80%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＜作业</a:t>
            </a:r>
          </a:p>
          <a:p>
            <a:pPr marL="0" marR="0">
              <a:lnSpc>
                <a:spcPts val="1200"/>
              </a:lnSpc>
              <a:spcBef>
                <a:spcPts val="15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批改率＜</a:t>
            </a:r>
          </a:p>
          <a:p>
            <a:pPr marL="0" marR="0">
              <a:lnSpc>
                <a:spcPts val="1340"/>
              </a:lnSpc>
              <a:spcBef>
                <a:spcPts val="18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90%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86142" y="3726265"/>
            <a:ext cx="1952190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作业布置次</a:t>
            </a:r>
            <a:r>
              <a:rPr sz="1200" spc="4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作业批改率</a:t>
            </a: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≥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190353" y="3726265"/>
            <a:ext cx="1074241" cy="581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作业批改率</a:t>
            </a: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≤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80%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33016" y="3795196"/>
            <a:ext cx="1158240" cy="65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学生工作页</a:t>
            </a:r>
          </a:p>
          <a:p>
            <a:pPr marL="0" marR="0">
              <a:lnSpc>
                <a:spcPts val="1404"/>
              </a:lnSpc>
              <a:spcBef>
                <a:spcPts val="216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数量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048635" y="3894256"/>
            <a:ext cx="445008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063873" y="3894256"/>
            <a:ext cx="445312" cy="996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  <a:p>
            <a:pPr marL="0" marR="0">
              <a:lnSpc>
                <a:spcPts val="1406"/>
              </a:lnSpc>
              <a:spcBef>
                <a:spcPts val="293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041392" y="3897304"/>
            <a:ext cx="445312" cy="996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无</a:t>
            </a:r>
          </a:p>
          <a:p>
            <a:pPr marL="0" marR="0">
              <a:lnSpc>
                <a:spcPts val="1406"/>
              </a:lnSpc>
              <a:spcBef>
                <a:spcPts val="293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无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338057" y="3909145"/>
            <a:ext cx="534796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90%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486142" y="3919188"/>
            <a:ext cx="990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数及批改率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352423" y="4404542"/>
            <a:ext cx="713232" cy="754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教学</a:t>
            </a:r>
          </a:p>
          <a:p>
            <a:pPr marL="0" marR="0">
              <a:lnSpc>
                <a:spcPts val="1596"/>
              </a:lnSpc>
              <a:spcBef>
                <a:spcPts val="348"/>
              </a:spcBef>
              <a:spcAft>
                <a:spcPts val="0"/>
              </a:spcAft>
            </a:pPr>
            <a:r>
              <a:rPr sz="1600" spc="20" dirty="0">
                <a:solidFill>
                  <a:srgbClr val="FFFFFF"/>
                </a:solidFill>
                <a:latin typeface="SimHei"/>
                <a:cs typeface="SimHei"/>
              </a:rPr>
              <a:t>资源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033016" y="4445301"/>
            <a:ext cx="1460931" cy="44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SimHei"/>
                <a:cs typeface="SimHei"/>
              </a:rPr>
              <a:t>学生习题集</a:t>
            </a:r>
            <a:r>
              <a:rPr sz="1400" spc="5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有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486142" y="4442301"/>
            <a:ext cx="990600" cy="55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学生作业完</a:t>
            </a:r>
          </a:p>
          <a:p>
            <a:pPr marL="0" marR="0">
              <a:lnSpc>
                <a:spcPts val="1200"/>
              </a:lnSpc>
              <a:spcBef>
                <a:spcPts val="17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成质量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818376" y="4508937"/>
            <a:ext cx="623316" cy="66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SimHei"/>
                <a:cs typeface="SimHei"/>
              </a:rPr>
              <a:t>课堂</a:t>
            </a:r>
          </a:p>
          <a:p>
            <a:pPr marL="0" marR="0">
              <a:lnSpc>
                <a:spcPts val="1404"/>
              </a:lnSpc>
              <a:spcBef>
                <a:spcPts val="302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SimHei"/>
                <a:cs typeface="SimHei"/>
              </a:rPr>
              <a:t>教学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338057" y="4526121"/>
            <a:ext cx="381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优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281795" y="4526121"/>
            <a:ext cx="381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良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190353" y="4529169"/>
            <a:ext cx="685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不及格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033016" y="4864409"/>
            <a:ext cx="982784" cy="1302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静态资源</a:t>
            </a:r>
          </a:p>
          <a:p>
            <a:pPr marL="0" marR="0">
              <a:lnSpc>
                <a:spcPts val="1404"/>
              </a:lnSpc>
              <a:spcBef>
                <a:spcPts val="897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动态资源</a:t>
            </a:r>
          </a:p>
          <a:p>
            <a:pPr marL="0" marR="0">
              <a:lnSpc>
                <a:spcPts val="1404"/>
              </a:lnSpc>
              <a:spcBef>
                <a:spcPts val="847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网页课件</a:t>
            </a:r>
          </a:p>
          <a:p>
            <a:pPr marL="0" marR="0">
              <a:lnSpc>
                <a:spcPts val="1404"/>
              </a:lnSpc>
              <a:spcBef>
                <a:spcPts val="897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试题库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048635" y="4856225"/>
            <a:ext cx="803196" cy="75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＞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50%</a:t>
            </a:r>
          </a:p>
          <a:p>
            <a:pPr marL="0" marR="0">
              <a:lnSpc>
                <a:spcPts val="1568"/>
              </a:lnSpc>
              <a:spcBef>
                <a:spcPts val="632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50%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063873" y="4854701"/>
            <a:ext cx="690372" cy="1325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50%</a:t>
            </a:r>
          </a:p>
          <a:p>
            <a:pPr marL="0" marR="0">
              <a:lnSpc>
                <a:spcPts val="1568"/>
              </a:lnSpc>
              <a:spcBef>
                <a:spcPts val="63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50%</a:t>
            </a:r>
          </a:p>
          <a:p>
            <a:pPr marL="0" marR="0">
              <a:lnSpc>
                <a:spcPts val="1568"/>
              </a:lnSpc>
              <a:spcBef>
                <a:spcPts val="68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40%</a:t>
            </a:r>
          </a:p>
          <a:p>
            <a:pPr marL="0" marR="0">
              <a:lnSpc>
                <a:spcPts val="1568"/>
              </a:lnSpc>
              <a:spcBef>
                <a:spcPts val="64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10</a:t>
            </a:r>
            <a:r>
              <a:rPr sz="1400" spc="-17" dirty="0">
                <a:solidFill>
                  <a:srgbClr val="000000"/>
                </a:solidFill>
                <a:latin typeface="GJELLP+ArialMT"/>
                <a:cs typeface="GJELLP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套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041392" y="4856225"/>
            <a:ext cx="868680" cy="132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40%</a:t>
            </a:r>
          </a:p>
          <a:p>
            <a:pPr marL="0" marR="0">
              <a:lnSpc>
                <a:spcPts val="1568"/>
              </a:lnSpc>
              <a:spcBef>
                <a:spcPts val="632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40%</a:t>
            </a:r>
          </a:p>
          <a:p>
            <a:pPr marL="0" marR="0">
              <a:lnSpc>
                <a:spcPts val="1568"/>
              </a:lnSpc>
              <a:spcBef>
                <a:spcPts val="682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40%</a:t>
            </a:r>
          </a:p>
          <a:p>
            <a:pPr marL="0" marR="0">
              <a:lnSpc>
                <a:spcPts val="1568"/>
              </a:lnSpc>
              <a:spcBef>
                <a:spcPts val="632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＜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10</a:t>
            </a:r>
            <a:r>
              <a:rPr sz="1400" spc="-29" dirty="0">
                <a:solidFill>
                  <a:srgbClr val="000000"/>
                </a:solidFill>
                <a:latin typeface="GJELLP+ArialMT"/>
                <a:cs typeface="GJELLP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套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338057" y="4965912"/>
            <a:ext cx="2059743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过程性考核</a:t>
            </a:r>
            <a:r>
              <a:rPr sz="1200" spc="11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5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＜过程性考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486142" y="5071967"/>
            <a:ext cx="99060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过程性考核</a:t>
            </a:r>
          </a:p>
          <a:p>
            <a:pPr marL="0" marR="0">
              <a:lnSpc>
                <a:spcPts val="1200"/>
              </a:lnSpc>
              <a:spcBef>
                <a:spcPts val="18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次数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190353" y="5064347"/>
            <a:ext cx="1295400" cy="574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过程性考核次数</a:t>
            </a:r>
          </a:p>
          <a:p>
            <a:pPr marL="0" marR="0">
              <a:lnSpc>
                <a:spcPts val="1340"/>
              </a:lnSpc>
              <a:spcBef>
                <a:spcPts val="18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≤5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338057" y="5155787"/>
            <a:ext cx="550040" cy="574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次</a:t>
            </a:r>
          </a:p>
          <a:p>
            <a:pPr marL="0" marR="0">
              <a:lnSpc>
                <a:spcPts val="1343"/>
              </a:lnSpc>
              <a:spcBef>
                <a:spcPts val="18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数</a:t>
            </a: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≥8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281795" y="5155787"/>
            <a:ext cx="685800" cy="574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核次数</a:t>
            </a:r>
          </a:p>
          <a:p>
            <a:pPr marL="0" marR="0">
              <a:lnSpc>
                <a:spcPts val="1343"/>
              </a:lnSpc>
              <a:spcBef>
                <a:spcPts val="18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</a:t>
            </a: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8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048635" y="5428004"/>
            <a:ext cx="803196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＞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50%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048635" y="5713907"/>
            <a:ext cx="868680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＞</a:t>
            </a: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20</a:t>
            </a:r>
            <a:r>
              <a:rPr sz="1400" spc="-29" dirty="0">
                <a:solidFill>
                  <a:srgbClr val="000000"/>
                </a:solidFill>
                <a:latin typeface="GJELLP+ArialMT"/>
                <a:cs typeface="GJELLP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套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486142" y="5754719"/>
            <a:ext cx="1856002" cy="567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辅导答疑次</a:t>
            </a:r>
            <a:r>
              <a:rPr sz="1200" spc="4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答疑次数＞</a:t>
            </a:r>
          </a:p>
          <a:p>
            <a:pPr marL="0" marR="0">
              <a:lnSpc>
                <a:spcPts val="1200"/>
              </a:lnSpc>
              <a:spcBef>
                <a:spcPts val="17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数</a:t>
            </a:r>
          </a:p>
          <a:p>
            <a:pPr marL="851915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30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9281795" y="5740104"/>
            <a:ext cx="1008888" cy="581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JELLP+ArialMT"/>
                <a:cs typeface="GJELLP+ArialMT"/>
              </a:rPr>
              <a:t>25</a:t>
            </a:r>
          </a:p>
          <a:p>
            <a:pPr marL="17068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＜答疑次</a:t>
            </a:r>
          </a:p>
          <a:p>
            <a:pPr marL="0" marR="0">
              <a:lnSpc>
                <a:spcPts val="1340"/>
              </a:lnSpc>
              <a:spcBef>
                <a:spcPts val="23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数</a:t>
            </a: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≤30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0190353" y="5831544"/>
            <a:ext cx="1091969" cy="3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mHei"/>
                <a:cs typeface="SimHei"/>
              </a:rPr>
              <a:t>答疑次数</a:t>
            </a:r>
            <a:r>
              <a:rPr sz="1200" dirty="0">
                <a:solidFill>
                  <a:srgbClr val="000000"/>
                </a:solidFill>
                <a:latin typeface="EFRDUN+ArialMT"/>
                <a:cs typeface="EFRDUN+ArialMT"/>
              </a:rPr>
              <a:t>≤25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048635" y="6134181"/>
            <a:ext cx="979932" cy="66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试题数＞</a:t>
            </a:r>
          </a:p>
          <a:p>
            <a:pPr marL="0" marR="0">
              <a:lnSpc>
                <a:spcPts val="1568"/>
              </a:lnSpc>
              <a:spcBef>
                <a:spcPts val="1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200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063873" y="6118376"/>
            <a:ext cx="1180013" cy="677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JELLP+ArialMT"/>
                <a:cs typeface="GJELLP+ArialMT"/>
              </a:rPr>
              <a:t>80</a:t>
            </a:r>
            <a:r>
              <a:rPr sz="1400" dirty="0">
                <a:solidFill>
                  <a:srgbClr val="000000"/>
                </a:solidFill>
                <a:latin typeface="SimHei"/>
                <a:cs typeface="SimHei"/>
              </a:rPr>
              <a:t>＜试题数</a:t>
            </a:r>
          </a:p>
          <a:p>
            <a:pPr marL="0" marR="0">
              <a:lnSpc>
                <a:spcPts val="1568"/>
              </a:lnSpc>
              <a:spcBef>
                <a:spcPts val="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RDUN+ArialMT"/>
                <a:cs typeface="EFRDUN+ArialMT"/>
              </a:rPr>
              <a:t>≤200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033016" y="6233241"/>
            <a:ext cx="804671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spc="16" dirty="0">
                <a:solidFill>
                  <a:srgbClr val="000000"/>
                </a:solidFill>
                <a:latin typeface="SimHei"/>
                <a:cs typeface="SimHei"/>
              </a:rPr>
              <a:t>试题数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041392" y="6225057"/>
            <a:ext cx="1179939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SimHei"/>
                <a:cs typeface="SimHei"/>
              </a:rPr>
              <a:t>试题数＜</a:t>
            </a:r>
            <a:r>
              <a:rPr sz="1400" spc="-11" dirty="0">
                <a:solidFill>
                  <a:srgbClr val="000000"/>
                </a:solidFill>
                <a:latin typeface="GJELLP+ArialMT"/>
                <a:cs typeface="GJELLP+ArialMT"/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活力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活力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159</TotalTime>
  <Words>934</Words>
  <Application>Microsoft Office PowerPoint</Application>
  <PresentationFormat>自定义</PresentationFormat>
  <Paragraphs>419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Calibri</vt:lpstr>
      <vt:lpstr>Century Gothic</vt:lpstr>
      <vt:lpstr>EFRDUN+ArialMT</vt:lpstr>
      <vt:lpstr>NMKJUV+Wingdings-Regular</vt:lpstr>
      <vt:lpstr>Times New Roman</vt:lpstr>
      <vt:lpstr>SFGCWW+Arial-BoldMT</vt:lpstr>
      <vt:lpstr>Verdana</vt:lpstr>
      <vt:lpstr>RHTDGP+MicrosoftYaHei</vt:lpstr>
      <vt:lpstr>SimHei</vt:lpstr>
      <vt:lpstr>Wingdings 2</vt:lpstr>
      <vt:lpstr>幼圆</vt:lpstr>
      <vt:lpstr>GJELLP+ArialMT</vt:lpstr>
      <vt:lpstr>活力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34584</dc:creator>
  <cp:lastModifiedBy>345843595@qq.com</cp:lastModifiedBy>
  <cp:revision>8</cp:revision>
  <dcterms:modified xsi:type="dcterms:W3CDTF">2019-11-19T05:02:19Z</dcterms:modified>
</cp:coreProperties>
</file>