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73" r:id="rId5"/>
    <p:sldId id="277" r:id="rId6"/>
    <p:sldId id="279" r:id="rId7"/>
    <p:sldId id="280" r:id="rId8"/>
    <p:sldId id="259" r:id="rId9"/>
    <p:sldId id="260" r:id="rId10"/>
    <p:sldId id="278" r:id="rId11"/>
    <p:sldId id="261" r:id="rId12"/>
    <p:sldId id="281" r:id="rId13"/>
    <p:sldId id="268" r:id="rId14"/>
    <p:sldId id="282" r:id="rId15"/>
    <p:sldId id="283" r:id="rId16"/>
    <p:sldId id="263" r:id="rId17"/>
    <p:sldId id="264" r:id="rId18"/>
    <p:sldId id="275" r:id="rId19"/>
    <p:sldId id="274" r:id="rId20"/>
    <p:sldId id="270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FFCC"/>
    <a:srgbClr val="66FFCC"/>
    <a:srgbClr val="99FF99"/>
    <a:srgbClr val="FFCC66"/>
    <a:srgbClr val="FFCCFF"/>
    <a:srgbClr val="FF9933"/>
    <a:srgbClr val="00CCFF"/>
    <a:srgbClr val="66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061E2-270F-4CE4-9CF7-8ECEE64AB8C7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BA1469B-529D-4524-8206-B42FBB780670}">
      <dgm:prSet phldrT="[文本]" custT="1"/>
      <dgm:spPr/>
      <dgm:t>
        <a:bodyPr/>
        <a:lstStyle/>
        <a:p>
          <a:r>
            <a:rPr lang="zh-CN" altLang="en-US" sz="2400" dirty="0" smtClean="0"/>
            <a:t>（一）</a:t>
          </a:r>
          <a:endParaRPr lang="zh-CN" altLang="en-US" sz="2400" dirty="0"/>
        </a:p>
      </dgm:t>
    </dgm:pt>
    <dgm:pt modelId="{904D1B8F-7BAF-4784-A6D3-05170C0AFCCD}" cxnId="{ED306337-A11E-4170-B58F-347C0C582553}" type="parTrans">
      <dgm:prSet/>
      <dgm:spPr/>
      <dgm:t>
        <a:bodyPr/>
        <a:lstStyle/>
        <a:p>
          <a:endParaRPr lang="zh-CN" altLang="en-US"/>
        </a:p>
      </dgm:t>
    </dgm:pt>
    <dgm:pt modelId="{D096028F-AF4E-489E-9B91-25BCF03113E7}" cxnId="{ED306337-A11E-4170-B58F-347C0C582553}" type="sibTrans">
      <dgm:prSet/>
      <dgm:spPr/>
      <dgm:t>
        <a:bodyPr/>
        <a:lstStyle/>
        <a:p>
          <a:endParaRPr lang="zh-CN" altLang="en-US"/>
        </a:p>
      </dgm:t>
    </dgm:pt>
    <dgm:pt modelId="{D778676D-A5C0-498B-A19E-66F67EED808D}">
      <dgm:prSet phldrT="[文本]" custT="1"/>
      <dgm:spPr/>
      <dgm:t>
        <a:bodyPr/>
        <a:lstStyle/>
        <a:p>
          <a:r>
            <a:rPr lang="zh-CN" altLang="en-US" sz="2400" dirty="0" smtClean="0">
              <a:latin typeface="仿宋" panose="02010609060101010101" pitchFamily="49" charset="-122"/>
              <a:ea typeface="仿宋" panose="02010609060101010101" pitchFamily="49" charset="-122"/>
            </a:rPr>
            <a:t>完善课程建设规划，建设优质课程资源，提高人才培养质量。</a:t>
          </a:r>
          <a:endParaRPr lang="zh-CN" altLang="en-US" sz="2400" dirty="0"/>
        </a:p>
      </dgm:t>
    </dgm:pt>
    <dgm:pt modelId="{990CA96D-CCDD-4D24-9E68-5F55F681C399}" cxnId="{B4524026-C499-4701-8C27-F0DED24E6A22}" type="parTrans">
      <dgm:prSet/>
      <dgm:spPr/>
      <dgm:t>
        <a:bodyPr/>
        <a:lstStyle/>
        <a:p>
          <a:endParaRPr lang="zh-CN" altLang="en-US"/>
        </a:p>
      </dgm:t>
    </dgm:pt>
    <dgm:pt modelId="{C73B56E2-DDD2-4B01-B91B-59533B84A560}" cxnId="{B4524026-C499-4701-8C27-F0DED24E6A22}" type="sibTrans">
      <dgm:prSet/>
      <dgm:spPr/>
      <dgm:t>
        <a:bodyPr/>
        <a:lstStyle/>
        <a:p>
          <a:endParaRPr lang="zh-CN" altLang="en-US"/>
        </a:p>
      </dgm:t>
    </dgm:pt>
    <dgm:pt modelId="{A51FDBDE-6270-435D-B137-1AE59B956E3F}">
      <dgm:prSet phldrT="[文本]" custT="1"/>
      <dgm:spPr/>
      <dgm:t>
        <a:bodyPr/>
        <a:lstStyle/>
        <a:p>
          <a:r>
            <a:rPr lang="zh-CN" altLang="en-US" sz="2400" dirty="0" smtClean="0"/>
            <a:t>（二）</a:t>
          </a:r>
          <a:endParaRPr lang="zh-CN" altLang="en-US" sz="2400" dirty="0"/>
        </a:p>
      </dgm:t>
    </dgm:pt>
    <dgm:pt modelId="{B624DB52-C4F7-4873-8C5C-D4490F2DABDD}" cxnId="{2CDFF5C2-B2F5-471A-B56A-0AB1BA32148B}" type="parTrans">
      <dgm:prSet/>
      <dgm:spPr/>
      <dgm:t>
        <a:bodyPr/>
        <a:lstStyle/>
        <a:p>
          <a:endParaRPr lang="zh-CN" altLang="en-US"/>
        </a:p>
      </dgm:t>
    </dgm:pt>
    <dgm:pt modelId="{DF2C8891-F094-4134-B816-E6A27CD6F66F}" cxnId="{2CDFF5C2-B2F5-471A-B56A-0AB1BA32148B}" type="sibTrans">
      <dgm:prSet/>
      <dgm:spPr/>
      <dgm:t>
        <a:bodyPr/>
        <a:lstStyle/>
        <a:p>
          <a:endParaRPr lang="zh-CN" altLang="en-US"/>
        </a:p>
      </dgm:t>
    </dgm:pt>
    <dgm:pt modelId="{B6C6638E-8B55-4F40-8CBC-393FAA5045A0}">
      <dgm:prSet phldrT="[文本]" custT="1"/>
      <dgm:spPr/>
      <dgm:t>
        <a:bodyPr/>
        <a:lstStyle/>
        <a:p>
          <a:r>
            <a:rPr lang="zh-CN" altLang="en-US" sz="2400" dirty="0" smtClean="0">
              <a:latin typeface="仿宋" panose="02010609060101010101" pitchFamily="49" charset="-122"/>
              <a:ea typeface="仿宋" panose="02010609060101010101" pitchFamily="49" charset="-122"/>
            </a:rPr>
            <a:t>加强课程考核过程监管，保证学生的学习质量。</a:t>
          </a:r>
          <a:endParaRPr lang="zh-CN" altLang="en-US" sz="2400" dirty="0"/>
        </a:p>
      </dgm:t>
    </dgm:pt>
    <dgm:pt modelId="{61B542AB-08B5-450A-A01F-10C1B1B2332B}" cxnId="{44C9B56D-5EE4-486A-942C-738FED525E5D}" type="parTrans">
      <dgm:prSet/>
      <dgm:spPr/>
      <dgm:t>
        <a:bodyPr/>
        <a:lstStyle/>
        <a:p>
          <a:endParaRPr lang="zh-CN" altLang="en-US"/>
        </a:p>
      </dgm:t>
    </dgm:pt>
    <dgm:pt modelId="{9868A5FF-0423-417E-990C-E160910A8A76}" cxnId="{44C9B56D-5EE4-486A-942C-738FED525E5D}" type="sibTrans">
      <dgm:prSet/>
      <dgm:spPr/>
      <dgm:t>
        <a:bodyPr/>
        <a:lstStyle/>
        <a:p>
          <a:endParaRPr lang="zh-CN" altLang="en-US"/>
        </a:p>
      </dgm:t>
    </dgm:pt>
    <dgm:pt modelId="{6FAB2FDD-7FF3-4AB6-9423-A7792A47E2C6}">
      <dgm:prSet phldrT="[文本]" custT="1"/>
      <dgm:spPr/>
      <dgm:t>
        <a:bodyPr/>
        <a:lstStyle/>
        <a:p>
          <a:r>
            <a:rPr lang="zh-CN" altLang="en-US" sz="2400" dirty="0" smtClean="0"/>
            <a:t>（三）</a:t>
          </a:r>
          <a:endParaRPr lang="zh-CN" altLang="en-US" sz="2400" dirty="0"/>
        </a:p>
      </dgm:t>
    </dgm:pt>
    <dgm:pt modelId="{9AB71700-E22F-46E4-A54D-C1D128D09944}" cxnId="{4CAF8E1E-173A-4B39-8A85-0EE38DE58583}" type="parTrans">
      <dgm:prSet/>
      <dgm:spPr/>
      <dgm:t>
        <a:bodyPr/>
        <a:lstStyle/>
        <a:p>
          <a:endParaRPr lang="zh-CN" altLang="en-US"/>
        </a:p>
      </dgm:t>
    </dgm:pt>
    <dgm:pt modelId="{F7A6440A-077D-4C87-B13C-0984B02EE45E}" cxnId="{4CAF8E1E-173A-4B39-8A85-0EE38DE58583}" type="sibTrans">
      <dgm:prSet/>
      <dgm:spPr/>
      <dgm:t>
        <a:bodyPr/>
        <a:lstStyle/>
        <a:p>
          <a:endParaRPr lang="zh-CN" altLang="en-US"/>
        </a:p>
      </dgm:t>
    </dgm:pt>
    <dgm:pt modelId="{A4005A5A-5DF4-4B44-AD28-4834BB51BCE8}">
      <dgm:prSet phldrT="[文本]" custT="1"/>
      <dgm:spPr/>
      <dgm:t>
        <a:bodyPr/>
        <a:lstStyle/>
        <a:p>
          <a:r>
            <a:rPr lang="zh-CN" altLang="en-US" sz="2400" dirty="0" smtClean="0">
              <a:latin typeface="仿宋" panose="02010609060101010101" pitchFamily="49" charset="-122"/>
              <a:ea typeface="仿宋" panose="02010609060101010101" pitchFamily="49" charset="-122"/>
            </a:rPr>
            <a:t>创新教学模式，确保教学质量。</a:t>
          </a:r>
          <a:endParaRPr lang="zh-CN" altLang="en-US" sz="2400" dirty="0"/>
        </a:p>
      </dgm:t>
    </dgm:pt>
    <dgm:pt modelId="{CDD24912-6A4B-44BC-B299-941B9B82630D}" cxnId="{839D1512-3E8E-41C7-B594-F21FF9D60FAA}" type="parTrans">
      <dgm:prSet/>
      <dgm:spPr/>
      <dgm:t>
        <a:bodyPr/>
        <a:lstStyle/>
        <a:p>
          <a:endParaRPr lang="zh-CN" altLang="en-US"/>
        </a:p>
      </dgm:t>
    </dgm:pt>
    <dgm:pt modelId="{24425281-5D20-4C6A-9374-EBB1B306A1E2}" cxnId="{839D1512-3E8E-41C7-B594-F21FF9D60FAA}" type="sibTrans">
      <dgm:prSet/>
      <dgm:spPr/>
      <dgm:t>
        <a:bodyPr/>
        <a:lstStyle/>
        <a:p>
          <a:endParaRPr lang="zh-CN" altLang="en-US"/>
        </a:p>
      </dgm:t>
    </dgm:pt>
    <dgm:pt modelId="{400C7127-7972-49E2-BF8B-80B759104FB5}" type="pres">
      <dgm:prSet presAssocID="{648061E2-270F-4CE4-9CF7-8ECEE64AB8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3A86870-9A6A-4838-AA56-74E8B2C21390}" type="pres">
      <dgm:prSet presAssocID="{FBA1469B-529D-4524-8206-B42FBB780670}" presName="composite" presStyleCnt="0"/>
      <dgm:spPr/>
    </dgm:pt>
    <dgm:pt modelId="{D7B21692-848B-4E7E-94C6-1EDEF93CE7B7}" type="pres">
      <dgm:prSet presAssocID="{FBA1469B-529D-4524-8206-B42FBB7806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A66616-1C83-44F8-A5A9-2E187CCD298F}" type="pres">
      <dgm:prSet presAssocID="{FBA1469B-529D-4524-8206-B42FBB78067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05C145-EC4C-4A5D-BD1B-127EE166D8A3}" type="pres">
      <dgm:prSet presAssocID="{D096028F-AF4E-489E-9B91-25BCF03113E7}" presName="sp" presStyleCnt="0"/>
      <dgm:spPr/>
    </dgm:pt>
    <dgm:pt modelId="{BAEDEDA5-82A9-42B7-A8D8-D0ED3DC8C0EF}" type="pres">
      <dgm:prSet presAssocID="{A51FDBDE-6270-435D-B137-1AE59B956E3F}" presName="composite" presStyleCnt="0"/>
      <dgm:spPr/>
    </dgm:pt>
    <dgm:pt modelId="{4D5014FB-7484-497F-B519-0483468F89DB}" type="pres">
      <dgm:prSet presAssocID="{A51FDBDE-6270-435D-B137-1AE59B956E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54E0BC-FAA9-44B8-A313-A2D33103F9C7}" type="pres">
      <dgm:prSet presAssocID="{A51FDBDE-6270-435D-B137-1AE59B956E3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E00263-153E-42F7-97D1-64B751058953}" type="pres">
      <dgm:prSet presAssocID="{DF2C8891-F094-4134-B816-E6A27CD6F66F}" presName="sp" presStyleCnt="0"/>
      <dgm:spPr/>
    </dgm:pt>
    <dgm:pt modelId="{1FC5BFB4-3EB5-43D2-9F20-BD45DB238F1F}" type="pres">
      <dgm:prSet presAssocID="{6FAB2FDD-7FF3-4AB6-9423-A7792A47E2C6}" presName="composite" presStyleCnt="0"/>
      <dgm:spPr/>
    </dgm:pt>
    <dgm:pt modelId="{BF1725B1-7CA4-4784-9D8C-A20E53F9FBF0}" type="pres">
      <dgm:prSet presAssocID="{6FAB2FDD-7FF3-4AB6-9423-A7792A47E2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124903-49DB-41FC-97A7-6540CC9D2730}" type="pres">
      <dgm:prSet presAssocID="{6FAB2FDD-7FF3-4AB6-9423-A7792A47E2C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92BCED5-5C62-42C5-9854-96B2883A8771}" type="presOf" srcId="{6FAB2FDD-7FF3-4AB6-9423-A7792A47E2C6}" destId="{BF1725B1-7CA4-4784-9D8C-A20E53F9FBF0}" srcOrd="0" destOrd="0" presId="urn:microsoft.com/office/officeart/2005/8/layout/chevron2"/>
    <dgm:cxn modelId="{ED306337-A11E-4170-B58F-347C0C582553}" srcId="{648061E2-270F-4CE4-9CF7-8ECEE64AB8C7}" destId="{FBA1469B-529D-4524-8206-B42FBB780670}" srcOrd="0" destOrd="0" parTransId="{904D1B8F-7BAF-4784-A6D3-05170C0AFCCD}" sibTransId="{D096028F-AF4E-489E-9B91-25BCF03113E7}"/>
    <dgm:cxn modelId="{2CDFF5C2-B2F5-471A-B56A-0AB1BA32148B}" srcId="{648061E2-270F-4CE4-9CF7-8ECEE64AB8C7}" destId="{A51FDBDE-6270-435D-B137-1AE59B956E3F}" srcOrd="1" destOrd="0" parTransId="{B624DB52-C4F7-4873-8C5C-D4490F2DABDD}" sibTransId="{DF2C8891-F094-4134-B816-E6A27CD6F66F}"/>
    <dgm:cxn modelId="{09035A58-699B-4904-A992-BCD42E8278C6}" type="presOf" srcId="{D778676D-A5C0-498B-A19E-66F67EED808D}" destId="{31A66616-1C83-44F8-A5A9-2E187CCD298F}" srcOrd="0" destOrd="0" presId="urn:microsoft.com/office/officeart/2005/8/layout/chevron2"/>
    <dgm:cxn modelId="{B4524026-C499-4701-8C27-F0DED24E6A22}" srcId="{FBA1469B-529D-4524-8206-B42FBB780670}" destId="{D778676D-A5C0-498B-A19E-66F67EED808D}" srcOrd="0" destOrd="0" parTransId="{990CA96D-CCDD-4D24-9E68-5F55F681C399}" sibTransId="{C73B56E2-DDD2-4B01-B91B-59533B84A560}"/>
    <dgm:cxn modelId="{512C1212-2FF3-4883-94E9-5DD46C77CC99}" type="presOf" srcId="{B6C6638E-8B55-4F40-8CBC-393FAA5045A0}" destId="{9F54E0BC-FAA9-44B8-A313-A2D33103F9C7}" srcOrd="0" destOrd="0" presId="urn:microsoft.com/office/officeart/2005/8/layout/chevron2"/>
    <dgm:cxn modelId="{922A6620-C18A-48BE-9C05-D6D324BDFC90}" type="presOf" srcId="{648061E2-270F-4CE4-9CF7-8ECEE64AB8C7}" destId="{400C7127-7972-49E2-BF8B-80B759104FB5}" srcOrd="0" destOrd="0" presId="urn:microsoft.com/office/officeart/2005/8/layout/chevron2"/>
    <dgm:cxn modelId="{4CAF8E1E-173A-4B39-8A85-0EE38DE58583}" srcId="{648061E2-270F-4CE4-9CF7-8ECEE64AB8C7}" destId="{6FAB2FDD-7FF3-4AB6-9423-A7792A47E2C6}" srcOrd="2" destOrd="0" parTransId="{9AB71700-E22F-46E4-A54D-C1D128D09944}" sibTransId="{F7A6440A-077D-4C87-B13C-0984B02EE45E}"/>
    <dgm:cxn modelId="{793D9D03-EABD-447F-8980-5AFBE929A9CB}" type="presOf" srcId="{A4005A5A-5DF4-4B44-AD28-4834BB51BCE8}" destId="{A4124903-49DB-41FC-97A7-6540CC9D2730}" srcOrd="0" destOrd="0" presId="urn:microsoft.com/office/officeart/2005/8/layout/chevron2"/>
    <dgm:cxn modelId="{839D1512-3E8E-41C7-B594-F21FF9D60FAA}" srcId="{6FAB2FDD-7FF3-4AB6-9423-A7792A47E2C6}" destId="{A4005A5A-5DF4-4B44-AD28-4834BB51BCE8}" srcOrd="0" destOrd="0" parTransId="{CDD24912-6A4B-44BC-B299-941B9B82630D}" sibTransId="{24425281-5D20-4C6A-9374-EBB1B306A1E2}"/>
    <dgm:cxn modelId="{44C9B56D-5EE4-486A-942C-738FED525E5D}" srcId="{A51FDBDE-6270-435D-B137-1AE59B956E3F}" destId="{B6C6638E-8B55-4F40-8CBC-393FAA5045A0}" srcOrd="0" destOrd="0" parTransId="{61B542AB-08B5-450A-A01F-10C1B1B2332B}" sibTransId="{9868A5FF-0423-417E-990C-E160910A8A76}"/>
    <dgm:cxn modelId="{41ED88D1-820D-49C7-B18A-BC2CDB855AC1}" type="presOf" srcId="{A51FDBDE-6270-435D-B137-1AE59B956E3F}" destId="{4D5014FB-7484-497F-B519-0483468F89DB}" srcOrd="0" destOrd="0" presId="urn:microsoft.com/office/officeart/2005/8/layout/chevron2"/>
    <dgm:cxn modelId="{BC40074B-98BB-401A-9CC9-96336F9545DA}" type="presOf" srcId="{FBA1469B-529D-4524-8206-B42FBB780670}" destId="{D7B21692-848B-4E7E-94C6-1EDEF93CE7B7}" srcOrd="0" destOrd="0" presId="urn:microsoft.com/office/officeart/2005/8/layout/chevron2"/>
    <dgm:cxn modelId="{5432554C-48F1-47A2-A911-BE62A51B725C}" type="presParOf" srcId="{400C7127-7972-49E2-BF8B-80B759104FB5}" destId="{E3A86870-9A6A-4838-AA56-74E8B2C21390}" srcOrd="0" destOrd="0" presId="urn:microsoft.com/office/officeart/2005/8/layout/chevron2"/>
    <dgm:cxn modelId="{A0B9BD40-3E56-4039-93AC-5D56390F3DAB}" type="presParOf" srcId="{E3A86870-9A6A-4838-AA56-74E8B2C21390}" destId="{D7B21692-848B-4E7E-94C6-1EDEF93CE7B7}" srcOrd="0" destOrd="0" presId="urn:microsoft.com/office/officeart/2005/8/layout/chevron2"/>
    <dgm:cxn modelId="{440D9FD4-5BBB-4723-B064-ECFE65EEA652}" type="presParOf" srcId="{E3A86870-9A6A-4838-AA56-74E8B2C21390}" destId="{31A66616-1C83-44F8-A5A9-2E187CCD298F}" srcOrd="1" destOrd="0" presId="urn:microsoft.com/office/officeart/2005/8/layout/chevron2"/>
    <dgm:cxn modelId="{07149358-9BD4-44E0-ADEF-6C1EABF989B7}" type="presParOf" srcId="{400C7127-7972-49E2-BF8B-80B759104FB5}" destId="{D605C145-EC4C-4A5D-BD1B-127EE166D8A3}" srcOrd="1" destOrd="0" presId="urn:microsoft.com/office/officeart/2005/8/layout/chevron2"/>
    <dgm:cxn modelId="{7FBC73B1-D1E6-4696-B2B4-FF0A9E06EF57}" type="presParOf" srcId="{400C7127-7972-49E2-BF8B-80B759104FB5}" destId="{BAEDEDA5-82A9-42B7-A8D8-D0ED3DC8C0EF}" srcOrd="2" destOrd="0" presId="urn:microsoft.com/office/officeart/2005/8/layout/chevron2"/>
    <dgm:cxn modelId="{4288C968-964A-4D84-AFB6-62DD880FCBD2}" type="presParOf" srcId="{BAEDEDA5-82A9-42B7-A8D8-D0ED3DC8C0EF}" destId="{4D5014FB-7484-497F-B519-0483468F89DB}" srcOrd="0" destOrd="0" presId="urn:microsoft.com/office/officeart/2005/8/layout/chevron2"/>
    <dgm:cxn modelId="{6A09EF4C-8A0B-4B92-9919-33E858E79891}" type="presParOf" srcId="{BAEDEDA5-82A9-42B7-A8D8-D0ED3DC8C0EF}" destId="{9F54E0BC-FAA9-44B8-A313-A2D33103F9C7}" srcOrd="1" destOrd="0" presId="urn:microsoft.com/office/officeart/2005/8/layout/chevron2"/>
    <dgm:cxn modelId="{49724CDB-E3F4-4FCC-9998-67AED7962AEF}" type="presParOf" srcId="{400C7127-7972-49E2-BF8B-80B759104FB5}" destId="{05E00263-153E-42F7-97D1-64B751058953}" srcOrd="3" destOrd="0" presId="urn:microsoft.com/office/officeart/2005/8/layout/chevron2"/>
    <dgm:cxn modelId="{6A4C72C7-E67F-4F6A-820F-DB5D0288B075}" type="presParOf" srcId="{400C7127-7972-49E2-BF8B-80B759104FB5}" destId="{1FC5BFB4-3EB5-43D2-9F20-BD45DB238F1F}" srcOrd="4" destOrd="0" presId="urn:microsoft.com/office/officeart/2005/8/layout/chevron2"/>
    <dgm:cxn modelId="{D11B74A2-C5B1-4772-B62C-205124EDE146}" type="presParOf" srcId="{1FC5BFB4-3EB5-43D2-9F20-BD45DB238F1F}" destId="{BF1725B1-7CA4-4784-9D8C-A20E53F9FBF0}" srcOrd="0" destOrd="0" presId="urn:microsoft.com/office/officeart/2005/8/layout/chevron2"/>
    <dgm:cxn modelId="{C288E648-3857-41C0-8352-B106F6BE7640}" type="presParOf" srcId="{1FC5BFB4-3EB5-43D2-9F20-BD45DB238F1F}" destId="{A4124903-49DB-41FC-97A7-6540CC9D27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BEE2C2-4FD9-473F-BF01-B6C79E0FE38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21CAB5F-3772-4562-B585-71A2809F4CC7}">
      <dgm:prSet phldrT="[文本]"/>
      <dgm:spPr>
        <a:solidFill>
          <a:srgbClr val="99FF99"/>
        </a:solidFill>
      </dgm:spPr>
      <dgm:t>
        <a:bodyPr/>
        <a:lstStyle/>
        <a:p>
          <a:r>
            <a:rPr lang="zh-CN" altLang="en-US" dirty="0" smtClean="0">
              <a:solidFill>
                <a:schemeClr val="accent6"/>
              </a:solidFill>
              <a:latin typeface="仿宋" panose="02010609060101010101" pitchFamily="49" charset="-122"/>
              <a:ea typeface="仿宋" panose="02010609060101010101" pitchFamily="49" charset="-122"/>
            </a:rPr>
            <a:t>（一）学生对课程的整体评价提高</a:t>
          </a:r>
          <a:endParaRPr lang="zh-CN" altLang="en-US" dirty="0">
            <a:solidFill>
              <a:schemeClr val="accent6"/>
            </a:solidFill>
          </a:endParaRPr>
        </a:p>
      </dgm:t>
    </dgm:pt>
    <dgm:pt modelId="{9ADBD7D4-8285-44AD-A1A7-28B2BA240A2F}" cxnId="{FD95FA74-F869-4A7D-A168-105F3502D875}" type="parTrans">
      <dgm:prSet/>
      <dgm:spPr/>
      <dgm:t>
        <a:bodyPr/>
        <a:lstStyle/>
        <a:p>
          <a:endParaRPr lang="zh-CN" altLang="en-US"/>
        </a:p>
      </dgm:t>
    </dgm:pt>
    <dgm:pt modelId="{71424E85-D0EB-41FD-8D94-E7F77AF64D2A}" cxnId="{FD95FA74-F869-4A7D-A168-105F3502D875}" type="sibTrans">
      <dgm:prSet/>
      <dgm:spPr/>
      <dgm:t>
        <a:bodyPr/>
        <a:lstStyle/>
        <a:p>
          <a:endParaRPr lang="zh-CN" altLang="en-US"/>
        </a:p>
      </dgm:t>
    </dgm:pt>
    <dgm:pt modelId="{4C3481E4-ACCF-4865-AB5C-9F7EADD03C0C}">
      <dgm:prSet phldrT="[文本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zh-CN" altLang="en-US" dirty="0" smtClean="0">
              <a:solidFill>
                <a:schemeClr val="accent6"/>
              </a:solidFill>
              <a:latin typeface="仿宋" panose="02010609060101010101" pitchFamily="49" charset="-122"/>
              <a:ea typeface="仿宋" panose="02010609060101010101" pitchFamily="49" charset="-122"/>
            </a:rPr>
            <a:t>（二）课程教学团队教改能力提高</a:t>
          </a:r>
          <a:endParaRPr lang="zh-CN" altLang="en-US" dirty="0">
            <a:solidFill>
              <a:schemeClr val="accent6"/>
            </a:solidFill>
          </a:endParaRPr>
        </a:p>
      </dgm:t>
    </dgm:pt>
    <dgm:pt modelId="{83615F8C-2B67-40A7-86CD-3A3693A93C06}" cxnId="{D6B41EF1-7FC2-4DD8-A937-89EFD243060D}" type="parTrans">
      <dgm:prSet/>
      <dgm:spPr/>
      <dgm:t>
        <a:bodyPr/>
        <a:lstStyle/>
        <a:p>
          <a:endParaRPr lang="zh-CN" altLang="en-US"/>
        </a:p>
      </dgm:t>
    </dgm:pt>
    <dgm:pt modelId="{E7B37FF8-ED3C-4A86-B2A9-A830C848AF44}" cxnId="{D6B41EF1-7FC2-4DD8-A937-89EFD243060D}" type="sibTrans">
      <dgm:prSet/>
      <dgm:spPr/>
      <dgm:t>
        <a:bodyPr/>
        <a:lstStyle/>
        <a:p>
          <a:endParaRPr lang="zh-CN" altLang="en-US"/>
        </a:p>
      </dgm:t>
    </dgm:pt>
    <dgm:pt modelId="{F86D1A1E-998E-426B-9C04-31A8090DF2FD}">
      <dgm:prSet phldrT="[文本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CN" altLang="en-US" dirty="0" smtClean="0">
              <a:solidFill>
                <a:schemeClr val="accent6"/>
              </a:solidFill>
              <a:latin typeface="仿宋" panose="02010609060101010101" pitchFamily="49" charset="-122"/>
              <a:ea typeface="仿宋" panose="02010609060101010101" pitchFamily="49" charset="-122"/>
            </a:rPr>
            <a:t>（三）学生综合职业素养能力提高</a:t>
          </a:r>
          <a:endParaRPr lang="zh-CN" altLang="en-US" dirty="0">
            <a:solidFill>
              <a:schemeClr val="accent6"/>
            </a:solidFill>
          </a:endParaRPr>
        </a:p>
      </dgm:t>
    </dgm:pt>
    <dgm:pt modelId="{F7003166-0542-42E0-8D5B-C279B55B2EF3}" cxnId="{EB9A32A1-C9BA-4934-A6F7-451FBAE3D988}" type="parTrans">
      <dgm:prSet/>
      <dgm:spPr/>
      <dgm:t>
        <a:bodyPr/>
        <a:lstStyle/>
        <a:p>
          <a:endParaRPr lang="zh-CN" altLang="en-US"/>
        </a:p>
      </dgm:t>
    </dgm:pt>
    <dgm:pt modelId="{0AB53A4D-CC0E-4370-897B-555F784259BF}" cxnId="{EB9A32A1-C9BA-4934-A6F7-451FBAE3D988}" type="sibTrans">
      <dgm:prSet/>
      <dgm:spPr/>
      <dgm:t>
        <a:bodyPr/>
        <a:lstStyle/>
        <a:p>
          <a:endParaRPr lang="zh-CN" altLang="en-US"/>
        </a:p>
      </dgm:t>
    </dgm:pt>
    <dgm:pt modelId="{AC971821-E0C5-4DE0-93F0-8631CE7F611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CN" altLang="en-US" dirty="0" smtClean="0">
              <a:solidFill>
                <a:schemeClr val="accent6"/>
              </a:solidFill>
              <a:latin typeface="仿宋" panose="02010609060101010101" pitchFamily="49" charset="-122"/>
              <a:ea typeface="仿宋" panose="02010609060101010101" pitchFamily="49" charset="-122"/>
            </a:rPr>
            <a:t>（四）学校、教育培训机构对学生的评价提高</a:t>
          </a:r>
          <a:endParaRPr lang="zh-CN" altLang="en-US" dirty="0">
            <a:solidFill>
              <a:schemeClr val="accent6"/>
            </a:solidFill>
          </a:endParaRPr>
        </a:p>
      </dgm:t>
    </dgm:pt>
    <dgm:pt modelId="{08D46967-1B66-4B8E-9309-44F725465885}" cxnId="{26A51088-518D-40D5-A5D9-2510C9C755E4}" type="parTrans">
      <dgm:prSet/>
      <dgm:spPr/>
      <dgm:t>
        <a:bodyPr/>
        <a:lstStyle/>
        <a:p>
          <a:endParaRPr lang="zh-CN" altLang="en-US"/>
        </a:p>
      </dgm:t>
    </dgm:pt>
    <dgm:pt modelId="{4EC25C03-5DAA-4E6B-AB05-6216BA5BE5CF}" cxnId="{26A51088-518D-40D5-A5D9-2510C9C755E4}" type="sibTrans">
      <dgm:prSet/>
      <dgm:spPr/>
      <dgm:t>
        <a:bodyPr/>
        <a:lstStyle/>
        <a:p>
          <a:endParaRPr lang="zh-CN" altLang="en-US"/>
        </a:p>
      </dgm:t>
    </dgm:pt>
    <dgm:pt modelId="{2397E51B-95C9-4CC4-AABC-F59FE81D086D}" type="pres">
      <dgm:prSet presAssocID="{9FBEE2C2-4FD9-473F-BF01-B6C79E0FE38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0D182AE-3C65-4902-ABF8-28DF9E0C5C2A}" type="pres">
      <dgm:prSet presAssocID="{221CAB5F-3772-4562-B585-71A2809F4CC7}" presName="composite" presStyleCnt="0"/>
      <dgm:spPr/>
    </dgm:pt>
    <dgm:pt modelId="{FC8A90F7-9006-478B-89E2-4141BB96B2D4}" type="pres">
      <dgm:prSet presAssocID="{221CAB5F-3772-4562-B585-71A2809F4CC7}" presName="imgShp" presStyleLbl="fgImgPlace1" presStyleIdx="0" presStyleCnt="4" custLinFactX="-147" custLinFactNeighborX="-100000" custLinFactNeighborY="3721"/>
      <dgm:spPr>
        <a:prstGeom prst="ellipse">
          <a:avLst/>
        </a:prstGeom>
        <a:solidFill>
          <a:schemeClr val="accent5">
            <a:lumMod val="20000"/>
            <a:lumOff val="80000"/>
          </a:schemeClr>
        </a:solidFill>
      </dgm:spPr>
    </dgm:pt>
    <dgm:pt modelId="{23FD4958-8473-4EA4-A189-7F767A8F8216}" type="pres">
      <dgm:prSet presAssocID="{221CAB5F-3772-4562-B585-71A2809F4CC7}" presName="txShp" presStyleLbl="node1" presStyleIdx="0" presStyleCnt="4" custScaleX="1338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0BB6F2-B21F-4CFF-871B-38E9C4120168}" type="pres">
      <dgm:prSet presAssocID="{71424E85-D0EB-41FD-8D94-E7F77AF64D2A}" presName="spacing" presStyleCnt="0"/>
      <dgm:spPr/>
    </dgm:pt>
    <dgm:pt modelId="{CBD3DE86-3A51-4BF1-ABED-F878C59427A5}" type="pres">
      <dgm:prSet presAssocID="{4C3481E4-ACCF-4865-AB5C-9F7EADD03C0C}" presName="composite" presStyleCnt="0"/>
      <dgm:spPr/>
    </dgm:pt>
    <dgm:pt modelId="{283A0597-6332-4007-AFE9-03C2E5003722}" type="pres">
      <dgm:prSet presAssocID="{4C3481E4-ACCF-4865-AB5C-9F7EADD03C0C}" presName="imgShp" presStyleLbl="fgImgPlace1" presStyleIdx="1" presStyleCnt="4" custLinFactX="-147" custLinFactNeighborX="-100000" custLinFactNeighborY="5076"/>
      <dgm:spPr>
        <a:solidFill>
          <a:schemeClr val="accent2">
            <a:lumMod val="20000"/>
            <a:lumOff val="80000"/>
          </a:schemeClr>
        </a:solidFill>
      </dgm:spPr>
    </dgm:pt>
    <dgm:pt modelId="{CA570558-728A-4865-918B-D767550CC2BD}" type="pres">
      <dgm:prSet presAssocID="{4C3481E4-ACCF-4865-AB5C-9F7EADD03C0C}" presName="txShp" presStyleLbl="node1" presStyleIdx="1" presStyleCnt="4" custScaleX="1344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2075D1-6CFE-4504-AD9B-5EFD82DF867B}" type="pres">
      <dgm:prSet presAssocID="{E7B37FF8-ED3C-4A86-B2A9-A830C848AF44}" presName="spacing" presStyleCnt="0"/>
      <dgm:spPr/>
    </dgm:pt>
    <dgm:pt modelId="{7F2FD13E-7F58-4A5F-BF19-79D21FBD71B0}" type="pres">
      <dgm:prSet presAssocID="{F86D1A1E-998E-426B-9C04-31A8090DF2FD}" presName="composite" presStyleCnt="0"/>
      <dgm:spPr/>
    </dgm:pt>
    <dgm:pt modelId="{1465DEAA-27DF-464F-BD60-51C96D93DF48}" type="pres">
      <dgm:prSet presAssocID="{F86D1A1E-998E-426B-9C04-31A8090DF2FD}" presName="imgShp" presStyleLbl="fgImgPlace1" presStyleIdx="2" presStyleCnt="4" custLinFactX="-147" custLinFactNeighborX="-100000" custLinFactNeighborY="-1287"/>
      <dgm:spPr>
        <a:solidFill>
          <a:schemeClr val="accent4">
            <a:lumMod val="20000"/>
            <a:lumOff val="80000"/>
          </a:schemeClr>
        </a:solidFill>
      </dgm:spPr>
    </dgm:pt>
    <dgm:pt modelId="{5A068FE2-7A4F-417B-9318-A1C5AFAFA794}" type="pres">
      <dgm:prSet presAssocID="{F86D1A1E-998E-426B-9C04-31A8090DF2FD}" presName="txShp" presStyleLbl="node1" presStyleIdx="2" presStyleCnt="4" custScaleX="1344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46F7A3-B639-4B63-8E5C-D8F3F36E53A6}" type="pres">
      <dgm:prSet presAssocID="{0AB53A4D-CC0E-4370-897B-555F784259BF}" presName="spacing" presStyleCnt="0"/>
      <dgm:spPr/>
    </dgm:pt>
    <dgm:pt modelId="{7DDE341E-7BDD-430A-80DB-951048E6DE23}" type="pres">
      <dgm:prSet presAssocID="{AC971821-E0C5-4DE0-93F0-8631CE7F6110}" presName="composite" presStyleCnt="0"/>
      <dgm:spPr/>
    </dgm:pt>
    <dgm:pt modelId="{B8E41822-373D-41FE-859E-E62FA19EB240}" type="pres">
      <dgm:prSet presAssocID="{AC971821-E0C5-4DE0-93F0-8631CE7F6110}" presName="imgShp" presStyleLbl="fgImgPlace1" presStyleIdx="3" presStyleCnt="4" custLinFactX="-147" custLinFactNeighborX="-100000" custLinFactNeighborY="69"/>
      <dgm:spPr>
        <a:solidFill>
          <a:schemeClr val="accent5">
            <a:lumMod val="40000"/>
            <a:lumOff val="60000"/>
          </a:schemeClr>
        </a:solidFill>
      </dgm:spPr>
    </dgm:pt>
    <dgm:pt modelId="{CF85CBCB-B8D3-4596-BCE3-A725ECC66E3D}" type="pres">
      <dgm:prSet presAssocID="{AC971821-E0C5-4DE0-93F0-8631CE7F6110}" presName="txShp" presStyleLbl="node1" presStyleIdx="3" presStyleCnt="4" custScaleX="1344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6B41EF1-7FC2-4DD8-A937-89EFD243060D}" srcId="{9FBEE2C2-4FD9-473F-BF01-B6C79E0FE388}" destId="{4C3481E4-ACCF-4865-AB5C-9F7EADD03C0C}" srcOrd="1" destOrd="0" parTransId="{83615F8C-2B67-40A7-86CD-3A3693A93C06}" sibTransId="{E7B37FF8-ED3C-4A86-B2A9-A830C848AF44}"/>
    <dgm:cxn modelId="{379E4D55-3643-494A-AA70-4C39780B0213}" type="presOf" srcId="{4C3481E4-ACCF-4865-AB5C-9F7EADD03C0C}" destId="{CA570558-728A-4865-918B-D767550CC2BD}" srcOrd="0" destOrd="0" presId="urn:microsoft.com/office/officeart/2005/8/layout/vList3#1"/>
    <dgm:cxn modelId="{26A51088-518D-40D5-A5D9-2510C9C755E4}" srcId="{9FBEE2C2-4FD9-473F-BF01-B6C79E0FE388}" destId="{AC971821-E0C5-4DE0-93F0-8631CE7F6110}" srcOrd="3" destOrd="0" parTransId="{08D46967-1B66-4B8E-9309-44F725465885}" sibTransId="{4EC25C03-5DAA-4E6B-AB05-6216BA5BE5CF}"/>
    <dgm:cxn modelId="{6F4C57E4-D6BF-4DE6-9E7A-1225002221EC}" type="presOf" srcId="{221CAB5F-3772-4562-B585-71A2809F4CC7}" destId="{23FD4958-8473-4EA4-A189-7F767A8F8216}" srcOrd="0" destOrd="0" presId="urn:microsoft.com/office/officeart/2005/8/layout/vList3#1"/>
    <dgm:cxn modelId="{BE791D04-7243-4496-9B1E-89BAF89AF84D}" type="presOf" srcId="{F86D1A1E-998E-426B-9C04-31A8090DF2FD}" destId="{5A068FE2-7A4F-417B-9318-A1C5AFAFA794}" srcOrd="0" destOrd="0" presId="urn:microsoft.com/office/officeart/2005/8/layout/vList3#1"/>
    <dgm:cxn modelId="{1DCEB57B-F2F3-4ECD-B8B1-98E42059E025}" type="presOf" srcId="{9FBEE2C2-4FD9-473F-BF01-B6C79E0FE388}" destId="{2397E51B-95C9-4CC4-AABC-F59FE81D086D}" srcOrd="0" destOrd="0" presId="urn:microsoft.com/office/officeart/2005/8/layout/vList3#1"/>
    <dgm:cxn modelId="{EB9A32A1-C9BA-4934-A6F7-451FBAE3D988}" srcId="{9FBEE2C2-4FD9-473F-BF01-B6C79E0FE388}" destId="{F86D1A1E-998E-426B-9C04-31A8090DF2FD}" srcOrd="2" destOrd="0" parTransId="{F7003166-0542-42E0-8D5B-C279B55B2EF3}" sibTransId="{0AB53A4D-CC0E-4370-897B-555F784259BF}"/>
    <dgm:cxn modelId="{48A78830-C583-4C4D-8278-DF25937517D4}" type="presOf" srcId="{AC971821-E0C5-4DE0-93F0-8631CE7F6110}" destId="{CF85CBCB-B8D3-4596-BCE3-A725ECC66E3D}" srcOrd="0" destOrd="0" presId="urn:microsoft.com/office/officeart/2005/8/layout/vList3#1"/>
    <dgm:cxn modelId="{FD95FA74-F869-4A7D-A168-105F3502D875}" srcId="{9FBEE2C2-4FD9-473F-BF01-B6C79E0FE388}" destId="{221CAB5F-3772-4562-B585-71A2809F4CC7}" srcOrd="0" destOrd="0" parTransId="{9ADBD7D4-8285-44AD-A1A7-28B2BA240A2F}" sibTransId="{71424E85-D0EB-41FD-8D94-E7F77AF64D2A}"/>
    <dgm:cxn modelId="{9DD04366-7B6F-410F-9D71-E96A8D96875A}" type="presParOf" srcId="{2397E51B-95C9-4CC4-AABC-F59FE81D086D}" destId="{B0D182AE-3C65-4902-ABF8-28DF9E0C5C2A}" srcOrd="0" destOrd="0" presId="urn:microsoft.com/office/officeart/2005/8/layout/vList3#1"/>
    <dgm:cxn modelId="{3F4274B9-A7CB-4D59-9FDD-91CA63EFDC54}" type="presParOf" srcId="{B0D182AE-3C65-4902-ABF8-28DF9E0C5C2A}" destId="{FC8A90F7-9006-478B-89E2-4141BB96B2D4}" srcOrd="0" destOrd="0" presId="urn:microsoft.com/office/officeart/2005/8/layout/vList3#1"/>
    <dgm:cxn modelId="{4C22CD17-4010-47E7-BFA8-4F853CF11B3D}" type="presParOf" srcId="{B0D182AE-3C65-4902-ABF8-28DF9E0C5C2A}" destId="{23FD4958-8473-4EA4-A189-7F767A8F8216}" srcOrd="1" destOrd="0" presId="urn:microsoft.com/office/officeart/2005/8/layout/vList3#1"/>
    <dgm:cxn modelId="{D91AB15A-C615-474F-95BC-8FE7EFE51311}" type="presParOf" srcId="{2397E51B-95C9-4CC4-AABC-F59FE81D086D}" destId="{860BB6F2-B21F-4CFF-871B-38E9C4120168}" srcOrd="1" destOrd="0" presId="urn:microsoft.com/office/officeart/2005/8/layout/vList3#1"/>
    <dgm:cxn modelId="{CE0FD677-0367-4A40-9AC3-5965B9722DA9}" type="presParOf" srcId="{2397E51B-95C9-4CC4-AABC-F59FE81D086D}" destId="{CBD3DE86-3A51-4BF1-ABED-F878C59427A5}" srcOrd="2" destOrd="0" presId="urn:microsoft.com/office/officeart/2005/8/layout/vList3#1"/>
    <dgm:cxn modelId="{D56184A4-CFCE-45C9-9C34-0FEAFB1BFD46}" type="presParOf" srcId="{CBD3DE86-3A51-4BF1-ABED-F878C59427A5}" destId="{283A0597-6332-4007-AFE9-03C2E5003722}" srcOrd="0" destOrd="0" presId="urn:microsoft.com/office/officeart/2005/8/layout/vList3#1"/>
    <dgm:cxn modelId="{0DCF85B6-176A-4428-AF9F-E0041136841D}" type="presParOf" srcId="{CBD3DE86-3A51-4BF1-ABED-F878C59427A5}" destId="{CA570558-728A-4865-918B-D767550CC2BD}" srcOrd="1" destOrd="0" presId="urn:microsoft.com/office/officeart/2005/8/layout/vList3#1"/>
    <dgm:cxn modelId="{941489EA-30E1-47FE-B964-0DECFCE090AF}" type="presParOf" srcId="{2397E51B-95C9-4CC4-AABC-F59FE81D086D}" destId="{822075D1-6CFE-4504-AD9B-5EFD82DF867B}" srcOrd="3" destOrd="0" presId="urn:microsoft.com/office/officeart/2005/8/layout/vList3#1"/>
    <dgm:cxn modelId="{0572E848-1C59-47F2-8025-E8CCC341297D}" type="presParOf" srcId="{2397E51B-95C9-4CC4-AABC-F59FE81D086D}" destId="{7F2FD13E-7F58-4A5F-BF19-79D21FBD71B0}" srcOrd="4" destOrd="0" presId="urn:microsoft.com/office/officeart/2005/8/layout/vList3#1"/>
    <dgm:cxn modelId="{7B26DCFA-7BC7-4944-A252-AC5E96086A27}" type="presParOf" srcId="{7F2FD13E-7F58-4A5F-BF19-79D21FBD71B0}" destId="{1465DEAA-27DF-464F-BD60-51C96D93DF48}" srcOrd="0" destOrd="0" presId="urn:microsoft.com/office/officeart/2005/8/layout/vList3#1"/>
    <dgm:cxn modelId="{2946102C-4472-49B8-B239-E8E926180437}" type="presParOf" srcId="{7F2FD13E-7F58-4A5F-BF19-79D21FBD71B0}" destId="{5A068FE2-7A4F-417B-9318-A1C5AFAFA794}" srcOrd="1" destOrd="0" presId="urn:microsoft.com/office/officeart/2005/8/layout/vList3#1"/>
    <dgm:cxn modelId="{CD0FFCD8-E65C-473B-A585-1612D8ADC400}" type="presParOf" srcId="{2397E51B-95C9-4CC4-AABC-F59FE81D086D}" destId="{C846F7A3-B639-4B63-8E5C-D8F3F36E53A6}" srcOrd="5" destOrd="0" presId="urn:microsoft.com/office/officeart/2005/8/layout/vList3#1"/>
    <dgm:cxn modelId="{97723FC7-D3E6-4612-8057-6460370715B2}" type="presParOf" srcId="{2397E51B-95C9-4CC4-AABC-F59FE81D086D}" destId="{7DDE341E-7BDD-430A-80DB-951048E6DE23}" srcOrd="6" destOrd="0" presId="urn:microsoft.com/office/officeart/2005/8/layout/vList3#1"/>
    <dgm:cxn modelId="{497997B8-E428-49B0-87DB-C29E8B884E1D}" type="presParOf" srcId="{7DDE341E-7BDD-430A-80DB-951048E6DE23}" destId="{B8E41822-373D-41FE-859E-E62FA19EB240}" srcOrd="0" destOrd="0" presId="urn:microsoft.com/office/officeart/2005/8/layout/vList3#1"/>
    <dgm:cxn modelId="{B26977D7-83C4-4594-9D3C-D1D63460C8D2}" type="presParOf" srcId="{7DDE341E-7BDD-430A-80DB-951048E6DE23}" destId="{CF85CBCB-B8D3-4596-BCE3-A725ECC66E3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999E84-C762-452F-A3FE-587931E8B67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D0B33BA-10BA-4612-9D8C-6309AB4D2912}">
      <dgm:prSet phldrT="[文本]" custT="1"/>
      <dgm:spPr>
        <a:solidFill>
          <a:srgbClr val="99FFCC"/>
        </a:solidFill>
      </dgm:spPr>
      <dgm:t>
        <a:bodyPr/>
        <a:lstStyle/>
        <a:p>
          <a:r>
            <a:rPr lang="zh-CN" altLang="en-US" sz="2200" dirty="0" smtClean="0">
              <a:latin typeface="仿宋" panose="02010609060101010101" pitchFamily="49" charset="-122"/>
              <a:ea typeface="仿宋" panose="02010609060101010101" pitchFamily="49" charset="-122"/>
            </a:rPr>
            <a:t>加强校企合作，培养学前教育教师导师团队，打造学前教育实验实训建设基地，搭建丰富的实践平台</a:t>
          </a:r>
          <a:endParaRPr lang="zh-CN" altLang="en-US" sz="2200" dirty="0"/>
        </a:p>
      </dgm:t>
    </dgm:pt>
    <dgm:pt modelId="{E4AC67F5-C07B-4CD7-9F00-22E23A4681B4}" cxnId="{8F2F1ABB-17C4-4388-AA45-1CE8BFAA3F75}" type="parTrans">
      <dgm:prSet/>
      <dgm:spPr/>
      <dgm:t>
        <a:bodyPr/>
        <a:lstStyle/>
        <a:p>
          <a:endParaRPr lang="zh-CN" altLang="en-US"/>
        </a:p>
      </dgm:t>
    </dgm:pt>
    <dgm:pt modelId="{05719295-73AC-4165-A868-523E98ACD6C0}" cxnId="{8F2F1ABB-17C4-4388-AA45-1CE8BFAA3F75}" type="sibTrans">
      <dgm:prSet/>
      <dgm:spPr/>
      <dgm:t>
        <a:bodyPr/>
        <a:lstStyle/>
        <a:p>
          <a:endParaRPr lang="zh-CN" altLang="en-US"/>
        </a:p>
      </dgm:t>
    </dgm:pt>
    <dgm:pt modelId="{F3CC11D5-B956-4B2B-B5F9-331AF22CADC7}">
      <dgm:prSet phldrT="[文本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CN" altLang="en-US" sz="2200" smtClean="0">
              <a:latin typeface="仿宋" panose="02010609060101010101" pitchFamily="49" charset="-122"/>
              <a:ea typeface="仿宋" panose="02010609060101010101" pitchFamily="49" charset="-122"/>
            </a:rPr>
            <a:t>定期</a:t>
          </a:r>
          <a:r>
            <a:rPr lang="zh-CN" altLang="en-US" sz="2200" dirty="0" smtClean="0">
              <a:latin typeface="仿宋" panose="02010609060101010101" pitchFamily="49" charset="-122"/>
              <a:ea typeface="仿宋" panose="02010609060101010101" pitchFamily="49" charset="-122"/>
            </a:rPr>
            <a:t>举办学生技能大赛，实现以赛促学，以赛促教，调动学生学习的积极性和教师教学积极性，提高学习效果与教学质量。</a:t>
          </a:r>
          <a:endParaRPr lang="zh-CN" altLang="en-US" sz="2200" dirty="0"/>
        </a:p>
      </dgm:t>
    </dgm:pt>
    <dgm:pt modelId="{6737A49C-BCA8-44CF-8205-B302C608AF9C}" cxnId="{1396E92D-95BF-4982-BB80-BEABB99CD32D}" type="parTrans">
      <dgm:prSet/>
      <dgm:spPr/>
      <dgm:t>
        <a:bodyPr/>
        <a:lstStyle/>
        <a:p>
          <a:endParaRPr lang="zh-CN" altLang="en-US"/>
        </a:p>
      </dgm:t>
    </dgm:pt>
    <dgm:pt modelId="{C43C33B6-3D1D-4BC8-BD41-23D0C9006371}" cxnId="{1396E92D-95BF-4982-BB80-BEABB99CD32D}" type="sibTrans">
      <dgm:prSet/>
      <dgm:spPr/>
      <dgm:t>
        <a:bodyPr/>
        <a:lstStyle/>
        <a:p>
          <a:endParaRPr lang="zh-CN" altLang="en-US"/>
        </a:p>
      </dgm:t>
    </dgm:pt>
    <dgm:pt modelId="{90A6B32C-F4CC-44F7-8B57-D57E25665F21}">
      <dgm:prSet/>
      <dgm:spPr>
        <a:solidFill>
          <a:srgbClr val="99CCFF"/>
        </a:solidFill>
      </dgm:spPr>
      <dgm:t>
        <a:bodyPr/>
        <a:lstStyle/>
        <a:p>
          <a:r>
            <a:rPr lang="zh-CN" altLang="en-US" dirty="0" smtClean="0">
              <a:latin typeface="仿宋" panose="02010609060101010101" pitchFamily="49" charset="-122"/>
              <a:ea typeface="仿宋" panose="02010609060101010101" pitchFamily="49" charset="-122"/>
            </a:rPr>
            <a:t>信息引领，加强信息化教学，强化信息化平台的作用，建设信息化教学资源，为打造精品课程做好准备。</a:t>
          </a:r>
          <a:endParaRPr lang="zh-CN" altLang="en-US" dirty="0"/>
        </a:p>
      </dgm:t>
    </dgm:pt>
    <dgm:pt modelId="{51DD9762-F39E-474A-B88A-974D858188F6}" cxnId="{C3283201-5309-4585-9AB0-3FD88A1609B1}" type="parTrans">
      <dgm:prSet/>
      <dgm:spPr/>
      <dgm:t>
        <a:bodyPr/>
        <a:lstStyle/>
        <a:p>
          <a:endParaRPr lang="zh-CN" altLang="en-US"/>
        </a:p>
      </dgm:t>
    </dgm:pt>
    <dgm:pt modelId="{5F778EBD-A26D-4C9E-B381-7DF4AB3CCA03}" cxnId="{C3283201-5309-4585-9AB0-3FD88A1609B1}" type="sibTrans">
      <dgm:prSet/>
      <dgm:spPr/>
      <dgm:t>
        <a:bodyPr/>
        <a:lstStyle/>
        <a:p>
          <a:endParaRPr lang="zh-CN" altLang="en-US"/>
        </a:p>
      </dgm:t>
    </dgm:pt>
    <dgm:pt modelId="{0E38D2D9-BA40-49A7-9FEB-191D20620BEE}" type="pres">
      <dgm:prSet presAssocID="{1E999E84-C762-452F-A3FE-587931E8B6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4700FF73-FBD6-4E95-A07E-D406920D2440}" type="pres">
      <dgm:prSet presAssocID="{1E999E84-C762-452F-A3FE-587931E8B67C}" presName="Name1" presStyleCnt="0"/>
      <dgm:spPr/>
      <dgm:t>
        <a:bodyPr/>
        <a:lstStyle/>
        <a:p>
          <a:endParaRPr lang="zh-CN" altLang="en-US"/>
        </a:p>
      </dgm:t>
    </dgm:pt>
    <dgm:pt modelId="{494926CB-084A-493A-AA5F-BECE216C31B9}" type="pres">
      <dgm:prSet presAssocID="{1E999E84-C762-452F-A3FE-587931E8B67C}" presName="cycle" presStyleCnt="0"/>
      <dgm:spPr/>
      <dgm:t>
        <a:bodyPr/>
        <a:lstStyle/>
        <a:p>
          <a:endParaRPr lang="zh-CN" altLang="en-US"/>
        </a:p>
      </dgm:t>
    </dgm:pt>
    <dgm:pt modelId="{BFFD778E-1C8A-4A3C-82B6-D40E2365D968}" type="pres">
      <dgm:prSet presAssocID="{1E999E84-C762-452F-A3FE-587931E8B67C}" presName="srcNode" presStyleLbl="node1" presStyleIdx="0" presStyleCnt="3"/>
      <dgm:spPr/>
      <dgm:t>
        <a:bodyPr/>
        <a:lstStyle/>
        <a:p>
          <a:endParaRPr lang="zh-CN" altLang="en-US"/>
        </a:p>
      </dgm:t>
    </dgm:pt>
    <dgm:pt modelId="{51F04388-A49F-4BB7-8184-B651A0A57C0E}" type="pres">
      <dgm:prSet presAssocID="{1E999E84-C762-452F-A3FE-587931E8B67C}" presName="conn" presStyleLbl="parChTrans1D2" presStyleIdx="0" presStyleCnt="1" custLinFactNeighborX="-906" custLinFactNeighborY="122"/>
      <dgm:spPr/>
      <dgm:t>
        <a:bodyPr/>
        <a:lstStyle/>
        <a:p>
          <a:endParaRPr lang="zh-CN" altLang="en-US"/>
        </a:p>
      </dgm:t>
    </dgm:pt>
    <dgm:pt modelId="{813420D3-F045-444C-B3A4-69A9365EDD4F}" type="pres">
      <dgm:prSet presAssocID="{1E999E84-C762-452F-A3FE-587931E8B67C}" presName="extraNode" presStyleLbl="node1" presStyleIdx="0" presStyleCnt="3"/>
      <dgm:spPr/>
      <dgm:t>
        <a:bodyPr/>
        <a:lstStyle/>
        <a:p>
          <a:endParaRPr lang="zh-CN" altLang="en-US"/>
        </a:p>
      </dgm:t>
    </dgm:pt>
    <dgm:pt modelId="{2ADBD2C4-98E5-41D9-BD64-86E8D1A695A0}" type="pres">
      <dgm:prSet presAssocID="{1E999E84-C762-452F-A3FE-587931E8B67C}" presName="dstNode" presStyleLbl="node1" presStyleIdx="0" presStyleCnt="3"/>
      <dgm:spPr/>
      <dgm:t>
        <a:bodyPr/>
        <a:lstStyle/>
        <a:p>
          <a:endParaRPr lang="zh-CN" altLang="en-US"/>
        </a:p>
      </dgm:t>
    </dgm:pt>
    <dgm:pt modelId="{38BB2AFE-B0FE-4172-AFF7-D926DCFF63D7}" type="pres">
      <dgm:prSet presAssocID="{0D0B33BA-10BA-4612-9D8C-6309AB4D291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950960-5B93-4903-B801-5E74A41A5824}" type="pres">
      <dgm:prSet presAssocID="{0D0B33BA-10BA-4612-9D8C-6309AB4D2912}" presName="accent_1" presStyleCnt="0"/>
      <dgm:spPr/>
      <dgm:t>
        <a:bodyPr/>
        <a:lstStyle/>
        <a:p>
          <a:endParaRPr lang="zh-CN" altLang="en-US"/>
        </a:p>
      </dgm:t>
    </dgm:pt>
    <dgm:pt modelId="{BAC7B14A-2A2F-4B93-BAD5-B0ED70A616F7}" type="pres">
      <dgm:prSet presAssocID="{0D0B33BA-10BA-4612-9D8C-6309AB4D2912}" presName="accentRepeatNode" presStyleLbl="solidFgAcc1" presStyleIdx="0" presStyleCnt="3" custScaleX="71817" custScaleY="68571" custLinFactNeighborX="-19528" custLinFactNeighborY="5714"/>
      <dgm:spPr>
        <a:solidFill>
          <a:srgbClr val="99FFCC"/>
        </a:solidFill>
      </dgm:spPr>
      <dgm:t>
        <a:bodyPr/>
        <a:lstStyle/>
        <a:p>
          <a:endParaRPr lang="zh-CN" altLang="en-US"/>
        </a:p>
      </dgm:t>
    </dgm:pt>
    <dgm:pt modelId="{DDF050A3-3BE3-4883-8A40-86421F1EBDBD}" type="pres">
      <dgm:prSet presAssocID="{F3CC11D5-B956-4B2B-B5F9-331AF22CAD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188BBD-98FB-4B97-997D-B197884A6905}" type="pres">
      <dgm:prSet presAssocID="{F3CC11D5-B956-4B2B-B5F9-331AF22CADC7}" presName="accent_2" presStyleCnt="0"/>
      <dgm:spPr/>
      <dgm:t>
        <a:bodyPr/>
        <a:lstStyle/>
        <a:p>
          <a:endParaRPr lang="zh-CN" altLang="en-US"/>
        </a:p>
      </dgm:t>
    </dgm:pt>
    <dgm:pt modelId="{F97DFDAA-1437-499D-8BC3-2EEC4534A96A}" type="pres">
      <dgm:prSet presAssocID="{F3CC11D5-B956-4B2B-B5F9-331AF22CADC7}" presName="accentRepeatNode" presStyleLbl="solidFgAcc1" presStyleIdx="1" presStyleCnt="3" custScaleX="77771" custScaleY="80000" custLinFactNeighborX="-28488" custLinFactNeighborY="0"/>
      <dgm:spPr>
        <a:solidFill>
          <a:srgbClr val="FFCCFF"/>
        </a:solidFill>
      </dgm:spPr>
      <dgm:t>
        <a:bodyPr/>
        <a:lstStyle/>
        <a:p>
          <a:endParaRPr lang="zh-CN" altLang="en-US"/>
        </a:p>
      </dgm:t>
    </dgm:pt>
    <dgm:pt modelId="{1D9F0C74-2D04-4AD4-A15B-A97683FE735B}" type="pres">
      <dgm:prSet presAssocID="{90A6B32C-F4CC-44F7-8B57-D57E25665F2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0D85D0-9881-4B26-A4B7-9C3830058EF3}" type="pres">
      <dgm:prSet presAssocID="{90A6B32C-F4CC-44F7-8B57-D57E25665F21}" presName="accent_3" presStyleCnt="0"/>
      <dgm:spPr/>
      <dgm:t>
        <a:bodyPr/>
        <a:lstStyle/>
        <a:p>
          <a:endParaRPr lang="zh-CN" altLang="en-US"/>
        </a:p>
      </dgm:t>
    </dgm:pt>
    <dgm:pt modelId="{7F823AA6-CBF0-46FF-83D6-A47C1EF6E8CB}" type="pres">
      <dgm:prSet presAssocID="{90A6B32C-F4CC-44F7-8B57-D57E25665F21}" presName="accentRepeatNode" presStyleLbl="solidFgAcc1" presStyleIdx="2" presStyleCnt="3" custScaleX="71817" custScaleY="68571" custLinFactNeighborX="-19528" custLinFactNeighborY="0"/>
      <dgm:spPr>
        <a:solidFill>
          <a:srgbClr val="66FF66"/>
        </a:solidFill>
      </dgm:spPr>
      <dgm:t>
        <a:bodyPr/>
        <a:lstStyle/>
        <a:p>
          <a:endParaRPr lang="zh-CN" altLang="en-US"/>
        </a:p>
      </dgm:t>
    </dgm:pt>
  </dgm:ptLst>
  <dgm:cxnLst>
    <dgm:cxn modelId="{C3283201-5309-4585-9AB0-3FD88A1609B1}" srcId="{1E999E84-C762-452F-A3FE-587931E8B67C}" destId="{90A6B32C-F4CC-44F7-8B57-D57E25665F21}" srcOrd="2" destOrd="0" parTransId="{51DD9762-F39E-474A-B88A-974D858188F6}" sibTransId="{5F778EBD-A26D-4C9E-B381-7DF4AB3CCA03}"/>
    <dgm:cxn modelId="{D0B87C2B-5C83-4221-92FB-05DC485EE934}" type="presOf" srcId="{0D0B33BA-10BA-4612-9D8C-6309AB4D2912}" destId="{38BB2AFE-B0FE-4172-AFF7-D926DCFF63D7}" srcOrd="0" destOrd="0" presId="urn:microsoft.com/office/officeart/2008/layout/VerticalCurvedList"/>
    <dgm:cxn modelId="{1396E92D-95BF-4982-BB80-BEABB99CD32D}" srcId="{1E999E84-C762-452F-A3FE-587931E8B67C}" destId="{F3CC11D5-B956-4B2B-B5F9-331AF22CADC7}" srcOrd="1" destOrd="0" parTransId="{6737A49C-BCA8-44CF-8205-B302C608AF9C}" sibTransId="{C43C33B6-3D1D-4BC8-BD41-23D0C9006371}"/>
    <dgm:cxn modelId="{707C08C1-76AF-4711-B462-0B58BB06F8CC}" type="presOf" srcId="{05719295-73AC-4165-A868-523E98ACD6C0}" destId="{51F04388-A49F-4BB7-8184-B651A0A57C0E}" srcOrd="0" destOrd="0" presId="urn:microsoft.com/office/officeart/2008/layout/VerticalCurvedList"/>
    <dgm:cxn modelId="{FD066D71-B2F8-4A92-8EE2-D3F49DA8A966}" type="presOf" srcId="{F3CC11D5-B956-4B2B-B5F9-331AF22CADC7}" destId="{DDF050A3-3BE3-4883-8A40-86421F1EBDBD}" srcOrd="0" destOrd="0" presId="urn:microsoft.com/office/officeart/2008/layout/VerticalCurvedList"/>
    <dgm:cxn modelId="{36A03E7C-B206-4938-AF7F-B815FE94B0CA}" type="presOf" srcId="{1E999E84-C762-452F-A3FE-587931E8B67C}" destId="{0E38D2D9-BA40-49A7-9FEB-191D20620BEE}" srcOrd="0" destOrd="0" presId="urn:microsoft.com/office/officeart/2008/layout/VerticalCurvedList"/>
    <dgm:cxn modelId="{8F2F1ABB-17C4-4388-AA45-1CE8BFAA3F75}" srcId="{1E999E84-C762-452F-A3FE-587931E8B67C}" destId="{0D0B33BA-10BA-4612-9D8C-6309AB4D2912}" srcOrd="0" destOrd="0" parTransId="{E4AC67F5-C07B-4CD7-9F00-22E23A4681B4}" sibTransId="{05719295-73AC-4165-A868-523E98ACD6C0}"/>
    <dgm:cxn modelId="{082D255C-04C3-4767-808C-CEF6F76B96D1}" type="presOf" srcId="{90A6B32C-F4CC-44F7-8B57-D57E25665F21}" destId="{1D9F0C74-2D04-4AD4-A15B-A97683FE735B}" srcOrd="0" destOrd="0" presId="urn:microsoft.com/office/officeart/2008/layout/VerticalCurvedList"/>
    <dgm:cxn modelId="{C5D63096-DE6B-4201-933B-894288DFF76D}" type="presParOf" srcId="{0E38D2D9-BA40-49A7-9FEB-191D20620BEE}" destId="{4700FF73-FBD6-4E95-A07E-D406920D2440}" srcOrd="0" destOrd="0" presId="urn:microsoft.com/office/officeart/2008/layout/VerticalCurvedList"/>
    <dgm:cxn modelId="{3A07DC14-05F7-4D20-8244-4FB39A84AA53}" type="presParOf" srcId="{4700FF73-FBD6-4E95-A07E-D406920D2440}" destId="{494926CB-084A-493A-AA5F-BECE216C31B9}" srcOrd="0" destOrd="0" presId="urn:microsoft.com/office/officeart/2008/layout/VerticalCurvedList"/>
    <dgm:cxn modelId="{DDBF9B8D-DD95-4D77-B35D-8408B98E761F}" type="presParOf" srcId="{494926CB-084A-493A-AA5F-BECE216C31B9}" destId="{BFFD778E-1C8A-4A3C-82B6-D40E2365D968}" srcOrd="0" destOrd="0" presId="urn:microsoft.com/office/officeart/2008/layout/VerticalCurvedList"/>
    <dgm:cxn modelId="{44093682-9DED-46D1-ABAD-1DBFA2726E1C}" type="presParOf" srcId="{494926CB-084A-493A-AA5F-BECE216C31B9}" destId="{51F04388-A49F-4BB7-8184-B651A0A57C0E}" srcOrd="1" destOrd="0" presId="urn:microsoft.com/office/officeart/2008/layout/VerticalCurvedList"/>
    <dgm:cxn modelId="{FBB8DD20-A73D-4D79-BAE4-55EFBF5C9182}" type="presParOf" srcId="{494926CB-084A-493A-AA5F-BECE216C31B9}" destId="{813420D3-F045-444C-B3A4-69A9365EDD4F}" srcOrd="2" destOrd="0" presId="urn:microsoft.com/office/officeart/2008/layout/VerticalCurvedList"/>
    <dgm:cxn modelId="{A41070A3-9718-40EF-B8A1-862FED65E862}" type="presParOf" srcId="{494926CB-084A-493A-AA5F-BECE216C31B9}" destId="{2ADBD2C4-98E5-41D9-BD64-86E8D1A695A0}" srcOrd="3" destOrd="0" presId="urn:microsoft.com/office/officeart/2008/layout/VerticalCurvedList"/>
    <dgm:cxn modelId="{09189D24-2CB4-4BAF-8277-CB4B7C3F0AE7}" type="presParOf" srcId="{4700FF73-FBD6-4E95-A07E-D406920D2440}" destId="{38BB2AFE-B0FE-4172-AFF7-D926DCFF63D7}" srcOrd="1" destOrd="0" presId="urn:microsoft.com/office/officeart/2008/layout/VerticalCurvedList"/>
    <dgm:cxn modelId="{F39D581A-DAA4-45BB-A87D-D9E79FACE4B6}" type="presParOf" srcId="{4700FF73-FBD6-4E95-A07E-D406920D2440}" destId="{46950960-5B93-4903-B801-5E74A41A5824}" srcOrd="2" destOrd="0" presId="urn:microsoft.com/office/officeart/2008/layout/VerticalCurvedList"/>
    <dgm:cxn modelId="{8C856C67-1F68-4D0D-B5D8-C380E1A80F0E}" type="presParOf" srcId="{46950960-5B93-4903-B801-5E74A41A5824}" destId="{BAC7B14A-2A2F-4B93-BAD5-B0ED70A616F7}" srcOrd="0" destOrd="0" presId="urn:microsoft.com/office/officeart/2008/layout/VerticalCurvedList"/>
    <dgm:cxn modelId="{9314DF26-7379-4601-AD3E-53B99CF65AB3}" type="presParOf" srcId="{4700FF73-FBD6-4E95-A07E-D406920D2440}" destId="{DDF050A3-3BE3-4883-8A40-86421F1EBDBD}" srcOrd="3" destOrd="0" presId="urn:microsoft.com/office/officeart/2008/layout/VerticalCurvedList"/>
    <dgm:cxn modelId="{15A4DF12-E038-4D43-A976-A3344F3B0EA3}" type="presParOf" srcId="{4700FF73-FBD6-4E95-A07E-D406920D2440}" destId="{EE188BBD-98FB-4B97-997D-B197884A6905}" srcOrd="4" destOrd="0" presId="urn:microsoft.com/office/officeart/2008/layout/VerticalCurvedList"/>
    <dgm:cxn modelId="{B5AACCA9-59D2-43F0-BFF2-C446C60AAA36}" type="presParOf" srcId="{EE188BBD-98FB-4B97-997D-B197884A6905}" destId="{F97DFDAA-1437-499D-8BC3-2EEC4534A96A}" srcOrd="0" destOrd="0" presId="urn:microsoft.com/office/officeart/2008/layout/VerticalCurvedList"/>
    <dgm:cxn modelId="{5A30F4FA-1078-4F52-9591-555849C5B0B2}" type="presParOf" srcId="{4700FF73-FBD6-4E95-A07E-D406920D2440}" destId="{1D9F0C74-2D04-4AD4-A15B-A97683FE735B}" srcOrd="5" destOrd="0" presId="urn:microsoft.com/office/officeart/2008/layout/VerticalCurvedList"/>
    <dgm:cxn modelId="{B87DE1C8-9069-4893-A206-BD1F656C9EC8}" type="presParOf" srcId="{4700FF73-FBD6-4E95-A07E-D406920D2440}" destId="{600D85D0-9881-4B26-A4B7-9C3830058EF3}" srcOrd="6" destOrd="0" presId="urn:microsoft.com/office/officeart/2008/layout/VerticalCurvedList"/>
    <dgm:cxn modelId="{DCD17DED-A7BC-40A1-B2C7-1AAF18009872}" type="presParOf" srcId="{600D85D0-9881-4B26-A4B7-9C3830058EF3}" destId="{7F823AA6-CBF0-46FF-83D6-A47C1EF6E8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219256" cy="4861520"/>
        <a:chOff x="0" y="0"/>
        <a:chExt cx="8219256" cy="4861520"/>
      </a:xfrm>
    </dsp:grpSpPr>
    <dsp:sp modelId="{D7B21692-848B-4E7E-94C6-1EDEF93CE7B7}">
      <dsp:nvSpPr>
        <dsp:cNvPr id="3" name="燕尾形 2"/>
        <dsp:cNvSpPr/>
      </dsp:nvSpPr>
      <dsp:spPr bwMode="white">
        <a:xfrm rot="5400000">
          <a:off x="-262348" y="262348"/>
          <a:ext cx="1748984" cy="1224289"/>
        </a:xfrm>
        <a:prstGeom prst="chevron">
          <a:avLst/>
        </a:prstGeom>
      </dsp:spPr>
      <dsp:style>
        <a:lnRef idx="1">
          <a:schemeClr val="accen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rot="-5400000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/>
            <a:t>（一）</a:t>
          </a:r>
          <a:endParaRPr lang="zh-CN" altLang="en-US" sz="2400" dirty="0"/>
        </a:p>
      </dsp:txBody>
      <dsp:txXfrm rot="5400000">
        <a:off x="-262348" y="262348"/>
        <a:ext cx="1748984" cy="1224289"/>
      </dsp:txXfrm>
    </dsp:sp>
    <dsp:sp modelId="{31A66616-1C83-44F8-A5A9-2E187CCD298F}">
      <dsp:nvSpPr>
        <dsp:cNvPr id="4" name="同侧圆角矩形 3"/>
        <dsp:cNvSpPr/>
      </dsp:nvSpPr>
      <dsp:spPr bwMode="white">
        <a:xfrm rot="5400000">
          <a:off x="4153353" y="-2929063"/>
          <a:ext cx="1136840" cy="6994967"/>
        </a:xfrm>
        <a:prstGeom prst="round2Same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70688" tIns="15240" rIns="15240" bIns="1524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dirty="0" smtClean="0">
              <a:solidFill>
                <a:schemeClr val="dk1"/>
              </a:solidFill>
              <a:latin typeface="仿宋" panose="02010609060101010101" pitchFamily="49" charset="-122"/>
              <a:ea typeface="仿宋" panose="02010609060101010101" pitchFamily="49" charset="-122"/>
            </a:rPr>
            <a:t>完善课程建设规划，建设优质课程资源，提高人才培养质量。</a:t>
          </a:r>
          <a:endParaRPr lang="zh-CN" altLang="en-US" sz="2400" dirty="0">
            <a:solidFill>
              <a:schemeClr val="dk1"/>
            </a:solidFill>
          </a:endParaRPr>
        </a:p>
      </dsp:txBody>
      <dsp:txXfrm rot="5400000">
        <a:off x="4153353" y="-2929063"/>
        <a:ext cx="1136840" cy="6994967"/>
      </dsp:txXfrm>
    </dsp:sp>
    <dsp:sp modelId="{4D5014FB-7484-497F-B519-0483468F89DB}">
      <dsp:nvSpPr>
        <dsp:cNvPr id="5" name="燕尾形 4"/>
        <dsp:cNvSpPr/>
      </dsp:nvSpPr>
      <dsp:spPr bwMode="white">
        <a:xfrm rot="5400000">
          <a:off x="-262348" y="1818615"/>
          <a:ext cx="1748984" cy="1224289"/>
        </a:xfrm>
        <a:prstGeom prst="chevron">
          <a:avLst/>
        </a:prstGeom>
      </dsp:spPr>
      <dsp:style>
        <a:lnRef idx="1">
          <a:schemeClr val="accen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rot="-5400000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/>
            <a:t>（二）</a:t>
          </a:r>
          <a:endParaRPr lang="zh-CN" altLang="en-US" sz="2400" dirty="0"/>
        </a:p>
      </dsp:txBody>
      <dsp:txXfrm rot="5400000">
        <a:off x="-262348" y="1818615"/>
        <a:ext cx="1748984" cy="1224289"/>
      </dsp:txXfrm>
    </dsp:sp>
    <dsp:sp modelId="{9F54E0BC-FAA9-44B8-A313-A2D33103F9C7}">
      <dsp:nvSpPr>
        <dsp:cNvPr id="6" name="同侧圆角矩形 5"/>
        <dsp:cNvSpPr/>
      </dsp:nvSpPr>
      <dsp:spPr bwMode="white">
        <a:xfrm rot="5400000">
          <a:off x="4153353" y="-1372796"/>
          <a:ext cx="1136840" cy="6994967"/>
        </a:xfrm>
        <a:prstGeom prst="round2Same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70688" tIns="15240" rIns="15240" bIns="1524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dirty="0" smtClean="0">
              <a:solidFill>
                <a:schemeClr val="dk1"/>
              </a:solidFill>
              <a:latin typeface="仿宋" panose="02010609060101010101" pitchFamily="49" charset="-122"/>
              <a:ea typeface="仿宋" panose="02010609060101010101" pitchFamily="49" charset="-122"/>
            </a:rPr>
            <a:t>加强课程考核过程监管，保证学生的学习质量。</a:t>
          </a:r>
          <a:endParaRPr lang="zh-CN" altLang="en-US" sz="2400" dirty="0">
            <a:solidFill>
              <a:schemeClr val="dk1"/>
            </a:solidFill>
          </a:endParaRPr>
        </a:p>
      </dsp:txBody>
      <dsp:txXfrm rot="5400000">
        <a:off x="4153353" y="-1372796"/>
        <a:ext cx="1136840" cy="6994967"/>
      </dsp:txXfrm>
    </dsp:sp>
    <dsp:sp modelId="{BF1725B1-7CA4-4784-9D8C-A20E53F9FBF0}">
      <dsp:nvSpPr>
        <dsp:cNvPr id="7" name="燕尾形 6"/>
        <dsp:cNvSpPr/>
      </dsp:nvSpPr>
      <dsp:spPr bwMode="white">
        <a:xfrm rot="5400000">
          <a:off x="-262348" y="3374883"/>
          <a:ext cx="1748984" cy="1224289"/>
        </a:xfrm>
        <a:prstGeom prst="chevron">
          <a:avLst/>
        </a:prstGeom>
      </dsp:spPr>
      <dsp:style>
        <a:lnRef idx="1">
          <a:schemeClr val="accen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rot="-5400000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/>
            <a:t>（三）</a:t>
          </a:r>
          <a:endParaRPr lang="zh-CN" altLang="en-US" sz="2400" dirty="0"/>
        </a:p>
      </dsp:txBody>
      <dsp:txXfrm rot="5400000">
        <a:off x="-262348" y="3374883"/>
        <a:ext cx="1748984" cy="1224289"/>
      </dsp:txXfrm>
    </dsp:sp>
    <dsp:sp modelId="{A4124903-49DB-41FC-97A7-6540CC9D2730}">
      <dsp:nvSpPr>
        <dsp:cNvPr id="8" name="同侧圆角矩形 7"/>
        <dsp:cNvSpPr/>
      </dsp:nvSpPr>
      <dsp:spPr bwMode="white">
        <a:xfrm rot="5400000">
          <a:off x="4153353" y="183472"/>
          <a:ext cx="1136840" cy="6994967"/>
        </a:xfrm>
        <a:prstGeom prst="round2Same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70688" tIns="15240" rIns="15240" bIns="1524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dirty="0" smtClean="0">
              <a:solidFill>
                <a:schemeClr val="dk1"/>
              </a:solidFill>
              <a:latin typeface="仿宋" panose="02010609060101010101" pitchFamily="49" charset="-122"/>
              <a:ea typeface="仿宋" panose="02010609060101010101" pitchFamily="49" charset="-122"/>
            </a:rPr>
            <a:t>创新教学模式，确保教学质量。</a:t>
          </a:r>
          <a:endParaRPr lang="zh-CN" altLang="en-US" sz="2400" dirty="0">
            <a:solidFill>
              <a:schemeClr val="dk1"/>
            </a:solidFill>
          </a:endParaRPr>
        </a:p>
      </dsp:txBody>
      <dsp:txXfrm rot="5400000">
        <a:off x="4153353" y="183472"/>
        <a:ext cx="1136840" cy="6994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363272" cy="4572000"/>
        <a:chOff x="0" y="0"/>
        <a:chExt cx="8363272" cy="4572000"/>
      </a:xfrm>
    </dsp:grpSpPr>
    <dsp:sp modelId="{23FD4958-8473-4EA4-A189-7F767A8F8216}">
      <dsp:nvSpPr>
        <dsp:cNvPr id="4" name="五边形 3"/>
        <dsp:cNvSpPr/>
      </dsp:nvSpPr>
      <dsp:spPr bwMode="white">
        <a:xfrm rot="10800000">
          <a:off x="1641480" y="0"/>
          <a:ext cx="5561576" cy="962526"/>
        </a:xfrm>
        <a:prstGeom prst="homePlate">
          <a:avLst/>
        </a:prstGeom>
        <a:solidFill>
          <a:srgbClr val="99FF99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424447" tIns="95250" rIns="17780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accent6"/>
              </a:solidFill>
              <a:latin typeface="仿宋" panose="02010609060101010101" pitchFamily="49" charset="-122"/>
              <a:ea typeface="仿宋" panose="02010609060101010101" pitchFamily="49" charset="-122"/>
            </a:rPr>
            <a:t>（一）学生对课程的整体评价提高</a:t>
          </a:r>
          <a:endParaRPr lang="zh-CN" altLang="en-US" dirty="0">
            <a:solidFill>
              <a:schemeClr val="accent6"/>
            </a:solidFill>
          </a:endParaRPr>
        </a:p>
      </dsp:txBody>
      <dsp:txXfrm rot="10800000">
        <a:off x="1641480" y="0"/>
        <a:ext cx="5561576" cy="962526"/>
      </dsp:txXfrm>
    </dsp:sp>
    <dsp:sp modelId="{FC8A90F7-9006-478B-89E2-4141BB96B2D4}">
      <dsp:nvSpPr>
        <dsp:cNvPr id="3" name="椭圆 2"/>
        <dsp:cNvSpPr/>
      </dsp:nvSpPr>
      <dsp:spPr bwMode="white">
        <a:xfrm>
          <a:off x="196275" y="35816"/>
          <a:ext cx="962526" cy="96252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96275" y="35816"/>
        <a:ext cx="962526" cy="962526"/>
      </dsp:txXfrm>
    </dsp:sp>
    <dsp:sp modelId="{CA570558-728A-4865-918B-D767550CC2BD}">
      <dsp:nvSpPr>
        <dsp:cNvPr id="6" name="五边形 5"/>
        <dsp:cNvSpPr/>
      </dsp:nvSpPr>
      <dsp:spPr bwMode="white">
        <a:xfrm rot="10800000">
          <a:off x="1641480" y="1203158"/>
          <a:ext cx="5561576" cy="962526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424447" tIns="95250" rIns="17780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accent6"/>
              </a:solidFill>
              <a:latin typeface="仿宋" panose="02010609060101010101" pitchFamily="49" charset="-122"/>
              <a:ea typeface="仿宋" panose="02010609060101010101" pitchFamily="49" charset="-122"/>
            </a:rPr>
            <a:t>（二）课程教学团队教改能力提高</a:t>
          </a:r>
          <a:endParaRPr lang="zh-CN" altLang="en-US" dirty="0">
            <a:solidFill>
              <a:schemeClr val="accent6"/>
            </a:solidFill>
          </a:endParaRPr>
        </a:p>
      </dsp:txBody>
      <dsp:txXfrm rot="10800000">
        <a:off x="1641480" y="1203158"/>
        <a:ext cx="5561576" cy="962526"/>
      </dsp:txXfrm>
    </dsp:sp>
    <dsp:sp modelId="{283A0597-6332-4007-AFE9-03C2E5003722}">
      <dsp:nvSpPr>
        <dsp:cNvPr id="5" name="椭圆 4"/>
        <dsp:cNvSpPr/>
      </dsp:nvSpPr>
      <dsp:spPr bwMode="white">
        <a:xfrm>
          <a:off x="196275" y="1252016"/>
          <a:ext cx="962526" cy="96252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96275" y="1252016"/>
        <a:ext cx="962526" cy="962526"/>
      </dsp:txXfrm>
    </dsp:sp>
    <dsp:sp modelId="{5A068FE2-7A4F-417B-9318-A1C5AFAFA794}">
      <dsp:nvSpPr>
        <dsp:cNvPr id="8" name="五边形 7"/>
        <dsp:cNvSpPr/>
      </dsp:nvSpPr>
      <dsp:spPr bwMode="white">
        <a:xfrm rot="10800000">
          <a:off x="1641480" y="2406316"/>
          <a:ext cx="5561576" cy="962526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424447" tIns="95250" rIns="17780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accent6"/>
              </a:solidFill>
              <a:latin typeface="仿宋" panose="02010609060101010101" pitchFamily="49" charset="-122"/>
              <a:ea typeface="仿宋" panose="02010609060101010101" pitchFamily="49" charset="-122"/>
            </a:rPr>
            <a:t>（三）学生综合职业素养能力提高</a:t>
          </a:r>
          <a:endParaRPr lang="zh-CN" altLang="en-US" dirty="0">
            <a:solidFill>
              <a:schemeClr val="accent6"/>
            </a:solidFill>
          </a:endParaRPr>
        </a:p>
      </dsp:txBody>
      <dsp:txXfrm rot="10800000">
        <a:off x="1641480" y="2406316"/>
        <a:ext cx="5561576" cy="962526"/>
      </dsp:txXfrm>
    </dsp:sp>
    <dsp:sp modelId="{1465DEAA-27DF-464F-BD60-51C96D93DF48}">
      <dsp:nvSpPr>
        <dsp:cNvPr id="7" name="椭圆 6"/>
        <dsp:cNvSpPr/>
      </dsp:nvSpPr>
      <dsp:spPr bwMode="white">
        <a:xfrm>
          <a:off x="196275" y="2393928"/>
          <a:ext cx="962526" cy="96252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96275" y="2393928"/>
        <a:ext cx="962526" cy="962526"/>
      </dsp:txXfrm>
    </dsp:sp>
    <dsp:sp modelId="{CF85CBCB-B8D3-4596-BCE3-A725ECC66E3D}">
      <dsp:nvSpPr>
        <dsp:cNvPr id="10" name="五边形 9"/>
        <dsp:cNvSpPr/>
      </dsp:nvSpPr>
      <dsp:spPr bwMode="white">
        <a:xfrm rot="10800000">
          <a:off x="1641480" y="3609474"/>
          <a:ext cx="5561576" cy="962526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424447" tIns="95250" rIns="177800" bIns="952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accent6"/>
              </a:solidFill>
              <a:latin typeface="仿宋" panose="02010609060101010101" pitchFamily="49" charset="-122"/>
              <a:ea typeface="仿宋" panose="02010609060101010101" pitchFamily="49" charset="-122"/>
            </a:rPr>
            <a:t>（四）学校、教育培训机构对学生的评价提高</a:t>
          </a:r>
          <a:endParaRPr lang="zh-CN" altLang="en-US" dirty="0">
            <a:solidFill>
              <a:schemeClr val="accent6"/>
            </a:solidFill>
          </a:endParaRPr>
        </a:p>
      </dsp:txBody>
      <dsp:txXfrm rot="10800000">
        <a:off x="1641480" y="3609474"/>
        <a:ext cx="5561576" cy="962526"/>
      </dsp:txXfrm>
    </dsp:sp>
    <dsp:sp modelId="{B8E41822-373D-41FE-859E-E62FA19EB240}">
      <dsp:nvSpPr>
        <dsp:cNvPr id="9" name="椭圆 8"/>
        <dsp:cNvSpPr/>
      </dsp:nvSpPr>
      <dsp:spPr bwMode="white">
        <a:xfrm>
          <a:off x="196275" y="3609474"/>
          <a:ext cx="962526" cy="962526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96275" y="3609474"/>
        <a:ext cx="962526" cy="962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280920" cy="5040560"/>
        <a:chOff x="0" y="0"/>
        <a:chExt cx="8280920" cy="5040560"/>
      </a:xfrm>
    </dsp:grpSpPr>
    <dsp:sp modelId="{51F04388-A49F-4BB7-8184-B651A0A57C0E}">
      <dsp:nvSpPr>
        <dsp:cNvPr id="4" name="空心弧 3"/>
        <dsp:cNvSpPr/>
      </dsp:nvSpPr>
      <dsp:spPr bwMode="white">
        <a:xfrm>
          <a:off x="0" y="-1769953"/>
          <a:ext cx="6810513" cy="6810513"/>
        </a:xfrm>
        <a:prstGeom prst="blockArc">
          <a:avLst>
            <a:gd name="adj1" fmla="val 18900000"/>
            <a:gd name="adj2" fmla="val 2700000"/>
            <a:gd name="adj3" fmla="val 265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0" y="-1769953"/>
        <a:ext cx="6810513" cy="6810513"/>
      </dsp:txXfrm>
    </dsp:sp>
    <dsp:sp modelId="{38BB2AFE-B0FE-4172-AFF7-D926DCFF63D7}">
      <dsp:nvSpPr>
        <dsp:cNvPr id="7" name="矩形 6"/>
        <dsp:cNvSpPr/>
      </dsp:nvSpPr>
      <dsp:spPr bwMode="white">
        <a:xfrm>
          <a:off x="769189" y="504056"/>
          <a:ext cx="7511731" cy="1008112"/>
        </a:xfrm>
        <a:prstGeom prst="rect">
          <a:avLst/>
        </a:prstGeom>
        <a:solidFill>
          <a:srgbClr val="99FFCC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800188" tIns="55880" rIns="55880" bIns="55880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dirty="0" smtClean="0">
              <a:latin typeface="仿宋" panose="02010609060101010101" pitchFamily="49" charset="-122"/>
              <a:ea typeface="仿宋" panose="02010609060101010101" pitchFamily="49" charset="-122"/>
            </a:rPr>
            <a:t>加强校企合作，培养学前教育教师导师团队，打造学前教育实验实训建设基地，搭建丰富的实践平台</a:t>
          </a:r>
          <a:endParaRPr lang="zh-CN" altLang="en-US" sz="2200" dirty="0"/>
        </a:p>
      </dsp:txBody>
      <dsp:txXfrm>
        <a:off x="769189" y="504056"/>
        <a:ext cx="7511731" cy="1008112"/>
      </dsp:txXfrm>
    </dsp:sp>
    <dsp:sp modelId="{BAC7B14A-2A2F-4B93-BAD5-B0ED70A616F7}">
      <dsp:nvSpPr>
        <dsp:cNvPr id="8" name="椭圆 7"/>
        <dsp:cNvSpPr/>
      </dsp:nvSpPr>
      <dsp:spPr bwMode="white">
        <a:xfrm>
          <a:off x="0" y="483049"/>
          <a:ext cx="1260140" cy="1260140"/>
        </a:xfrm>
        <a:prstGeom prst="ellipse">
          <a:avLst/>
        </a:prstGeom>
        <a:solidFill>
          <a:srgbClr val="99FFCC"/>
        </a:solidFill>
      </dsp:spPr>
      <dsp:style>
        <a:lnRef idx="1">
          <a:schemeClr val="accent1"/>
        </a:lnRef>
        <a:fillRef idx="2">
          <a:schemeClr val="lt1"/>
        </a:fillRef>
        <a:effectRef idx="0">
          <a:scrgbClr r="0" g="0" b="0"/>
        </a:effectRef>
        <a:fontRef idx="minor"/>
      </dsp:style>
      <dsp:txXfrm>
        <a:off x="0" y="483049"/>
        <a:ext cx="1260140" cy="1260140"/>
      </dsp:txXfrm>
    </dsp:sp>
    <dsp:sp modelId="{DDF050A3-3BE3-4883-8A40-86421F1EBDBD}">
      <dsp:nvSpPr>
        <dsp:cNvPr id="9" name="矩形 8"/>
        <dsp:cNvSpPr/>
      </dsp:nvSpPr>
      <dsp:spPr bwMode="white">
        <a:xfrm>
          <a:off x="1135638" y="2016224"/>
          <a:ext cx="7145282" cy="100811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800188" tIns="55880" rIns="55880" bIns="55880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smtClean="0">
              <a:latin typeface="仿宋" panose="02010609060101010101" pitchFamily="49" charset="-122"/>
              <a:ea typeface="仿宋" panose="02010609060101010101" pitchFamily="49" charset="-122"/>
            </a:rPr>
            <a:t>定期</a:t>
          </a:r>
          <a:r>
            <a:rPr lang="zh-CN" altLang="en-US" sz="2200" dirty="0" smtClean="0">
              <a:latin typeface="仿宋" panose="02010609060101010101" pitchFamily="49" charset="-122"/>
              <a:ea typeface="仿宋" panose="02010609060101010101" pitchFamily="49" charset="-122"/>
            </a:rPr>
            <a:t>举办学生技能大赛，实现以赛促学，以赛促教，调动学生学习的积极性和教师教学积极性，提高学习效果与教学质量。</a:t>
          </a:r>
          <a:endParaRPr lang="zh-CN" altLang="en-US" sz="2200" dirty="0"/>
        </a:p>
      </dsp:txBody>
      <dsp:txXfrm>
        <a:off x="1135638" y="2016224"/>
        <a:ext cx="7145282" cy="1008112"/>
      </dsp:txXfrm>
    </dsp:sp>
    <dsp:sp modelId="{F97DFDAA-1437-499D-8BC3-2EEC4534A96A}">
      <dsp:nvSpPr>
        <dsp:cNvPr id="10" name="椭圆 9"/>
        <dsp:cNvSpPr/>
      </dsp:nvSpPr>
      <dsp:spPr bwMode="white">
        <a:xfrm>
          <a:off x="43971" y="1890210"/>
          <a:ext cx="1260140" cy="1260140"/>
        </a:xfrm>
        <a:prstGeom prst="ellipse">
          <a:avLst/>
        </a:prstGeom>
        <a:solidFill>
          <a:srgbClr val="FFCCFF"/>
        </a:solidFill>
      </dsp:spPr>
      <dsp:style>
        <a:lnRef idx="1">
          <a:schemeClr val="accent1"/>
        </a:lnRef>
        <a:fillRef idx="2">
          <a:schemeClr val="lt1"/>
        </a:fillRef>
        <a:effectRef idx="0">
          <a:scrgbClr r="0" g="0" b="0"/>
        </a:effectRef>
        <a:fontRef idx="minor"/>
      </dsp:style>
      <dsp:txXfrm>
        <a:off x="43971" y="1890210"/>
        <a:ext cx="1260140" cy="1260140"/>
      </dsp:txXfrm>
    </dsp:sp>
    <dsp:sp modelId="{1D9F0C74-2D04-4AD4-A15B-A97683FE735B}">
      <dsp:nvSpPr>
        <dsp:cNvPr id="11" name="矩形 10"/>
        <dsp:cNvSpPr/>
      </dsp:nvSpPr>
      <dsp:spPr bwMode="white">
        <a:xfrm>
          <a:off x="769189" y="3528392"/>
          <a:ext cx="7511731" cy="1008112"/>
        </a:xfrm>
        <a:prstGeom prst="rect">
          <a:avLst/>
        </a:prstGeom>
        <a:solidFill>
          <a:srgbClr val="99CCFF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800188" tIns="55880" rIns="55880" bIns="55880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latin typeface="仿宋" panose="02010609060101010101" pitchFamily="49" charset="-122"/>
              <a:ea typeface="仿宋" panose="02010609060101010101" pitchFamily="49" charset="-122"/>
            </a:rPr>
            <a:t>信息引领，加强信息化教学，强化信息化平台的作用，建设信息化教学资源，为打造精品课程做好准备。</a:t>
          </a:r>
          <a:endParaRPr lang="zh-CN" altLang="en-US" dirty="0"/>
        </a:p>
      </dsp:txBody>
      <dsp:txXfrm>
        <a:off x="769189" y="3528392"/>
        <a:ext cx="7511731" cy="1008112"/>
      </dsp:txXfrm>
    </dsp:sp>
    <dsp:sp modelId="{7F823AA6-CBF0-46FF-83D6-A47C1EF6E8CB}">
      <dsp:nvSpPr>
        <dsp:cNvPr id="12" name="椭圆 11"/>
        <dsp:cNvSpPr/>
      </dsp:nvSpPr>
      <dsp:spPr bwMode="white">
        <a:xfrm>
          <a:off x="0" y="3402378"/>
          <a:ext cx="1260140" cy="1260140"/>
        </a:xfrm>
        <a:prstGeom prst="ellipse">
          <a:avLst/>
        </a:prstGeom>
        <a:solidFill>
          <a:srgbClr val="66FF66"/>
        </a:solidFill>
      </dsp:spPr>
      <dsp:style>
        <a:lnRef idx="1">
          <a:schemeClr val="accent1"/>
        </a:lnRef>
        <a:fillRef idx="2">
          <a:schemeClr val="lt1"/>
        </a:fillRef>
        <a:effectRef idx="0">
          <a:scrgbClr r="0" g="0" b="0"/>
        </a:effectRef>
        <a:fontRef idx="minor"/>
      </dsp:style>
      <dsp:txXfrm>
        <a:off x="0" y="3402378"/>
        <a:ext cx="1260140" cy="1260140"/>
      </dsp:txXfrm>
    </dsp:sp>
    <dsp:sp modelId="{BFFD778E-1C8A-4A3C-82B6-D40E2365D968}">
      <dsp:nvSpPr>
        <dsp:cNvPr id="3" name="矩形 2" hidden="1"/>
        <dsp:cNvSpPr/>
      </dsp:nvSpPr>
      <dsp:spPr bwMode="white">
        <a:xfrm>
          <a:off x="141221" y="107128"/>
          <a:ext cx="36000" cy="36000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Xfrm>
        <a:off x="141221" y="107128"/>
        <a:ext cx="36000" cy="36000"/>
      </dsp:txXfrm>
    </dsp:sp>
    <dsp:sp modelId="{813420D3-F045-444C-B3A4-69A9365EDD4F}">
      <dsp:nvSpPr>
        <dsp:cNvPr id="5" name="矩形 4" hidden="1"/>
        <dsp:cNvSpPr/>
      </dsp:nvSpPr>
      <dsp:spPr bwMode="white">
        <a:xfrm>
          <a:off x="1133325" y="2502280"/>
          <a:ext cx="36000" cy="36000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Xfrm>
        <a:off x="1133325" y="2502280"/>
        <a:ext cx="36000" cy="36000"/>
      </dsp:txXfrm>
    </dsp:sp>
    <dsp:sp modelId="{2ADBD2C4-98E5-41D9-BD64-86E8D1A695A0}">
      <dsp:nvSpPr>
        <dsp:cNvPr id="6" name="矩形 5" hidden="1"/>
        <dsp:cNvSpPr/>
      </dsp:nvSpPr>
      <dsp:spPr bwMode="white">
        <a:xfrm>
          <a:off x="141221" y="4897432"/>
          <a:ext cx="36000" cy="36000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Xfrm>
        <a:off x="141221" y="4897432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.xml"/><Relationship Id="rId4" Type="http://schemas.openxmlformats.org/officeDocument/2006/relationships/slide" Target="slide18.xml"/><Relationship Id="rId3" Type="http://schemas.openxmlformats.org/officeDocument/2006/relationships/slide" Target="slide8.xml"/><Relationship Id="rId2" Type="http://schemas.openxmlformats.org/officeDocument/2006/relationships/slide" Target="slide15.xml"/><Relationship Id="rId1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9632" y="3645024"/>
            <a:ext cx="6400800" cy="2232248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pPr>
              <a:lnSpc>
                <a:spcPct val="160000"/>
              </a:lnSpc>
            </a:pP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西安高新科技职业学院</a:t>
            </a:r>
            <a:endParaRPr lang="en-US" altLang="zh-CN" sz="3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基础部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" y="1412776"/>
            <a:ext cx="8229600" cy="1944216"/>
          </a:xfrm>
        </p:spPr>
        <p:txBody>
          <a:bodyPr/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保教知识与能力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课程诊改情况汇报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三、课程建设标准</a:t>
            </a:r>
            <a:endParaRPr lang="zh-CN" altLang="en-US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内容占位符 5" descr="图片3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539552" y="1447800"/>
            <a:ext cx="8109665" cy="4861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四、组织实施与检测预警</a:t>
            </a:r>
            <a:endParaRPr lang="zh-CN" altLang="en-US" sz="32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</p:nvPr>
        </p:nvGraphicFramePr>
        <p:xfrm>
          <a:off x="467544" y="1447800"/>
          <a:ext cx="8219256" cy="486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C:\Users\xhtu\AppData\Roaming\Tencent\Users\379793276\QQ\WinTemp\RichOle\X]D~4Q7[MA$MQ4Z0TU2K{6W.png"/>
          <p:cNvPicPr>
            <a:picLocks noGrp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51520" y="260648"/>
            <a:ext cx="871296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微信图片_20191123134941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 rot="5400000">
            <a:off x="2821496" y="-2453344"/>
            <a:ext cx="3429000" cy="8712968"/>
          </a:xfrm>
        </p:spPr>
      </p:pic>
      <p:pic>
        <p:nvPicPr>
          <p:cNvPr id="6" name="图片 5" descr="微信图片_20191123135309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401616"/>
            <a:ext cx="871296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微信图片_20191123134947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3395531" y="0"/>
            <a:ext cx="5748469" cy="4311352"/>
          </a:xfrm>
        </p:spPr>
      </p:pic>
      <p:pic>
        <p:nvPicPr>
          <p:cNvPr id="5" name="图片 4" descr="微信图片_201911231349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6176" cy="4617132"/>
          </a:xfrm>
          <a:prstGeom prst="rect">
            <a:avLst/>
          </a:prstGeom>
        </p:spPr>
      </p:pic>
      <p:pic>
        <p:nvPicPr>
          <p:cNvPr id="6" name="图片 5" descr="微信图片_20191123135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7600"/>
            <a:ext cx="5986533" cy="3600400"/>
          </a:xfrm>
          <a:prstGeom prst="rect">
            <a:avLst/>
          </a:prstGeom>
        </p:spPr>
      </p:pic>
      <p:pic>
        <p:nvPicPr>
          <p:cNvPr id="7" name="图片 6" descr="微信图片_20191123135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634082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（二）监测预警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内容占位符 3" descr="微信图片_20191118110739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" y="1052736"/>
            <a:ext cx="4644007" cy="5805264"/>
          </a:xfrm>
        </p:spPr>
      </p:pic>
      <p:pic>
        <p:nvPicPr>
          <p:cNvPr id="5" name="图片 4" descr="微信图片_201911181107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908720"/>
            <a:ext cx="4427984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634082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五、改进措施</a:t>
            </a:r>
            <a:endParaRPr lang="zh-CN" altLang="en-US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</p:nvPr>
        </p:nvGraphicFramePr>
        <p:xfrm>
          <a:off x="323528" y="1124745"/>
          <a:ext cx="8424936" cy="52846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0080"/>
                <a:gridCol w="3240360"/>
                <a:gridCol w="4464496"/>
              </a:tblGrid>
              <a:tr h="44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编号</a:t>
                      </a:r>
                      <a:endParaRPr lang="zh-CN" sz="1800" kern="10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问题概述</a:t>
                      </a:r>
                      <a:endParaRPr lang="zh-CN" sz="1800" kern="10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改进措施</a:t>
                      </a:r>
                      <a:endParaRPr lang="zh-CN" sz="1800" kern="10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13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课程资源</a:t>
                      </a:r>
                      <a:endParaRPr lang="zh-CN" sz="1800" kern="10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实践性不足，对教师的课堂授课方式依赖性较大。</a:t>
                      </a:r>
                      <a:endParaRPr lang="zh-CN" sz="1800" kern="10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引入实践操作课程，加强学生对课堂所学内容知识的理解。</a:t>
                      </a:r>
                      <a:endParaRPr lang="zh-CN" sz="1800" kern="10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336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教学手段</a:t>
                      </a:r>
                      <a:endParaRPr lang="zh-CN" sz="1800" kern="10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最新的信息化教学手段利用率不高</a:t>
                      </a:r>
                      <a:endParaRPr lang="zh-CN" sz="1800" kern="10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充分利用最新的信息化教学手段，有效利用线下与线上相结合的方式提供教学质量</a:t>
                      </a:r>
                      <a:endParaRPr lang="zh-CN" sz="1800" kern="10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13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实训条件</a:t>
                      </a:r>
                      <a:endParaRPr lang="zh-CN" sz="1800" kern="10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校内实训室与校外实训基地设施设备不足</a:t>
                      </a:r>
                      <a:endParaRPr lang="zh-CN" sz="1800" kern="10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加强校内硬件设施建设；增加校外实训基地，增强校企合作</a:t>
                      </a:r>
                      <a:endParaRPr lang="zh-CN" sz="1800" kern="10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134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  <a:cs typeface="Times New Roman" panose="02020603050405020304"/>
                        </a:rPr>
                        <a:t>考核评价方式</a:t>
                      </a:r>
                      <a:endParaRPr lang="zh-CN" sz="1800" kern="10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忽视对学生的过程性考核评价</a:t>
                      </a:r>
                      <a:endParaRPr lang="zh-CN" sz="1800" kern="10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改进学生考核评价方式：侧重过程考核评价</a:t>
                      </a:r>
                      <a:endParaRPr lang="zh-CN" sz="1800" kern="10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六、取得的主要成效</a:t>
            </a:r>
            <a:endParaRPr lang="zh-CN" altLang="en-US" sz="3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</p:nvPr>
        </p:nvGraphicFramePr>
        <p:xfrm>
          <a:off x="323528" y="1447800"/>
          <a:ext cx="836327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七、下一步努力方向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</p:nvPr>
        </p:nvGraphicFramePr>
        <p:xfrm>
          <a:off x="539552" y="1268760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2060848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endParaRPr lang="zh-CN" altLang="en-US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645024"/>
            <a:ext cx="400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endParaRPr lang="zh-CN" altLang="en-US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085184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endParaRPr lang="zh-CN" altLang="en-US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endParaRPr lang="en-US" altLang="zh-CN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CC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200000"/>
              </a:lnSpc>
              <a:buNone/>
            </a:pPr>
            <a:r>
              <a:rPr lang="zh-CN" alt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请各位专家领导批评指正！</a:t>
            </a:r>
            <a:endParaRPr lang="zh-CN" altLang="en-U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lnSpc>
                <a:spcPct val="200000"/>
              </a:lnSpc>
              <a:buNone/>
            </a:pPr>
            <a:endParaRPr lang="en-US" altLang="zh-CN" sz="3600" dirty="0" smtClean="0">
              <a:solidFill>
                <a:srgbClr val="00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5896" y="3140968"/>
            <a:ext cx="1646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谢谢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algn="l">
              <a:defRPr/>
            </a:pPr>
            <a:r>
              <a:rPr lang="zh-CN" altLang="en-US" dirty="0" smtClean="0"/>
              <a:t>      </a:t>
            </a:r>
            <a:endParaRPr lang="zh-CN" altLang="en-US" dirty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ltGray">
          <a:xfrm rot="5400000">
            <a:off x="-2844824" y="476672"/>
            <a:ext cx="5832648" cy="6408712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solidFill>
              <a:srgbClr val="CC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ea typeface="楷体_GB2312" panose="02010609030101010101" pitchFamily="1" charset="-122"/>
            </a:endParaRPr>
          </a:p>
        </p:txBody>
      </p:sp>
      <p:sp>
        <p:nvSpPr>
          <p:cNvPr id="9223" name="AutoShape 7">
            <a:hlinkClick r:id="rId1" action="ppaction://hlinksldjump"/>
          </p:cNvPr>
          <p:cNvSpPr>
            <a:spLocks noChangeArrowheads="1"/>
          </p:cNvSpPr>
          <p:nvPr/>
        </p:nvSpPr>
        <p:spPr bwMode="gray">
          <a:xfrm>
            <a:off x="2555776" y="5805264"/>
            <a:ext cx="4343400" cy="508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400" dirty="0" smtClean="0"/>
              <a:t>下一步努力方向</a:t>
            </a:r>
            <a:endParaRPr lang="zh-CN" altLang="en-US" sz="2400" dirty="0" smtClean="0">
              <a:solidFill>
                <a:schemeClr val="bg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9224" name="AutoShape 8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3635896" y="3501008"/>
            <a:ext cx="4415408" cy="508000"/>
          </a:xfrm>
          <a:prstGeom prst="roundRect">
            <a:avLst>
              <a:gd name="adj" fmla="val 50000"/>
            </a:avLst>
          </a:prstGeom>
          <a:solidFill>
            <a:srgbClr val="66CCFF"/>
          </a:solidFill>
          <a:ln>
            <a:solidFill>
              <a:srgbClr val="CC99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400" dirty="0" smtClean="0"/>
              <a:t>组织实施与检测预警</a:t>
            </a:r>
            <a:endParaRPr lang="zh-CN" altLang="en-US" sz="2400" dirty="0" smtClean="0">
              <a:solidFill>
                <a:schemeClr val="bg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9225" name="AutoShape 9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203848" y="1916832"/>
            <a:ext cx="4343400" cy="5080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28575" algn="ctr">
            <a:solidFill>
              <a:schemeClr val="accent2">
                <a:lumMod val="60000"/>
                <a:lumOff val="40000"/>
              </a:schemeClr>
            </a:solidFill>
            <a:rou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lvl="3" indent="0" algn="ctr">
              <a:spcBef>
                <a:spcPct val="0"/>
              </a:spcBef>
              <a:buNone/>
              <a:defRPr/>
            </a:pPr>
            <a:r>
              <a:rPr lang="zh-CN" altLang="en-US" sz="2400" dirty="0" smtClean="0"/>
              <a:t>课程建设目标</a:t>
            </a:r>
            <a:endParaRPr lang="zh-CN" altLang="en-US" sz="2400" dirty="0" smtClean="0">
              <a:solidFill>
                <a:schemeClr val="bg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9226" name="AutoShape 10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2627784" y="1124744"/>
            <a:ext cx="4175324" cy="508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1371600" lvl="3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dirty="0" smtClean="0"/>
              <a:t>课程基础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2267744" y="1268760"/>
            <a:ext cx="381000" cy="381000"/>
            <a:chOff x="2078" y="1680"/>
            <a:chExt cx="1615" cy="1615"/>
          </a:xfrm>
        </p:grpSpPr>
        <p:sp>
          <p:nvSpPr>
            <p:cNvPr id="16417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418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5070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16420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5072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16422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18"/>
          <p:cNvGrpSpPr/>
          <p:nvPr/>
        </p:nvGrpSpPr>
        <p:grpSpPr bwMode="auto">
          <a:xfrm>
            <a:off x="2843808" y="2060848"/>
            <a:ext cx="381000" cy="381000"/>
            <a:chOff x="2078" y="1680"/>
            <a:chExt cx="1615" cy="1615"/>
          </a:xfrm>
        </p:grpSpPr>
        <p:sp>
          <p:nvSpPr>
            <p:cNvPr id="16411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412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5077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16414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5079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16416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25"/>
          <p:cNvGrpSpPr/>
          <p:nvPr/>
        </p:nvGrpSpPr>
        <p:grpSpPr bwMode="auto">
          <a:xfrm>
            <a:off x="3275856" y="3573016"/>
            <a:ext cx="381000" cy="381000"/>
            <a:chOff x="2078" y="1680"/>
            <a:chExt cx="1615" cy="1615"/>
          </a:xfrm>
        </p:grpSpPr>
        <p:sp>
          <p:nvSpPr>
            <p:cNvPr id="16405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406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5084" name="Oval 2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16408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5086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16410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32"/>
          <p:cNvGrpSpPr/>
          <p:nvPr/>
        </p:nvGrpSpPr>
        <p:grpSpPr bwMode="auto">
          <a:xfrm>
            <a:off x="2195736" y="5805264"/>
            <a:ext cx="381000" cy="381000"/>
            <a:chOff x="2078" y="1680"/>
            <a:chExt cx="1615" cy="1615"/>
          </a:xfrm>
        </p:grpSpPr>
        <p:sp>
          <p:nvSpPr>
            <p:cNvPr id="16399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6400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5091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16402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5093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16404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755650" y="220663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>
              <a:defRPr/>
            </a:pPr>
            <a:endParaRPr lang="zh-CN" altLang="en-US" b="0" kern="0" dirty="0" smtClean="0">
              <a:solidFill>
                <a:srgbClr val="F6143F"/>
              </a:solidFill>
            </a:endParaRPr>
          </a:p>
        </p:txBody>
      </p:sp>
      <p:grpSp>
        <p:nvGrpSpPr>
          <p:cNvPr id="47" name="Group 18"/>
          <p:cNvGrpSpPr/>
          <p:nvPr/>
        </p:nvGrpSpPr>
        <p:grpSpPr bwMode="auto">
          <a:xfrm>
            <a:off x="2771800" y="5085184"/>
            <a:ext cx="381000" cy="381000"/>
            <a:chOff x="2078" y="1680"/>
            <a:chExt cx="1615" cy="1615"/>
          </a:xfrm>
        </p:grpSpPr>
        <p:sp>
          <p:nvSpPr>
            <p:cNvPr id="48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53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61" name="AutoShape 10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3491880" y="2708920"/>
            <a:ext cx="4464496" cy="508000"/>
          </a:xfrm>
          <a:prstGeom prst="roundRect">
            <a:avLst>
              <a:gd name="adj" fmla="val 50000"/>
            </a:avLst>
          </a:prstGeom>
          <a:solidFill>
            <a:srgbClr val="FF99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1371600" lvl="3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dirty="0" smtClean="0"/>
              <a:t>课程建设标准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62" name="AutoShape 10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3131840" y="5085184"/>
            <a:ext cx="4175324" cy="508000"/>
          </a:xfrm>
          <a:prstGeom prst="roundRect">
            <a:avLst>
              <a:gd name="adj" fmla="val 50000"/>
            </a:avLst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1371600" lvl="3" indent="0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dirty="0" smtClean="0"/>
              <a:t>取得的主要成效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63" name="AutoShape 10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3491880" y="4293096"/>
            <a:ext cx="4175324" cy="508000"/>
          </a:xfrm>
          <a:prstGeom prst="roundRect">
            <a:avLst>
              <a:gd name="adj" fmla="val 50000"/>
            </a:avLst>
          </a:prstGeom>
          <a:solidFill>
            <a:srgbClr val="66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1371600" lvl="3" indent="0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dirty="0" smtClean="0"/>
              <a:t>改进措施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grpSp>
        <p:nvGrpSpPr>
          <p:cNvPr id="64" name="Group 32"/>
          <p:cNvGrpSpPr/>
          <p:nvPr/>
        </p:nvGrpSpPr>
        <p:grpSpPr bwMode="auto">
          <a:xfrm>
            <a:off x="3131840" y="4365104"/>
            <a:ext cx="381000" cy="381000"/>
            <a:chOff x="2078" y="1680"/>
            <a:chExt cx="1615" cy="1615"/>
          </a:xfrm>
        </p:grpSpPr>
        <p:sp>
          <p:nvSpPr>
            <p:cNvPr id="65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7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68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9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70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71" name="Group 11"/>
          <p:cNvGrpSpPr/>
          <p:nvPr/>
        </p:nvGrpSpPr>
        <p:grpSpPr bwMode="auto">
          <a:xfrm>
            <a:off x="3131840" y="2780928"/>
            <a:ext cx="381000" cy="381000"/>
            <a:chOff x="2078" y="1680"/>
            <a:chExt cx="1615" cy="1615"/>
          </a:xfrm>
        </p:grpSpPr>
        <p:sp>
          <p:nvSpPr>
            <p:cNvPr id="7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4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7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6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ea typeface="楷体_GB2312" panose="02010609030101010101" pitchFamily="1" charset="-122"/>
              </a:endParaRPr>
            </a:p>
          </p:txBody>
        </p:sp>
        <p:sp>
          <p:nvSpPr>
            <p:cNvPr id="7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45061" name="AutoShape 5"/>
          <p:cNvSpPr>
            <a:spLocks noChangeArrowheads="1"/>
          </p:cNvSpPr>
          <p:nvPr/>
        </p:nvSpPr>
        <p:spPr bwMode="ltGray">
          <a:xfrm rot="5400000" flipH="1">
            <a:off x="-2376772" y="1160748"/>
            <a:ext cx="5112570" cy="5184577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ln>
            <a:solidFill>
              <a:srgbClr val="CC66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ea typeface="楷体_GB2312" panose="02010609030101010101" pitchFamily="1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5576" y="263691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  <a:endParaRPr lang="zh-CN" altLang="en-US" sz="4800" b="1" kern="0" dirty="0" smtClean="0">
              <a:solidFill>
                <a:srgbClr val="F6143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5" grpId="0" animBg="1"/>
      <p:bldP spid="9226" grpId="0" animBg="1"/>
      <p:bldP spid="61" grpId="0" animBg="1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一、课程基础</a:t>
            </a:r>
            <a:endParaRPr lang="zh-CN" altLang="en-US" dirty="0"/>
          </a:p>
        </p:txBody>
      </p:sp>
      <p:pic>
        <p:nvPicPr>
          <p:cNvPr id="6" name="内容占位符 5" descr="图片2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899592" y="1065339"/>
            <a:ext cx="7560840" cy="51719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94122"/>
          </a:xfrm>
        </p:spPr>
        <p:txBody>
          <a:bodyPr/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（一）课程基本信息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</p:nvPr>
        </p:nvGraphicFramePr>
        <p:xfrm>
          <a:off x="539552" y="1447800"/>
          <a:ext cx="8352928" cy="464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880320"/>
                <a:gridCol w="1800200"/>
                <a:gridCol w="2088232"/>
              </a:tblGrid>
              <a:tr h="8785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课程名称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保教知识与能力</a:t>
                      </a:r>
                      <a:endParaRPr lang="zh-CN" sz="2200" b="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课程代码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ZB170260105</a:t>
                      </a:r>
                      <a:endParaRPr lang="zh-CN" sz="2200" b="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233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授课对象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现代教育技术专业</a:t>
                      </a:r>
                      <a:endParaRPr lang="zh-CN" sz="2200" b="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课程性质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专业核心课</a:t>
                      </a:r>
                      <a:endParaRPr lang="zh-CN" sz="2200" b="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233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课程定位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胜任幼儿园教育教学</a:t>
                      </a:r>
                      <a:endParaRPr lang="zh-CN" sz="2200" b="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学分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/</a:t>
                      </a: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学时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4/64</a:t>
                      </a:r>
                      <a:endParaRPr lang="zh-CN" sz="2200" b="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2998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选用教材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《保教知识与能力》（幼儿园）周丽娜主编 教师资格考试命题研究组 组编</a:t>
                      </a:r>
                      <a:r>
                        <a:rPr lang="en-US" sz="2200" b="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  </a:t>
                      </a:r>
                      <a:r>
                        <a:rPr lang="zh-CN" sz="2200" b="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仿宋" panose="02010609060101010101" pitchFamily="49" charset="-122"/>
                          <a:cs typeface="Times New Roman" panose="02020603050405020304"/>
                        </a:rPr>
                        <a:t>华中师范大学出版社</a:t>
                      </a:r>
                      <a:endParaRPr lang="zh-CN" sz="2200" b="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18058"/>
          </a:xfrm>
        </p:spPr>
        <p:txBody>
          <a:bodyPr>
            <a:normAutofit/>
          </a:bodyPr>
          <a:lstStyle/>
          <a:p>
            <a:endParaRPr lang="zh-CN" altLang="en-US" sz="1000" dirty="0"/>
          </a:p>
        </p:txBody>
      </p:sp>
      <p:pic>
        <p:nvPicPr>
          <p:cNvPr id="4" name="内容占位符 3"/>
          <p:cNvPicPr>
            <a:picLocks noGrp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427984" y="260648"/>
            <a:ext cx="471601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95537" y="1124744"/>
            <a:ext cx="41044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（二）课程教学团队：</a:t>
            </a:r>
            <a:endParaRPr lang="en-US" altLang="zh-CN" sz="2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教师有</a:t>
            </a:r>
            <a:r>
              <a:rPr 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人，其中讲师</a:t>
            </a:r>
            <a:r>
              <a:rPr 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人。</a:t>
            </a:r>
            <a:endParaRPr lang="zh-CN" altLang="en-US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2420888"/>
            <a:ext cx="432048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（三）教学资源：</a:t>
            </a:r>
            <a:endParaRPr lang="en-US" altLang="zh-CN" sz="2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课程标准、教学大纲、教学设计及教案、教学课件、实验指导书（</a:t>
            </a:r>
            <a:r>
              <a:rPr lang="en-US" altLang="zh-CN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保教知识与能力</a:t>
            </a:r>
            <a:r>
              <a:rPr lang="en-US" altLang="zh-CN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（幼儿园）历年真题详解）以及网络资源（</a:t>
            </a:r>
            <a:r>
              <a:rPr 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233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网校</a:t>
            </a:r>
            <a:r>
              <a:rPr 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APP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、万题库教师资格考试</a:t>
            </a:r>
            <a:r>
              <a:rPr 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APP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、粉笔教师</a:t>
            </a:r>
            <a:r>
              <a:rPr 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APP</a:t>
            </a:r>
            <a:r>
              <a:rPr lang="zh-CN" altLang="en-US" sz="2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）等。</a:t>
            </a:r>
            <a:endParaRPr lang="zh-CN" altLang="en-US" sz="2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778098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（四）课程教学方式</a:t>
            </a:r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在教学组织上，实行任务驱动教学法、案例分析法、课堂情境模拟法的教学组织方式，以实际的幼儿教师工作流程为依据，以典型工作任务和幼教能力培养为载体，边学边做，课堂模拟练习与幼儿园实训相结合，实现教学做合一。具体采用如下教学方法：</a:t>
            </a:r>
            <a:endParaRPr lang="zh-CN" altLang="en-US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）任务驱动教学法</a:t>
            </a:r>
            <a:endParaRPr lang="zh-CN" altLang="en-US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）案例分析教学法</a:t>
            </a:r>
            <a:endParaRPr lang="zh-CN" altLang="en-US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二、课程建设目标</a:t>
            </a:r>
            <a:endParaRPr lang="zh-CN" altLang="en-US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5" name="内容占位符 4" descr="图片1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251520" y="1196752"/>
            <a:ext cx="8568952" cy="51125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648072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（一）课程教学目标</a:t>
            </a:r>
            <a:endParaRPr lang="zh-CN" altLang="en-US" sz="3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quarter" idx="1"/>
          </p:nvPr>
        </p:nvGraphicFramePr>
        <p:xfrm>
          <a:off x="179513" y="836712"/>
          <a:ext cx="8795320" cy="580295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20079"/>
                <a:gridCol w="8075241"/>
              </a:tblGrid>
              <a:tr h="2691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600" b="1" kern="1200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专业能力目标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600" b="1" kern="1200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了解婴幼儿生理与心理发展的基本规律、年龄阶段特征、个体差异及其影响因素的相关知识和了解幼儿的基本方法；掌握教育基本理论和学前教育基本原理，理解幼儿园教育的特性，了解幼儿教育历史和幼儿园教育改革动态，并能结合幼儿教育实践问题进行分析；掌握幼儿园一日生活和幼儿卫生、保健、营养、安全、幼儿园环境创设的意义、功能和创设原则，并能结合幼儿园教育实际加以运用；理解幼儿园游戏的意义、作用与指导方法，能根据幼儿园教育目标和幼儿实际组织和实施教育活动；了解教育评价的基础知识，能够运用评价知识对教育活动进行反思，改进保育教育工作。</a:t>
                      </a:r>
                      <a:endParaRPr kumimoji="0" lang="zh-CN" altLang="en-US" sz="1600" b="1" kern="1200" dirty="0" smtClean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557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kern="1200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方法能力目标</a:t>
                      </a:r>
                      <a:endParaRPr kumimoji="0" lang="zh-CN" altLang="en-US" sz="1600" b="1" kern="1200" dirty="0" smtClean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CN" altLang="en-US" sz="1600" b="1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600" b="1" kern="1200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培养对学前儿童发展、学前教育基本理论与知识的学习兴趣和爱好，养成自主学习与探究学习的良好习惯，培养基本的专业学习能力；具有一定的交流、分析和解决问题的能力；形成运用理论指导实际工作的能力，锻炼创新思维、问题求解、决策制定、批判性思维等高阶思维能力。</a:t>
                      </a:r>
                      <a:endParaRPr kumimoji="0" lang="zh-CN" altLang="en-US" sz="1600" b="1" kern="1200" dirty="0" smtClean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1843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600" b="1" kern="1200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社会能力目标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600" b="1" kern="1200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树立科学发展观，养成实事求是的科学态度，具有观察、理解、判断、推理的辩证思维能力；具有良好的职业道德、组织与协调能力，善于与他人合作共事；树立现代化的儿童观、教师观及教育观，培养热爱儿童、热爱学前教育工作的情感及投身学前教育事业的职业品质。</a:t>
                      </a:r>
                      <a:endParaRPr kumimoji="0" lang="zh-CN" altLang="en-US" sz="1600" b="1" kern="1200" dirty="0" smtClean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（二）课程建设目标</a:t>
            </a:r>
            <a:endParaRPr lang="zh-CN" altLang="en-US" dirty="0"/>
          </a:p>
        </p:txBody>
      </p:sp>
      <p:pic>
        <p:nvPicPr>
          <p:cNvPr id="6" name="内容占位符 5" descr="图片1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467544" y="1447800"/>
            <a:ext cx="8280920" cy="49335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1402</Words>
  <Application>WPS 演示</Application>
  <PresentationFormat>全屏显示(4:3)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Wingdings 2</vt:lpstr>
      <vt:lpstr>仿宋</vt:lpstr>
      <vt:lpstr>楷体_GB2312</vt:lpstr>
      <vt:lpstr>黑体</vt:lpstr>
      <vt:lpstr>华文楷体</vt:lpstr>
      <vt:lpstr>Calibri</vt:lpstr>
      <vt:lpstr>Times New Roman</vt:lpstr>
      <vt:lpstr>华文仿宋</vt:lpstr>
      <vt:lpstr>Perpetua</vt:lpstr>
      <vt:lpstr>微软雅黑</vt:lpstr>
      <vt:lpstr>Arial Unicode MS</vt:lpstr>
      <vt:lpstr>Franklin Gothic Book</vt:lpstr>
      <vt:lpstr>幼圆</vt:lpstr>
      <vt:lpstr>平衡</vt:lpstr>
      <vt:lpstr>《保教知识与能力》课程诊改情况汇报</vt:lpstr>
      <vt:lpstr>PowerPoint 演示文稿</vt:lpstr>
      <vt:lpstr>一、课程基础</vt:lpstr>
      <vt:lpstr>（一）课程基本信息</vt:lpstr>
      <vt:lpstr>PowerPoint 演示文稿</vt:lpstr>
      <vt:lpstr>（四）课程教学方式</vt:lpstr>
      <vt:lpstr>二、课程建设目标</vt:lpstr>
      <vt:lpstr>（一）课程教学目标</vt:lpstr>
      <vt:lpstr>（二）课程建设目标</vt:lpstr>
      <vt:lpstr>三、课程建设标准</vt:lpstr>
      <vt:lpstr>四、组织实施与检测预警</vt:lpstr>
      <vt:lpstr>PowerPoint 演示文稿</vt:lpstr>
      <vt:lpstr>PowerPoint 演示文稿</vt:lpstr>
      <vt:lpstr>PowerPoint 演示文稿</vt:lpstr>
      <vt:lpstr>（二）监测预警</vt:lpstr>
      <vt:lpstr>五、改进措施</vt:lpstr>
      <vt:lpstr>六、取得的主要成效</vt:lpstr>
      <vt:lpstr>七、下一步努力方向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《保教知识与能力》课程诊改情况汇报</dc:title>
  <dc:creator>Administrator</dc:creator>
  <cp:lastModifiedBy>Administrator</cp:lastModifiedBy>
  <cp:revision>58</cp:revision>
  <dcterms:created xsi:type="dcterms:W3CDTF">2019-11-17T13:57:00Z</dcterms:created>
  <dcterms:modified xsi:type="dcterms:W3CDTF">2019-11-24T04:37:20Z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2052-10.1.0.7698</vt:lpwstr>
  </property>
</Properties>
</file>