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3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12192000" cy="6858000"/>
  <p:embeddedFontLst>
    <p:embeddedFont>
      <p:font typeface="FFFWLT+MicrosoftYaHei" charset="-122"/>
      <p:regular r:id="rId26"/>
    </p:embeddedFont>
    <p:embeddedFont>
      <p:font typeface="Cambria" pitchFamily="18" charset="0"/>
      <p:regular r:id="rId27"/>
      <p:bold r:id="rId28"/>
      <p:italic r:id="rId29"/>
      <p:boldItalic r:id="rId30"/>
    </p:embeddedFont>
    <p:embeddedFont>
      <p:font typeface="SimHei" pitchFamily="49" charset="-122"/>
      <p:regular r:id="rId31"/>
    </p:embeddedFont>
    <p:embeddedFont>
      <p:font typeface="VSRANR+MicrosoftYaHei" charset="-122"/>
      <p:regular r:id="rId32"/>
    </p:embeddedFon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NCJQTQ+Arial-BoldMT" charset="0"/>
      <p:regular r:id="rId37"/>
    </p:embeddedFont>
    <p:embeddedFont>
      <p:font typeface="LVTEAD+MicrosoftYaHei-Bold" charset="-122"/>
      <p:regular r:id="rId38"/>
    </p:embeddedFont>
    <p:embeddedFont>
      <p:font typeface="QSBMES+MicrosoftYaHei-Bold" charset="-122"/>
      <p:regular r:id="rId39"/>
    </p:embeddedFont>
    <p:embeddedFont>
      <p:font typeface="Tahoma" pitchFamily="34" charset="0"/>
      <p:regular r:id="rId40"/>
      <p:bold r:id="rId41"/>
    </p:embeddedFont>
    <p:embeddedFont>
      <p:font typeface="QFCPBU+ArialMT" charset="0"/>
      <p:regular r:id="rId42"/>
    </p:embeddedFont>
    <p:embeddedFont>
      <p:font typeface="FangSong" pitchFamily="49" charset="-122"/>
      <p:regular r:id="rId43"/>
    </p:embeddedFont>
    <p:embeddedFont>
      <p:font typeface="VBNVSQ+AgencyFB-Reg" charset="0"/>
      <p:regular r:id="rId44"/>
    </p:embeddedFont>
    <p:embeddedFont>
      <p:font typeface="DDGTMV+ArialMT" charset="0"/>
      <p:regular r:id="rId4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24" y="-6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3191" y="350911"/>
            <a:ext cx="12192000" cy="6857999"/>
          </a:xfrm>
          <a:prstGeom prst="rect">
            <a:avLst/>
          </a:prstGeom>
          <a:blipFill>
            <a:blip r:embed="rId2" cstate="print"/>
            <a:srcRect/>
            <a:stretch>
              <a:fillRect t="-14810" b="1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63752" y="2323830"/>
            <a:ext cx="6919541" cy="743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815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5400" b="1" spc="604" dirty="0" smtClean="0">
                <a:solidFill>
                  <a:srgbClr val="FFFFFF"/>
                </a:solidFill>
                <a:latin typeface="QSBMES+MicrosoftYaHei-Bold"/>
                <a:cs typeface="QSBMES+MicrosoftYaHei-Bold"/>
              </a:rPr>
              <a:t>软件技术专业</a:t>
            </a:r>
            <a:endParaRPr sz="5400" b="1" spc="604" dirty="0">
              <a:solidFill>
                <a:srgbClr val="FFFFFF"/>
              </a:solidFill>
              <a:latin typeface="QSBMES+MicrosoftYaHei-Bold"/>
              <a:cs typeface="QSBMES+MicrosoftYaHei-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81170" y="3513812"/>
            <a:ext cx="4187952" cy="1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274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596" dirty="0">
                <a:solidFill>
                  <a:srgbClr val="FFFFFF"/>
                </a:solidFill>
                <a:latin typeface="QSBMES+MicrosoftYaHei-Bold"/>
                <a:cs typeface="QSBMES+MicrosoftYaHei-Bold"/>
              </a:rPr>
              <a:t>专业自诊汇报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99856" y="5893885"/>
            <a:ext cx="3365245" cy="3810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 smtClean="0">
                <a:solidFill>
                  <a:srgbClr val="404040"/>
                </a:solidFill>
                <a:latin typeface="QSBMES+MicrosoftYaHei-Bold"/>
                <a:cs typeface="QSBMES+MicrosoftYaHei-Bold"/>
              </a:rPr>
              <a:t>机械电子工程系</a:t>
            </a:r>
            <a:endParaRPr sz="2400" b="1" dirty="0">
              <a:solidFill>
                <a:srgbClr val="404040"/>
              </a:solidFill>
              <a:latin typeface="QSBMES+MicrosoftYaHei-Bold"/>
              <a:cs typeface="QSBMES+MicrosoftYaHei-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24680" y="864705"/>
            <a:ext cx="12115800" cy="5993295"/>
          </a:xfrm>
          <a:prstGeom prst="rect">
            <a:avLst/>
          </a:prstGeom>
          <a:blipFill>
            <a:blip r:embed="rId2" cstate="print"/>
            <a:srcRect/>
            <a:stretch>
              <a:fillRect t="-14428" r="-629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13332" y="295298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imHei"/>
                <a:cs typeface="SimHei"/>
              </a:rPr>
              <a:t>总体设计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2492" y="323224"/>
            <a:ext cx="826073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/>
                <a:cs typeface="VBNVSQ+AgencyFB-Reg"/>
              </a:rPr>
              <a:t>02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83208" y="1171450"/>
            <a:ext cx="1821484" cy="717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DDGTMV+ArialMT"/>
                <a:cs typeface="DDGTMV+ArialMT"/>
              </a:rPr>
              <a:t>2.2</a:t>
            </a:r>
            <a:r>
              <a:rPr sz="2000" spc="-20" dirty="0">
                <a:solidFill>
                  <a:srgbClr val="FFFFFF"/>
                </a:solidFill>
                <a:latin typeface="DDGTMV+ArialMT"/>
                <a:cs typeface="DDGTMV+ArialMT"/>
              </a:rPr>
              <a:t> </a:t>
            </a:r>
            <a:r>
              <a:rPr sz="2000" dirty="0">
                <a:solidFill>
                  <a:srgbClr val="FFFFFF"/>
                </a:solidFill>
                <a:latin typeface="FFFWLT+MicrosoftYaHei"/>
                <a:cs typeface="FFFWLT+MicrosoftYaHei"/>
              </a:rPr>
              <a:t>形成标准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97482" y="2176287"/>
            <a:ext cx="7923507" cy="8243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40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FFFWLT+MicrosoftYaHei"/>
                <a:cs typeface="FFFWLT+MicrosoftYaHei"/>
              </a:rPr>
              <a:t>高等职业学校专业教学标准</a:t>
            </a:r>
            <a:r>
              <a:rPr sz="230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2300" dirty="0">
                <a:solidFill>
                  <a:srgbClr val="FFFFFF"/>
                </a:solidFill>
                <a:latin typeface="FFFWLT+MicrosoftYaHei"/>
                <a:cs typeface="FFFWLT+MicrosoftYaHei"/>
              </a:rPr>
              <a:t>电子信息大类（</a:t>
            </a:r>
            <a:r>
              <a:rPr sz="2300" dirty="0">
                <a:solidFill>
                  <a:srgbClr val="FFFFFF"/>
                </a:solidFill>
                <a:latin typeface="Tahoma"/>
                <a:cs typeface="Tahoma"/>
              </a:rPr>
              <a:t>2012</a:t>
            </a:r>
            <a:r>
              <a:rPr sz="2300" dirty="0">
                <a:solidFill>
                  <a:srgbClr val="FFFFFF"/>
                </a:solidFill>
                <a:latin typeface="FFFWLT+MicrosoftYaHei"/>
                <a:cs typeface="FFFWLT+MicrosoftYaHei"/>
              </a:rPr>
              <a:t>版）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96794" y="3830844"/>
            <a:ext cx="5383988" cy="2051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4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300" dirty="0" smtClean="0">
                <a:solidFill>
                  <a:srgbClr val="FFFFFF"/>
                </a:solidFill>
                <a:latin typeface="FFFWLT+MicrosoftYaHei"/>
                <a:cs typeface="FFFWLT+MicrosoftYaHei"/>
              </a:rPr>
              <a:t>西安高新科技职业学院专业建设标准</a:t>
            </a:r>
            <a:endParaRPr sz="2300" dirty="0">
              <a:solidFill>
                <a:srgbClr val="FFFFFF"/>
              </a:solidFill>
              <a:latin typeface="FFFWLT+MicrosoftYaHei"/>
              <a:cs typeface="FFFWLT+MicrosoftYaHei"/>
            </a:endParaRPr>
          </a:p>
          <a:p>
            <a:pPr marL="438911" marR="0">
              <a:lnSpc>
                <a:spcPts val="3040"/>
              </a:lnSpc>
              <a:spcBef>
                <a:spcPts val="10038"/>
              </a:spcBef>
              <a:spcAft>
                <a:spcPts val="0"/>
              </a:spcAft>
            </a:pPr>
            <a:r>
              <a:rPr lang="zh-CN" altLang="en-US" sz="2300" dirty="0" smtClean="0">
                <a:solidFill>
                  <a:srgbClr val="FFFFFF"/>
                </a:solidFill>
                <a:latin typeface="FFFWLT+MicrosoftYaHei"/>
                <a:cs typeface="FFFWLT+MicrosoftYaHei"/>
              </a:rPr>
              <a:t>     软件技术专业建设标准</a:t>
            </a:r>
            <a:endParaRPr sz="2300" dirty="0">
              <a:solidFill>
                <a:srgbClr val="FFFFFF"/>
              </a:solidFill>
              <a:latin typeface="FFFWLT+MicrosoftYaHei"/>
              <a:cs typeface="FFFWLT+Microsoft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8215"/>
            <a:ext cx="12192001" cy="6117169"/>
          </a:xfrm>
          <a:prstGeom prst="rect">
            <a:avLst/>
          </a:prstGeom>
        </p:spPr>
      </p:pic>
      <p:sp>
        <p:nvSpPr>
          <p:cNvPr id="5" name="object 3"/>
          <p:cNvSpPr txBox="1"/>
          <p:nvPr/>
        </p:nvSpPr>
        <p:spPr>
          <a:xfrm>
            <a:off x="1361821" y="241069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imHei"/>
                <a:cs typeface="SimHei"/>
              </a:rPr>
              <a:t>总体设计</a:t>
            </a:r>
          </a:p>
        </p:txBody>
      </p:sp>
      <p:sp>
        <p:nvSpPr>
          <p:cNvPr id="6" name="object 4"/>
          <p:cNvSpPr txBox="1"/>
          <p:nvPr/>
        </p:nvSpPr>
        <p:spPr>
          <a:xfrm>
            <a:off x="761626" y="274826"/>
            <a:ext cx="826073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/>
                <a:cs typeface="VBNVSQ+AgencyFB-Reg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125398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6762" y="188640"/>
            <a:ext cx="12192000" cy="6858000"/>
          </a:xfrm>
          <a:prstGeom prst="rect">
            <a:avLst/>
          </a:prstGeom>
          <a:blipFill>
            <a:blip r:embed="rId2" cstate="print"/>
            <a:srcRect/>
            <a:stretch>
              <a:fillRect t="-15000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2491" y="193812"/>
            <a:ext cx="837343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/>
                <a:cs typeface="VBNVSQ+AgencyFB-Reg"/>
              </a:rPr>
              <a:t>03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93773" y="237331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imHei"/>
                <a:cs typeface="SimHei"/>
              </a:rPr>
              <a:t>自我诊断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351008" y="3419924"/>
            <a:ext cx="1243584" cy="1428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QSBMES+MicrosoftYaHei-Bold"/>
                <a:cs typeface="QSBMES+MicrosoftYaHei-Bold"/>
              </a:rPr>
              <a:t>智能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QSBMES+MicrosoftYaHei-Bold"/>
                <a:cs typeface="QSBMES+MicrosoftYaHei-Bold"/>
              </a:rPr>
              <a:t>平台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75127" y="3442530"/>
            <a:ext cx="1244193" cy="1428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QSBMES+MicrosoftYaHei-Bold"/>
                <a:cs typeface="QSBMES+MicrosoftYaHei-Bold"/>
              </a:rPr>
              <a:t>区域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QSBMES+MicrosoftYaHei-Bold"/>
                <a:cs typeface="QSBMES+MicrosoftYaHei-Bold"/>
              </a:rPr>
              <a:t>经济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6228" y="3479995"/>
            <a:ext cx="1243584" cy="1428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QSBMES+MicrosoftYaHei-Bold"/>
                <a:cs typeface="QSBMES+MicrosoftYaHei-Bold"/>
              </a:rPr>
              <a:t>国家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QSBMES+MicrosoftYaHei-Bold"/>
                <a:cs typeface="QSBMES+MicrosoftYaHei-Bold"/>
              </a:rPr>
              <a:t>战略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33746" y="3465702"/>
            <a:ext cx="1599590" cy="1429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QSBMES+MicrosoftYaHei-Bold"/>
                <a:cs typeface="QSBMES+MicrosoftYaHei-Bold"/>
              </a:rPr>
              <a:t>行业企</a:t>
            </a:r>
          </a:p>
          <a:p>
            <a:pPr marL="0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QSBMES+MicrosoftYaHei-Bold"/>
                <a:cs typeface="QSBMES+MicrosoftYaHei-Bold"/>
              </a:rPr>
              <a:t>业调研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777606" y="3527239"/>
            <a:ext cx="1598676" cy="142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QSBMES+MicrosoftYaHei-Bold"/>
                <a:cs typeface="QSBMES+MicrosoftYaHei-Bold"/>
              </a:rPr>
              <a:t>学校部</a:t>
            </a:r>
          </a:p>
          <a:p>
            <a:pPr marL="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QSBMES+MicrosoftYaHei-Bold"/>
                <a:cs typeface="QSBMES+MicrosoftYaHei-Bold"/>
              </a:rPr>
              <a:t>门规划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29488" y="4976057"/>
            <a:ext cx="2162556" cy="71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智能、绿色制造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886198" y="5003744"/>
            <a:ext cx="2378964" cy="1113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0000"/>
                </a:solidFill>
                <a:latin typeface="QSBMES+MicrosoftYaHei-Bold"/>
                <a:cs typeface="QSBMES+MicrosoftYaHei-Bold"/>
              </a:rPr>
              <a:t>走访</a:t>
            </a:r>
            <a:r>
              <a:rPr sz="2000" b="1" dirty="0">
                <a:solidFill>
                  <a:srgbClr val="FF0000"/>
                </a:solidFill>
                <a:latin typeface="LVTEAD+MicrosoftYaHei-Bold"/>
                <a:cs typeface="LVTEAD+MicrosoftYaHei-Bold"/>
              </a:rPr>
              <a:t>22</a:t>
            </a:r>
            <a:r>
              <a:rPr sz="2000" b="1" dirty="0">
                <a:solidFill>
                  <a:srgbClr val="FF0000"/>
                </a:solidFill>
                <a:latin typeface="QSBMES+MicrosoftYaHei-Bold"/>
                <a:cs typeface="QSBMES+MicrosoftYaHei-Bold"/>
              </a:rPr>
              <a:t>家单位</a:t>
            </a:r>
          </a:p>
          <a:p>
            <a:pPr marL="0" marR="0">
              <a:lnSpc>
                <a:spcPts val="2644"/>
              </a:lnSpc>
              <a:spcBef>
                <a:spcPts val="527"/>
              </a:spcBef>
              <a:spcAft>
                <a:spcPts val="0"/>
              </a:spcAft>
            </a:pPr>
            <a:r>
              <a:rPr sz="2000" b="1" dirty="0">
                <a:solidFill>
                  <a:srgbClr val="FF0000"/>
                </a:solidFill>
                <a:latin typeface="QSBMES+MicrosoftYaHei-Bold"/>
                <a:cs typeface="QSBMES+MicrosoftYaHei-Bold"/>
              </a:rPr>
              <a:t>回访</a:t>
            </a:r>
            <a:r>
              <a:rPr sz="2000" b="1" dirty="0">
                <a:solidFill>
                  <a:srgbClr val="FF0000"/>
                </a:solidFill>
                <a:latin typeface="LVTEAD+MicrosoftYaHei-Bold"/>
                <a:cs typeface="LVTEAD+MicrosoftYaHei-Bold"/>
              </a:rPr>
              <a:t>117</a:t>
            </a:r>
            <a:r>
              <a:rPr sz="2000" b="1" dirty="0">
                <a:solidFill>
                  <a:srgbClr val="FF0000"/>
                </a:solidFill>
                <a:latin typeface="QSBMES+MicrosoftYaHei-Bold"/>
                <a:cs typeface="QSBMES+MicrosoftYaHei-Bold"/>
              </a:rPr>
              <a:t>名毕业生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453882" y="5117042"/>
            <a:ext cx="3808781" cy="2042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277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FF0000"/>
                </a:solidFill>
                <a:latin typeface="QSBMES+MicrosoftYaHei-Bold"/>
                <a:cs typeface="QSBMES+MicrosoftYaHei-Bold"/>
              </a:rPr>
              <a:t>目标：省级一</a:t>
            </a:r>
          </a:p>
          <a:p>
            <a:pPr marL="0" marR="0">
              <a:lnSpc>
                <a:spcPts val="4802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FF0000"/>
                </a:solidFill>
                <a:latin typeface="QSBMES+MicrosoftYaHei-Bold"/>
                <a:cs typeface="QSBMES+MicrosoftYaHei-Bold"/>
              </a:rPr>
              <a:t>流专业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028188" y="5344212"/>
            <a:ext cx="1485900" cy="9189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陕西省经济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发展规划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548680"/>
            <a:ext cx="12192000" cy="6857999"/>
          </a:xfrm>
          <a:prstGeom prst="rect">
            <a:avLst/>
          </a:prstGeom>
          <a:blipFill>
            <a:blip r:embed="rId2" cstate="print"/>
            <a:srcRect/>
            <a:stretch>
              <a:fillRect t="-15772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2491" y="247895"/>
            <a:ext cx="837343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/>
                <a:cs typeface="VBNVSQ+AgencyFB-Reg"/>
              </a:rPr>
              <a:t>03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02395" y="296181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imHei"/>
                <a:cs typeface="SimHei"/>
              </a:rPr>
              <a:t>自我诊断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10970" y="740427"/>
            <a:ext cx="1673631" cy="645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8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LVTEAD+MicrosoftYaHei-Bold"/>
                <a:cs typeface="LVTEAD+MicrosoftYaHei-Bold"/>
              </a:rPr>
              <a:t>3.1 </a:t>
            </a:r>
            <a:r>
              <a:rPr sz="18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目标分解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52520" y="782845"/>
            <a:ext cx="75665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5"/>
              </a:lnSpc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“</a:t>
            </a:r>
            <a:r>
              <a:rPr sz="1800" dirty="0" err="1" smtClean="0">
                <a:solidFill>
                  <a:srgbClr val="000000"/>
                </a:solidFill>
                <a:latin typeface="FFFWLT+MicrosoftYaHei"/>
                <a:cs typeface="FFFWLT+MicrosoftYaHei"/>
              </a:rPr>
              <a:t>十三五</a:t>
            </a:r>
            <a:r>
              <a:rPr lang="zh-CN" altLang="en-US" b="1" dirty="0" smtClean="0">
                <a:solidFill>
                  <a:srgbClr val="000000"/>
                </a:solidFill>
                <a:latin typeface="FFFWLT+MicrosoftYaHei"/>
                <a:cs typeface="FFFWLT+MicrosoftYaHei"/>
              </a:rPr>
              <a:t>软件</a:t>
            </a:r>
            <a:r>
              <a:rPr lang="zh-CN" altLang="en-US" b="1" dirty="0">
                <a:solidFill>
                  <a:srgbClr val="000000"/>
                </a:solidFill>
                <a:latin typeface="FFFWLT+MicrosoftYaHei"/>
                <a:cs typeface="FFFWLT+MicrosoftYaHei"/>
              </a:rPr>
              <a:t>技术</a:t>
            </a:r>
            <a:r>
              <a:rPr dirty="0">
                <a:solidFill>
                  <a:srgbClr val="000000"/>
                </a:solidFill>
                <a:latin typeface="FFFWLT+MicrosoftYaHei"/>
                <a:cs typeface="FFFWLT+MicrosoftYaHei"/>
              </a:rPr>
              <a:t>专业建设与发展规划</a:t>
            </a:r>
            <a:r>
              <a:rPr sz="1800" dirty="0" smtClean="0">
                <a:solidFill>
                  <a:srgbClr val="000000"/>
                </a:solidFill>
                <a:latin typeface="FFFWLT+MicrosoftYaHei"/>
                <a:cs typeface="FFFWLT+MicrosoftYaHei"/>
              </a:rPr>
              <a:t>（</a:t>
            </a:r>
            <a:r>
              <a:rPr lang="en-US" altLang="zh-CN" dirty="0" smtClean="0">
                <a:solidFill>
                  <a:srgbClr val="000000"/>
                </a:solidFill>
                <a:latin typeface="DDGTMV+ArialMT"/>
                <a:cs typeface="DDGTMV+ArialMT"/>
              </a:rPr>
              <a:t>2016-2020</a:t>
            </a:r>
            <a:r>
              <a:rPr sz="1800" dirty="0" smtClean="0">
                <a:solidFill>
                  <a:srgbClr val="000000"/>
                </a:solidFill>
                <a:latin typeface="FFFWLT+MicrosoftYaHei"/>
                <a:cs typeface="FFFWLT+MicrosoftYaHei"/>
              </a:rPr>
              <a:t>年）</a:t>
            </a:r>
            <a:endParaRPr sz="1800" dirty="0">
              <a:solidFill>
                <a:srgbClr val="000000"/>
              </a:solidFill>
              <a:latin typeface="FFFWLT+MicrosoftYaHei"/>
              <a:cs typeface="FFFWLT+MicrosoftYaHe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55964" y="1700808"/>
            <a:ext cx="947742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DDGTMV+ArialMT"/>
                <a:cs typeface="DDGTMV+ArialMT"/>
              </a:rPr>
              <a:t>2016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94602" y="1700807"/>
            <a:ext cx="947742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DDGTMV+ArialMT"/>
                <a:cs typeface="DDGTMV+ArialMT"/>
              </a:rPr>
              <a:t>2017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30071" y="1700806"/>
            <a:ext cx="947742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DDGTMV+ArialMT"/>
                <a:cs typeface="DDGTMV+ArialMT"/>
              </a:rPr>
              <a:t>2018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698103" y="1696648"/>
            <a:ext cx="947742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DDGTMV+ArialMT"/>
                <a:cs typeface="DDGTMV+ArialMT"/>
              </a:rPr>
              <a:t>2019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601833" y="1692490"/>
            <a:ext cx="947742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DDGTMV+ArialMT"/>
                <a:cs typeface="DDGTMV+ArialMT"/>
              </a:rPr>
              <a:t>2020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54049" y="2760651"/>
            <a:ext cx="1257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招生就业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823083" y="2760651"/>
            <a:ext cx="1486234" cy="1015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就业率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95%</a:t>
            </a: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1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项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475988" y="2760651"/>
            <a:ext cx="1486234" cy="1015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就业率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95%</a:t>
            </a: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1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项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292850" y="2760651"/>
            <a:ext cx="1486234" cy="1015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就业率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95%</a:t>
            </a: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1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项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094599" y="2760651"/>
            <a:ext cx="1486234" cy="679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就业率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95%</a:t>
            </a: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1</a:t>
            </a:r>
            <a:r>
              <a:rPr sz="1800" dirty="0" smtClean="0">
                <a:solidFill>
                  <a:srgbClr val="000000"/>
                </a:solidFill>
                <a:latin typeface="FFFWLT+MicrosoftYaHei"/>
                <a:cs typeface="FFFWLT+MicrosoftYaHei"/>
              </a:rPr>
              <a:t>项</a:t>
            </a:r>
            <a:r>
              <a:rPr lang="zh-CN" altLang="en-US" sz="1800" dirty="0" smtClean="0">
                <a:solidFill>
                  <a:srgbClr val="000000"/>
                </a:solidFill>
                <a:latin typeface="FFFWLT+MicrosoftYaHei" charset="-122"/>
                <a:ea typeface="FFFWLT+MicrosoftYaHei" charset="-122"/>
                <a:cs typeface="FFFWLT+MicrosoftYaHei"/>
              </a:rPr>
              <a:t>省级</a:t>
            </a:r>
            <a:endParaRPr sz="1800" dirty="0">
              <a:solidFill>
                <a:srgbClr val="000000"/>
              </a:solidFill>
              <a:latin typeface="FFFWLT+MicrosoftYaHei" charset="-122"/>
              <a:ea typeface="FFFWLT+MicrosoftYaHei" charset="-122"/>
              <a:cs typeface="FFFWLT+MicrosoftYaHe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120884" y="2760651"/>
            <a:ext cx="1486234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就业率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95%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54049" y="3131618"/>
            <a:ext cx="1257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技能大赛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120884" y="3131618"/>
            <a:ext cx="115583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solidFill>
                  <a:srgbClr val="000000"/>
                </a:solidFill>
                <a:latin typeface="DDGTMV+ArialMT"/>
                <a:cs typeface="DDGTMV+ArialMT"/>
              </a:rPr>
              <a:t>2</a:t>
            </a:r>
            <a:r>
              <a:rPr sz="1800" dirty="0" smtClean="0">
                <a:solidFill>
                  <a:srgbClr val="000000"/>
                </a:solidFill>
                <a:latin typeface="FFFWLT+MicrosoftYaHei"/>
                <a:cs typeface="FFFWLT+MicrosoftYaHei"/>
              </a:rPr>
              <a:t>项</a:t>
            </a:r>
            <a:r>
              <a:rPr lang="zh-CN" altLang="en-US" sz="1800" dirty="0" smtClean="0">
                <a:solidFill>
                  <a:srgbClr val="000000"/>
                </a:solidFill>
                <a:latin typeface="FFFWLT+MicrosoftYaHei" charset="-122"/>
                <a:ea typeface="FFFWLT+MicrosoftYaHei" charset="-122"/>
                <a:cs typeface="FFFWLT+MicrosoftYaHei"/>
              </a:rPr>
              <a:t>省级</a:t>
            </a:r>
            <a:endParaRPr sz="1800" dirty="0">
              <a:solidFill>
                <a:srgbClr val="000000"/>
              </a:solidFill>
              <a:latin typeface="FFFWLT+MicrosoftYaHei" charset="-122"/>
              <a:ea typeface="FFFWLT+MicrosoftYaHei" charset="-122"/>
              <a:cs typeface="FFFWLT+MicrosoftYaHe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4049" y="3502585"/>
            <a:ext cx="1257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校企合作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823083" y="3502585"/>
            <a:ext cx="8001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调研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475988" y="3502585"/>
            <a:ext cx="1257300" cy="13865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规划完善</a:t>
            </a: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建设调研</a:t>
            </a: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课改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2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292850" y="3502585"/>
            <a:ext cx="3794011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实习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6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个月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90%</a:t>
            </a:r>
            <a:r>
              <a:rPr sz="1800" spc="1903" dirty="0">
                <a:solidFill>
                  <a:srgbClr val="000000"/>
                </a:solidFill>
                <a:latin typeface="DDGTMV+ArialMT"/>
                <a:cs typeface="DDGTMV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实习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6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个月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90%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0120884" y="3502585"/>
            <a:ext cx="1943100" cy="28699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实习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6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个月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90%</a:t>
            </a: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校企研发中心</a:t>
            </a: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教研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1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课改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1</a:t>
            </a:r>
          </a:p>
          <a:p>
            <a:pPr marL="0" marR="0">
              <a:lnSpc>
                <a:spcPts val="2375"/>
              </a:lnSpc>
              <a:spcBef>
                <a:spcPts val="54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培训、企业认证</a:t>
            </a:r>
          </a:p>
          <a:p>
            <a:pPr marL="0" marR="0">
              <a:lnSpc>
                <a:spcPts val="2378"/>
              </a:lnSpc>
              <a:spcBef>
                <a:spcPts val="59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修订方案课标</a:t>
            </a:r>
          </a:p>
          <a:p>
            <a:pPr marL="0" marR="0">
              <a:lnSpc>
                <a:spcPts val="2378"/>
              </a:lnSpc>
              <a:spcBef>
                <a:spcPts val="54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培育，出版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1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部</a:t>
            </a:r>
          </a:p>
          <a:p>
            <a:pPr marL="0" marR="0">
              <a:lnSpc>
                <a:spcPts val="2375"/>
              </a:lnSpc>
              <a:spcBef>
                <a:spcPts val="54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建设资源库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54049" y="3873552"/>
            <a:ext cx="1257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实训建设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823083" y="3873552"/>
            <a:ext cx="1511572" cy="1015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仿真实验</a:t>
            </a: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教研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1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课改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1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292850" y="3873552"/>
            <a:ext cx="1714500" cy="1015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校企研发中心</a:t>
            </a: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教研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1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课改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2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094599" y="3873552"/>
            <a:ext cx="1714500" cy="1015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校企研发中心</a:t>
            </a: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教研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1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课改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2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854049" y="4244519"/>
            <a:ext cx="1257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科研教改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54049" y="4615359"/>
            <a:ext cx="1716329" cy="1386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教学团队建设</a:t>
            </a:r>
          </a:p>
          <a:p>
            <a:pPr marL="0" marR="0">
              <a:lnSpc>
                <a:spcPts val="2378"/>
              </a:lnSpc>
              <a:spcBef>
                <a:spcPts val="54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人才培养方案</a:t>
            </a:r>
          </a:p>
          <a:p>
            <a:pPr marL="0" marR="0">
              <a:lnSpc>
                <a:spcPts val="2378"/>
              </a:lnSpc>
              <a:spcBef>
                <a:spcPts val="54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教材建设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823083" y="4615359"/>
            <a:ext cx="347818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培训、下企业</a:t>
            </a:r>
            <a:r>
              <a:rPr sz="1800" spc="17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培训、下企业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292850" y="4615359"/>
            <a:ext cx="17145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培训、下企业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8094599" y="4615359"/>
            <a:ext cx="19431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培训、企业认证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823083" y="4985749"/>
            <a:ext cx="1487424" cy="645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修订，课标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475988" y="4985749"/>
            <a:ext cx="1258519" cy="1015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专业调研</a:t>
            </a:r>
          </a:p>
          <a:p>
            <a:pPr marL="0" marR="0">
              <a:lnSpc>
                <a:spcPts val="2378"/>
              </a:lnSpc>
              <a:spcBef>
                <a:spcPts val="54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培育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6292850" y="4985749"/>
            <a:ext cx="3912591" cy="645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修订方案和课标</a:t>
            </a:r>
            <a:r>
              <a:rPr sz="1800" spc="11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调研，微调方案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2823083" y="5356666"/>
            <a:ext cx="1614729" cy="645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培育，出版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1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292850" y="5356666"/>
            <a:ext cx="800709" cy="645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培育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8094599" y="5356666"/>
            <a:ext cx="1843634" cy="1015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培育，出版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1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部</a:t>
            </a:r>
          </a:p>
          <a:p>
            <a:pPr marL="0" marR="0">
              <a:lnSpc>
                <a:spcPts val="2375"/>
              </a:lnSpc>
              <a:spcBef>
                <a:spcPts val="54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申报建设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854049" y="5727930"/>
            <a:ext cx="1943100" cy="10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教学资源库建设</a:t>
            </a: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信息化教学改革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2823083" y="5727930"/>
            <a:ext cx="3215291" cy="10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申报建设课程</a:t>
            </a:r>
            <a:r>
              <a:rPr sz="1800" spc="17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协助建设</a:t>
            </a: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竞赛，培训</a:t>
            </a:r>
            <a:r>
              <a:rPr sz="1800" spc="35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竞赛，培训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6292850" y="5727930"/>
            <a:ext cx="1485900" cy="10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协助建设</a:t>
            </a: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竞赛，培训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8094599" y="6098871"/>
            <a:ext cx="14859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竞赛，培训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0120884" y="6098871"/>
            <a:ext cx="14859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竞赛，培训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944216"/>
            <a:ext cx="12095922" cy="5913783"/>
          </a:xfrm>
          <a:prstGeom prst="rect">
            <a:avLst/>
          </a:prstGeom>
          <a:blipFill>
            <a:blip r:embed="rId2" cstate="print"/>
            <a:srcRect/>
            <a:stretch>
              <a:fillRect t="-15966" r="-79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2492" y="323224"/>
            <a:ext cx="837343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/>
                <a:cs typeface="VBNVSQ+AgencyFB-Reg"/>
              </a:rPr>
              <a:t>03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93774" y="349527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imHei"/>
                <a:cs typeface="SimHei"/>
              </a:rPr>
              <a:t>自我诊断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66520" y="1307067"/>
            <a:ext cx="1216710" cy="645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8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LVTEAD+MicrosoftYaHei-Bold"/>
                <a:cs typeface="LVTEAD+MicrosoftYaHei-Bold"/>
              </a:rPr>
              <a:t>3.2 </a:t>
            </a:r>
            <a:r>
              <a:rPr sz="18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标准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459091" y="2087024"/>
            <a:ext cx="1318260" cy="18135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6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优质的生源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质量、在校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人数、招生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计划、报到</a:t>
            </a:r>
          </a:p>
          <a:p>
            <a:pPr marL="102107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率等指标</a:t>
            </a:r>
          </a:p>
          <a:p>
            <a:pPr marL="326390" marR="0">
              <a:lnSpc>
                <a:spcPts val="209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QSBMES+MicrosoftYaHei-Bold"/>
                <a:cs typeface="QSBMES+MicrosoftYaHei-Bold"/>
              </a:rPr>
              <a:t>细化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52306" y="2087024"/>
            <a:ext cx="1520952" cy="1547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6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专业发展对接</a:t>
            </a:r>
          </a:p>
          <a:p>
            <a:pPr marL="202691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中国智造</a:t>
            </a:r>
          </a:p>
          <a:p>
            <a:pPr marL="54863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LVTEAD+MicrosoftYaHei-Bold"/>
                <a:cs typeface="LVTEAD+MicrosoftYaHei-Bold"/>
              </a:rPr>
              <a:t>2025</a:t>
            </a: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和西北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地区产业结构</a:t>
            </a:r>
          </a:p>
          <a:p>
            <a:pPr marL="30480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的规划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53540" y="2208944"/>
            <a:ext cx="1318260" cy="1303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6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工学结合的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人才培养标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准及课程标</a:t>
            </a:r>
          </a:p>
          <a:p>
            <a:pPr marL="405383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准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24756" y="2208944"/>
            <a:ext cx="1318260" cy="1303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6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参照省级实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训基地和省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级在线开放</a:t>
            </a:r>
          </a:p>
          <a:p>
            <a:pPr marL="30480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课程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150229" y="2208944"/>
            <a:ext cx="912876" cy="1303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6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多元化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的评价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体系标</a:t>
            </a:r>
          </a:p>
          <a:p>
            <a:pPr marL="202692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准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767060" y="2208944"/>
            <a:ext cx="1115568" cy="1303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6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应用质量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螺旋建立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持续改进</a:t>
            </a:r>
          </a:p>
          <a:p>
            <a:pPr marL="202692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标准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12089" y="2330864"/>
            <a:ext cx="912876" cy="1059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6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工程技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术专家</a:t>
            </a:r>
          </a:p>
          <a:p>
            <a:pPr marL="100583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标准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243707" y="2330864"/>
            <a:ext cx="1115568" cy="1059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6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参照省级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教学团队</a:t>
            </a:r>
          </a:p>
          <a:p>
            <a:pPr marL="202691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标准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449446" y="3333148"/>
            <a:ext cx="710184" cy="816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6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QSBMES+MicrosoftYaHei-Bold"/>
                <a:cs typeface="QSBMES+MicrosoftYaHei-Bold"/>
              </a:rPr>
              <a:t>细化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QSBMES+MicrosoftYaHei-Bold"/>
                <a:cs typeface="QSBMES+MicrosoftYaHei-Bold"/>
              </a:rPr>
              <a:t>分解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864354" y="3347372"/>
            <a:ext cx="710184" cy="816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6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QSBMES+MicrosoftYaHei-Bold"/>
                <a:cs typeface="QSBMES+MicrosoftYaHei-Bold"/>
              </a:rPr>
              <a:t>细化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QSBMES+MicrosoftYaHei-Bold"/>
                <a:cs typeface="QSBMES+MicrosoftYaHei-Bold"/>
              </a:rPr>
              <a:t>分解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266053" y="3325147"/>
            <a:ext cx="710184" cy="816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6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QSBMES+MicrosoftYaHei-Bold"/>
                <a:cs typeface="QSBMES+MicrosoftYaHei-Bold"/>
              </a:rPr>
              <a:t>细化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QSBMES+MicrosoftYaHei-Bold"/>
                <a:cs typeface="QSBMES+MicrosoftYaHei-Bold"/>
              </a:rPr>
              <a:t>分解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984738" y="3331624"/>
            <a:ext cx="710184" cy="816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6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QSBMES+MicrosoftYaHei-Bold"/>
                <a:cs typeface="QSBMES+MicrosoftYaHei-Bold"/>
              </a:rPr>
              <a:t>细化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QSBMES+MicrosoftYaHei-Bold"/>
                <a:cs typeface="QSBMES+MicrosoftYaHei-Bold"/>
              </a:rPr>
              <a:t>分解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82193" y="3364771"/>
            <a:ext cx="710184" cy="816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6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QSBMES+MicrosoftYaHei-Bold"/>
                <a:cs typeface="QSBMES+MicrosoftYaHei-Bold"/>
              </a:rPr>
              <a:t>细化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QSBMES+MicrosoftYaHei-Bold"/>
                <a:cs typeface="QSBMES+MicrosoftYaHei-Bold"/>
              </a:rPr>
              <a:t>分解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931797" y="3355373"/>
            <a:ext cx="710184" cy="816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6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QSBMES+MicrosoftYaHei-Bold"/>
                <a:cs typeface="QSBMES+MicrosoftYaHei-Bold"/>
              </a:rPr>
              <a:t>细化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QSBMES+MicrosoftYaHei-Bold"/>
                <a:cs typeface="QSBMES+MicrosoftYaHei-Bold"/>
              </a:rPr>
              <a:t>分解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442958" y="3352325"/>
            <a:ext cx="710184" cy="816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6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QSBMES+MicrosoftYaHei-Bold"/>
                <a:cs typeface="QSBMES+MicrosoftYaHei-Bold"/>
              </a:rPr>
              <a:t>细化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QSBMES+MicrosoftYaHei-Bold"/>
                <a:cs typeface="QSBMES+MicrosoftYaHei-Bold"/>
              </a:rPr>
              <a:t>分解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785481" y="3572416"/>
            <a:ext cx="710184" cy="57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6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QSBMES+MicrosoftYaHei-Bold"/>
                <a:cs typeface="QSBMES+MicrosoftYaHei-Bold"/>
              </a:rPr>
              <a:t>分解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00863" y="4083103"/>
            <a:ext cx="1306068" cy="715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1.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培养目标与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国际接轨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109595" y="4189783"/>
            <a:ext cx="1357884" cy="2422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1.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师资团队能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够支撑培养方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案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2.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教师三项职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责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3.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教师进行产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业历练</a:t>
            </a:r>
          </a:p>
          <a:p>
            <a:pPr marL="51815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4.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以国家教师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团队标准为目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标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563745" y="4189783"/>
            <a:ext cx="1336548" cy="2422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1.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教育教学资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源能够支撑培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养规划</a:t>
            </a: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2.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教学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管理制度规范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3.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以国家级实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训基地标准建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设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4.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以国家在线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开放课程标准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建设课程资源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024626" y="4189783"/>
            <a:ext cx="1357883" cy="2422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1.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对培养结果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持续性观测和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评价</a:t>
            </a:r>
          </a:p>
          <a:p>
            <a:pPr marL="51815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2.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引入第三方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评价机制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3.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从一元评价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到多元评价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4.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评价结果从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单一用途到多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用途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502652" y="4189783"/>
            <a:ext cx="1306067" cy="715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1.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录取人数、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报到率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656842" y="4296463"/>
            <a:ext cx="1306068" cy="502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1.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课程体系参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9001379" y="4296463"/>
            <a:ext cx="1514856" cy="1995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1.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专业发展对接</a:t>
            </a:r>
          </a:p>
          <a:p>
            <a:pPr marL="0" marR="0">
              <a:lnSpc>
                <a:spcPts val="168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国家</a:t>
            </a: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2025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战略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2.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专业发展能够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服务西北地区产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业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3.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发展要兼顾行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业水平和专业特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色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0701782" y="4296463"/>
            <a:ext cx="1306067" cy="178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1.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建立专业建</a:t>
            </a:r>
          </a:p>
          <a:p>
            <a:pPr marL="0" marR="0">
              <a:lnSpc>
                <a:spcPts val="168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设质量监测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机制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2.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改进机制应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用质量螺旋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3.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持续改进有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评价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00863" y="4510077"/>
            <a:ext cx="1306068" cy="502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2.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适应学校使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656842" y="4510077"/>
            <a:ext cx="1158240" cy="502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照国际标准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7502652" y="4616757"/>
            <a:ext cx="1357883" cy="1995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2.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制定吸引优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质生源措施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3.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新生有退学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意愿的比例</a:t>
            </a:r>
          </a:p>
          <a:p>
            <a:pPr marL="51816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4.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新生对专业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的认知程度</a:t>
            </a:r>
          </a:p>
          <a:p>
            <a:pPr marL="51816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5.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招生计划完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成率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00863" y="4723437"/>
            <a:ext cx="2869648" cy="1995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命、社会需求、</a:t>
            </a:r>
            <a:r>
              <a:rPr sz="1400" spc="130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2.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课程评价体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毕业生长期发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展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3.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向所有利益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相关者公开发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布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4.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所有利益相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关者参与修订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656842" y="4936797"/>
            <a:ext cx="1357883" cy="1568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系完善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3.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课程特色鲜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明</a:t>
            </a:r>
          </a:p>
          <a:p>
            <a:pPr marL="51815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4.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课程体系能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够支撑培养目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标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0701782" y="5790288"/>
            <a:ext cx="1306067" cy="715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4.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评价结果用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于改进工作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1" y="854765"/>
            <a:ext cx="12304643" cy="6003234"/>
          </a:xfrm>
          <a:prstGeom prst="rect">
            <a:avLst/>
          </a:prstGeom>
          <a:blipFill>
            <a:blip r:embed="rId2" cstate="print"/>
            <a:srcRect/>
            <a:stretch>
              <a:fillRect t="-14238" r="915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63929" y="1257098"/>
            <a:ext cx="7424744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从专业建设目标和标准出发，共设计本专业的质量监控点</a:t>
            </a:r>
            <a:r>
              <a:rPr sz="1800" b="1" dirty="0">
                <a:solidFill>
                  <a:srgbClr val="FF0000"/>
                </a:solidFill>
                <a:latin typeface="LVTEAD+MicrosoftYaHei-Bold"/>
                <a:cs typeface="LVTEAD+MicrosoftYaHei-Bold"/>
              </a:rPr>
              <a:t>54</a:t>
            </a:r>
            <a:r>
              <a:rPr sz="18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个。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24314" y="2390209"/>
            <a:ext cx="1066800" cy="1225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/>
                <a:cs typeface="FFFWLT+MicrosoftYaHei"/>
              </a:rPr>
              <a:t>实训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/>
                <a:cs typeface="FFFWLT+MicrosoftYaHei"/>
              </a:rPr>
              <a:t>条件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94702" y="2444184"/>
            <a:ext cx="1066800" cy="1225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/>
                <a:cs typeface="FFFWLT+MicrosoftYaHei"/>
              </a:rPr>
              <a:t>教学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/>
                <a:cs typeface="FFFWLT+MicrosoftYaHei"/>
              </a:rPr>
              <a:t>资源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8459" y="2469457"/>
            <a:ext cx="1067409" cy="1225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/>
                <a:cs typeface="FFFWLT+MicrosoftYaHei"/>
              </a:rPr>
              <a:t>基本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/>
                <a:cs typeface="FFFWLT+MicrosoftYaHei"/>
              </a:rPr>
              <a:t>情况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23667" y="2469457"/>
            <a:ext cx="1067409" cy="1225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/>
                <a:cs typeface="FFFWLT+MicrosoftYaHei"/>
              </a:rPr>
              <a:t>招生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/>
                <a:cs typeface="FFFWLT+MicrosoftYaHei"/>
              </a:rPr>
              <a:t>情况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164836" y="2469457"/>
            <a:ext cx="1067409" cy="1225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/>
                <a:cs typeface="FFFWLT+MicrosoftYaHei"/>
              </a:rPr>
              <a:t>师资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/>
                <a:cs typeface="FFFWLT+MicrosoftYaHei"/>
              </a:rPr>
              <a:t>队伍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89127" y="3611990"/>
            <a:ext cx="928015" cy="645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共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3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项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183124" y="3609831"/>
            <a:ext cx="926896" cy="645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共</a:t>
            </a:r>
            <a:r>
              <a:rPr sz="1800" spc="5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项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945638" y="3653715"/>
            <a:ext cx="927236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共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4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项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1724" y="3644815"/>
            <a:ext cx="470205" cy="598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8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420356" y="3653715"/>
            <a:ext cx="927236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共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3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项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701784" y="3635427"/>
            <a:ext cx="927236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共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4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项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98880" y="4309179"/>
            <a:ext cx="1066800" cy="1225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/>
                <a:cs typeface="FFFWLT+MicrosoftYaHei"/>
              </a:rPr>
              <a:t>校企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/>
                <a:cs typeface="FFFWLT+MicrosoftYaHei"/>
              </a:rPr>
              <a:t>合作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923667" y="4309179"/>
            <a:ext cx="1066800" cy="1225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/>
                <a:cs typeface="FFFWLT+MicrosoftYaHei"/>
              </a:rPr>
              <a:t>教学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/>
                <a:cs typeface="FFFWLT+MicrosoftYaHei"/>
              </a:rPr>
              <a:t>改革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085334" y="4309179"/>
            <a:ext cx="1066800" cy="1225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/>
                <a:cs typeface="FFFWLT+MicrosoftYaHei"/>
              </a:rPr>
              <a:t>培养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/>
                <a:cs typeface="FFFWLT+MicrosoftYaHei"/>
              </a:rPr>
              <a:t>效果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450581" y="4309179"/>
            <a:ext cx="1066800" cy="1225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/>
                <a:cs typeface="FFFWLT+MicrosoftYaHei"/>
              </a:rPr>
              <a:t>社会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/>
                <a:cs typeface="FFFWLT+MicrosoftYaHei"/>
              </a:rPr>
              <a:t>服务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689592" y="4363154"/>
            <a:ext cx="1066800" cy="1225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/>
                <a:cs typeface="FFFWLT+MicrosoftYaHei"/>
              </a:rPr>
              <a:t>课程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/>
                <a:cs typeface="FFFWLT+MicrosoftYaHei"/>
              </a:rPr>
              <a:t>体系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13816" y="5464260"/>
            <a:ext cx="928015" cy="645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共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3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项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945638" y="5481956"/>
            <a:ext cx="926591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共</a:t>
            </a:r>
            <a:r>
              <a:rPr sz="1800" spc="5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项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090795" y="5493538"/>
            <a:ext cx="927236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共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5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项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465187" y="5493538"/>
            <a:ext cx="927236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共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2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项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701784" y="5493538"/>
            <a:ext cx="1054372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共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16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项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174238" y="5516893"/>
            <a:ext cx="470036" cy="598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459433"/>
            <a:ext cx="12192000" cy="6857999"/>
          </a:xfrm>
          <a:prstGeom prst="rect">
            <a:avLst/>
          </a:prstGeom>
          <a:blipFill>
            <a:blip r:embed="rId2" cstate="print"/>
            <a:srcRect/>
            <a:stretch>
              <a:fillRect t="-14682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3432" y="878003"/>
            <a:ext cx="1638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3.3 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组织实施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10067" y="2331518"/>
            <a:ext cx="3610647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ahoma"/>
                <a:cs typeface="Tahoma"/>
              </a:rPr>
              <a:t>2016-2017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学年进行第一轮诊改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7291" y="3288084"/>
            <a:ext cx="1428140" cy="12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97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FFFFFF"/>
                </a:solidFill>
                <a:latin typeface="FFFWLT+MicrosoftYaHei"/>
                <a:cs typeface="FFFWLT+MicrosoftYaHei"/>
              </a:rPr>
              <a:t>二级学</a:t>
            </a:r>
          </a:p>
          <a:p>
            <a:pPr marL="0" marR="0">
              <a:lnSpc>
                <a:spcPts val="3001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FFFFFF"/>
                </a:solidFill>
                <a:latin typeface="FFFWLT+MicrosoftYaHei"/>
                <a:cs typeface="FFFWLT+MicrosoftYaHei"/>
              </a:rPr>
              <a:t>院指导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58668" y="3432753"/>
            <a:ext cx="1399032" cy="10220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016" marR="0">
              <a:lnSpc>
                <a:spcPts val="264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FFFWLT+MicrosoftYaHei"/>
                <a:cs typeface="FFFWLT+MicrosoftYaHei"/>
              </a:rPr>
              <a:t>专业教</a:t>
            </a:r>
          </a:p>
          <a:p>
            <a:pPr marL="0" marR="0">
              <a:lnSpc>
                <a:spcPts val="240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FFFWLT+MicrosoftYaHei"/>
                <a:cs typeface="FFFWLT+MicrosoftYaHei"/>
              </a:rPr>
              <a:t>研室牵头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10067" y="3544368"/>
            <a:ext cx="3610647" cy="16409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ahoma"/>
                <a:cs typeface="Tahoma"/>
              </a:rPr>
              <a:t>2017-2018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学年进行第二轮诊改</a:t>
            </a:r>
          </a:p>
          <a:p>
            <a:pPr marL="182879" marR="0">
              <a:lnSpc>
                <a:spcPts val="2375"/>
              </a:lnSpc>
              <a:spcBef>
                <a:spcPts val="541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2018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年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9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月开始第三轮诊改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96154" y="3638221"/>
            <a:ext cx="1028700" cy="918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FFFWLT+MicrosoftYaHei"/>
                <a:cs typeface="FFFWLT+MicrosoftYaHei"/>
              </a:rPr>
              <a:t>教师为</a:t>
            </a:r>
          </a:p>
          <a:p>
            <a:pPr marL="11430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FFFWLT+MicrosoftYaHei"/>
                <a:cs typeface="FFFWLT+MicrosoftYaHei"/>
              </a:rPr>
              <a:t>主导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156704" y="3829356"/>
            <a:ext cx="1028700" cy="918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FFFWLT+MicrosoftYaHei"/>
                <a:cs typeface="FFFWLT+MicrosoftYaHei"/>
              </a:rPr>
              <a:t>学生为</a:t>
            </a:r>
          </a:p>
          <a:p>
            <a:pPr marL="11430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FFFWLT+MicrosoftYaHei"/>
                <a:cs typeface="FFFWLT+MicrosoftYaHei"/>
              </a:rPr>
              <a:t>核心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964096"/>
            <a:ext cx="12085983" cy="5893903"/>
          </a:xfrm>
          <a:prstGeom prst="rect">
            <a:avLst/>
          </a:prstGeom>
          <a:blipFill>
            <a:blip r:embed="rId2" cstate="print"/>
            <a:srcRect/>
            <a:stretch>
              <a:fillRect t="-16358" r="-877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1883" y="1062551"/>
            <a:ext cx="2228392" cy="859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LVTEAD+MicrosoftYaHei-Bold"/>
                <a:cs typeface="LVTEAD+MicrosoftYaHei-Bold"/>
              </a:rPr>
              <a:t>3.4 </a:t>
            </a:r>
            <a:r>
              <a:rPr sz="24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监测预警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22695" y="1493124"/>
            <a:ext cx="632899" cy="346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1100" spc="11" dirty="0">
                <a:solidFill>
                  <a:srgbClr val="000000"/>
                </a:solidFill>
                <a:latin typeface="FangSong"/>
                <a:cs typeface="FangSong"/>
              </a:rPr>
              <a:t>质控点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72540" y="1493124"/>
            <a:ext cx="774015" cy="346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FangSong"/>
                <a:cs typeface="FangSong"/>
              </a:rPr>
              <a:t>诊改情况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65913" y="1775569"/>
            <a:ext cx="2554187" cy="979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FangSong"/>
                <a:cs typeface="FangSong"/>
              </a:rPr>
              <a:t>在校生人数（</a:t>
            </a:r>
            <a:r>
              <a:rPr sz="1100" spc="283" dirty="0">
                <a:solidFill>
                  <a:srgbClr val="FF0000"/>
                </a:solidFill>
                <a:latin typeface="FangSong"/>
                <a:cs typeface="FangSong"/>
              </a:rPr>
              <a:t>3</a:t>
            </a:r>
            <a:r>
              <a:rPr sz="1100" spc="10" dirty="0">
                <a:solidFill>
                  <a:srgbClr val="FF0000"/>
                </a:solidFill>
                <a:latin typeface="FangSong"/>
                <a:cs typeface="FangSong"/>
              </a:rPr>
              <a:t>年在校生人数总和）</a:t>
            </a:r>
          </a:p>
          <a:p>
            <a:pPr marL="0" marR="0">
              <a:lnSpc>
                <a:spcPts val="1080"/>
              </a:lnSpc>
              <a:spcBef>
                <a:spcPts val="528"/>
              </a:spcBef>
              <a:spcAft>
                <a:spcPts val="0"/>
              </a:spcAft>
            </a:pPr>
            <a:r>
              <a:rPr sz="1100" dirty="0">
                <a:solidFill>
                  <a:srgbClr val="FF0000"/>
                </a:solidFill>
                <a:latin typeface="FangSong"/>
                <a:cs typeface="FangSong"/>
              </a:rPr>
              <a:t>招生计划（计划文件及数据表）</a:t>
            </a:r>
          </a:p>
          <a:p>
            <a:pPr marL="0" marR="0">
              <a:lnSpc>
                <a:spcPts val="1080"/>
              </a:lnSpc>
              <a:spcBef>
                <a:spcPts val="578"/>
              </a:spcBef>
              <a:spcAft>
                <a:spcPts val="0"/>
              </a:spcAft>
            </a:pPr>
            <a:r>
              <a:rPr sz="1100" dirty="0">
                <a:solidFill>
                  <a:srgbClr val="FF0000"/>
                </a:solidFill>
                <a:latin typeface="FangSong"/>
                <a:cs typeface="FangSong"/>
              </a:rPr>
              <a:t>录取人数（按照录取率预警）</a:t>
            </a:r>
          </a:p>
          <a:p>
            <a:pPr marL="0" marR="0">
              <a:lnSpc>
                <a:spcPts val="1080"/>
              </a:lnSpc>
              <a:spcBef>
                <a:spcPts val="578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FangSong"/>
                <a:cs typeface="FangSong"/>
              </a:rPr>
              <a:t>第一志愿报考率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09422" y="1775569"/>
            <a:ext cx="714683" cy="12054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784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FangSong"/>
                <a:cs typeface="FangSong"/>
              </a:rPr>
              <a:t>不达标</a:t>
            </a:r>
          </a:p>
          <a:p>
            <a:pPr marL="0" marR="0">
              <a:lnSpc>
                <a:spcPts val="1080"/>
              </a:lnSpc>
              <a:spcBef>
                <a:spcPts val="528"/>
              </a:spcBef>
              <a:spcAft>
                <a:spcPts val="0"/>
              </a:spcAft>
            </a:pPr>
            <a:r>
              <a:rPr lang="en-US" sz="1100" spc="11" dirty="0" smtClean="0">
                <a:solidFill>
                  <a:srgbClr val="FF0000"/>
                </a:solidFill>
                <a:latin typeface="FangSong"/>
                <a:cs typeface="FangSong"/>
              </a:rPr>
              <a:t> </a:t>
            </a:r>
            <a:r>
              <a:rPr sz="1100" spc="11" dirty="0" err="1" smtClean="0">
                <a:solidFill>
                  <a:srgbClr val="FF0000"/>
                </a:solidFill>
                <a:latin typeface="FangSong"/>
                <a:cs typeface="FangSong"/>
              </a:rPr>
              <a:t>不达标</a:t>
            </a:r>
            <a:endParaRPr sz="1100" spc="11" dirty="0">
              <a:solidFill>
                <a:srgbClr val="FF0000"/>
              </a:solidFill>
              <a:latin typeface="FangSong"/>
              <a:cs typeface="FangSong"/>
            </a:endParaRPr>
          </a:p>
          <a:p>
            <a:pPr marL="33676" marR="0">
              <a:lnSpc>
                <a:spcPts val="1080"/>
              </a:lnSpc>
              <a:spcBef>
                <a:spcPts val="578"/>
              </a:spcBef>
              <a:spcAft>
                <a:spcPts val="0"/>
              </a:spcAft>
            </a:pPr>
            <a:r>
              <a:rPr lang="en-US" sz="1100" spc="11" dirty="0" smtClean="0">
                <a:solidFill>
                  <a:srgbClr val="FF0000"/>
                </a:solidFill>
                <a:latin typeface="FangSong"/>
                <a:cs typeface="FangSong"/>
              </a:rPr>
              <a:t> </a:t>
            </a:r>
            <a:r>
              <a:rPr sz="1100" spc="11" dirty="0" err="1" smtClean="0">
                <a:solidFill>
                  <a:srgbClr val="FF0000"/>
                </a:solidFill>
                <a:latin typeface="FangSong"/>
                <a:cs typeface="FangSong"/>
              </a:rPr>
              <a:t>不达标</a:t>
            </a:r>
            <a:endParaRPr sz="1100" spc="11" dirty="0">
              <a:solidFill>
                <a:srgbClr val="FF0000"/>
              </a:solidFill>
              <a:latin typeface="FangSong"/>
              <a:cs typeface="FangSong"/>
            </a:endParaRPr>
          </a:p>
          <a:p>
            <a:pPr marL="33676" marR="0">
              <a:lnSpc>
                <a:spcPts val="1080"/>
              </a:lnSpc>
              <a:spcBef>
                <a:spcPts val="578"/>
              </a:spcBef>
              <a:spcAft>
                <a:spcPts val="0"/>
              </a:spcAft>
            </a:pPr>
            <a:r>
              <a:rPr lang="en-US" sz="1100" spc="11" dirty="0" smtClean="0">
                <a:solidFill>
                  <a:srgbClr val="FF0000"/>
                </a:solidFill>
                <a:latin typeface="FangSong"/>
                <a:cs typeface="FangSong"/>
              </a:rPr>
              <a:t> </a:t>
            </a:r>
            <a:r>
              <a:rPr sz="1100" spc="11" dirty="0" err="1" smtClean="0">
                <a:solidFill>
                  <a:srgbClr val="FF0000"/>
                </a:solidFill>
                <a:latin typeface="FangSong"/>
                <a:cs typeface="FangSong"/>
              </a:rPr>
              <a:t>不达标</a:t>
            </a:r>
            <a:endParaRPr sz="1100" spc="11" dirty="0">
              <a:solidFill>
                <a:srgbClr val="FF0000"/>
              </a:solidFill>
              <a:latin typeface="FangSong"/>
              <a:cs typeface="FangSong"/>
            </a:endParaRPr>
          </a:p>
          <a:p>
            <a:pPr marL="0" marR="0">
              <a:lnSpc>
                <a:spcPts val="1080"/>
              </a:lnSpc>
              <a:spcBef>
                <a:spcPts val="528"/>
              </a:spcBef>
              <a:spcAft>
                <a:spcPts val="0"/>
              </a:spcAft>
            </a:pPr>
            <a:r>
              <a:rPr lang="en-US" sz="1100" spc="11" dirty="0" smtClean="0">
                <a:solidFill>
                  <a:srgbClr val="FF0000"/>
                </a:solidFill>
                <a:latin typeface="FangSong"/>
                <a:cs typeface="FangSong"/>
              </a:rPr>
              <a:t> </a:t>
            </a:r>
            <a:r>
              <a:rPr sz="1100" spc="11" dirty="0" err="1" smtClean="0">
                <a:solidFill>
                  <a:srgbClr val="FF0000"/>
                </a:solidFill>
                <a:latin typeface="FangSong"/>
                <a:cs typeface="FangSong"/>
              </a:rPr>
              <a:t>不达标</a:t>
            </a:r>
            <a:endParaRPr sz="1100" spc="11" dirty="0">
              <a:solidFill>
                <a:srgbClr val="FF0000"/>
              </a:solidFill>
              <a:latin typeface="FangSong"/>
              <a:cs typeface="FangSong"/>
            </a:endParaRPr>
          </a:p>
          <a:p>
            <a:pPr marL="104233" marR="0">
              <a:lnSpc>
                <a:spcPts val="1080"/>
              </a:lnSpc>
              <a:spcBef>
                <a:spcPts val="580"/>
              </a:spcBef>
              <a:spcAft>
                <a:spcPts val="0"/>
              </a:spcAft>
            </a:pPr>
            <a:r>
              <a:rPr sz="1100" spc="11" dirty="0">
                <a:solidFill>
                  <a:srgbClr val="000000"/>
                </a:solidFill>
                <a:latin typeface="FangSong"/>
                <a:cs typeface="FangSong"/>
              </a:rPr>
              <a:t>达标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09904" y="1861127"/>
            <a:ext cx="3271539" cy="1956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第一轮诊断：</a:t>
            </a:r>
            <a:r>
              <a:rPr sz="2400" b="1" dirty="0">
                <a:solidFill>
                  <a:srgbClr val="000000"/>
                </a:solidFill>
                <a:latin typeface="LVTEAD+MicrosoftYaHei-Bold"/>
                <a:cs typeface="LVTEAD+MicrosoftYaHei-Bold"/>
              </a:rPr>
              <a:t>54</a:t>
            </a:r>
            <a:r>
              <a:rPr sz="24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个质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控点，达标</a:t>
            </a:r>
            <a:r>
              <a:rPr sz="2400" b="1" dirty="0">
                <a:solidFill>
                  <a:srgbClr val="000000"/>
                </a:solidFill>
                <a:latin typeface="LVTEAD+MicrosoftYaHei-Bold"/>
                <a:cs typeface="LVTEAD+MicrosoftYaHei-Bold"/>
              </a:rPr>
              <a:t>35</a:t>
            </a:r>
            <a:r>
              <a:rPr sz="24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个，不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达标</a:t>
            </a:r>
            <a:r>
              <a:rPr sz="2400" b="1" dirty="0">
                <a:solidFill>
                  <a:srgbClr val="000000"/>
                </a:solidFill>
                <a:latin typeface="LVTEAD+MicrosoftYaHei-Bold"/>
                <a:cs typeface="LVTEAD+MicrosoftYaHei-Bold"/>
              </a:rPr>
              <a:t>19</a:t>
            </a:r>
            <a:r>
              <a:rPr sz="24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个，达成度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LVTEAD+MicrosoftYaHei-Bold"/>
                <a:cs typeface="LVTEAD+MicrosoftYaHei-Bold"/>
              </a:rPr>
              <a:t>65%</a:t>
            </a:r>
            <a:r>
              <a:rPr sz="24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。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972423" y="2070660"/>
            <a:ext cx="1155836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招生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5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项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665913" y="2618732"/>
            <a:ext cx="632899" cy="346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FangSong"/>
                <a:cs typeface="FangSong"/>
              </a:rPr>
              <a:t>报到率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665913" y="2829775"/>
            <a:ext cx="1056248" cy="346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FangSong"/>
                <a:cs typeface="FangSong"/>
              </a:rPr>
              <a:t>专业教师数量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665913" y="3040566"/>
            <a:ext cx="1947407" cy="557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FangSong"/>
                <a:cs typeface="FangSong"/>
              </a:rPr>
              <a:t>职称结构（高级职称比例）</a:t>
            </a:r>
          </a:p>
          <a:p>
            <a:pPr marL="0" marR="0">
              <a:lnSpc>
                <a:spcPts val="1080"/>
              </a:lnSpc>
              <a:spcBef>
                <a:spcPts val="528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FangSong"/>
                <a:cs typeface="FangSong"/>
              </a:rPr>
              <a:t>专业带头人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713656" y="3040566"/>
            <a:ext cx="491782" cy="346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1100" spc="11" dirty="0">
                <a:solidFill>
                  <a:srgbClr val="000000"/>
                </a:solidFill>
                <a:latin typeface="FangSong"/>
                <a:cs typeface="FangSong"/>
              </a:rPr>
              <a:t>达标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713656" y="3251357"/>
            <a:ext cx="491782" cy="346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1100" spc="11" dirty="0">
                <a:solidFill>
                  <a:srgbClr val="000000"/>
                </a:solidFill>
                <a:latin typeface="FangSong"/>
                <a:cs typeface="FangSong"/>
              </a:rPr>
              <a:t>达标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665913" y="3462148"/>
            <a:ext cx="774015" cy="346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FangSong"/>
                <a:cs typeface="FangSong"/>
              </a:rPr>
              <a:t>专任教师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643098" y="3462148"/>
            <a:ext cx="632899" cy="557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FangSong"/>
                <a:cs typeface="FangSong"/>
              </a:rPr>
              <a:t>不达标</a:t>
            </a:r>
          </a:p>
          <a:p>
            <a:pPr marL="70557" marR="0">
              <a:lnSpc>
                <a:spcPts val="1080"/>
              </a:lnSpc>
              <a:spcBef>
                <a:spcPts val="528"/>
              </a:spcBef>
              <a:spcAft>
                <a:spcPts val="0"/>
              </a:spcAft>
            </a:pPr>
            <a:r>
              <a:rPr sz="1100" spc="11" dirty="0">
                <a:solidFill>
                  <a:srgbClr val="000000"/>
                </a:solidFill>
                <a:latin typeface="FangSong"/>
                <a:cs typeface="FangSong"/>
              </a:rPr>
              <a:t>达标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972423" y="3590087"/>
            <a:ext cx="1155836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师资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4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项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09904" y="3655383"/>
            <a:ext cx="4161760" cy="788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第二轮诊断：</a:t>
            </a:r>
            <a:r>
              <a:rPr sz="2400" b="1" dirty="0">
                <a:solidFill>
                  <a:srgbClr val="000000"/>
                </a:solidFill>
                <a:latin typeface="LVTEAD+MicrosoftYaHei-Bold"/>
                <a:cs typeface="LVTEAD+MicrosoftYaHei-Bold"/>
              </a:rPr>
              <a:t>54</a:t>
            </a:r>
            <a:r>
              <a:rPr sz="24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个质</a:t>
            </a:r>
            <a:r>
              <a:rPr sz="2400" b="1" spc="1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FangSong"/>
                <a:cs typeface="FangSong"/>
              </a:rPr>
              <a:t>兼职教师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665913" y="3680641"/>
            <a:ext cx="774015" cy="346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FangSong"/>
                <a:cs typeface="FangSong"/>
              </a:rPr>
              <a:t>骨干教师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546882" y="3882592"/>
            <a:ext cx="729115" cy="1410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6216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FangSong"/>
                <a:cs typeface="FangSong"/>
              </a:rPr>
              <a:t>不达标</a:t>
            </a:r>
          </a:p>
          <a:p>
            <a:pPr marL="0" marR="0">
              <a:lnSpc>
                <a:spcPts val="1080"/>
              </a:lnSpc>
              <a:spcBef>
                <a:spcPts val="528"/>
              </a:spcBef>
              <a:spcAft>
                <a:spcPts val="0"/>
              </a:spcAft>
            </a:pPr>
            <a:r>
              <a:rPr lang="en-US" sz="1100" spc="11" dirty="0" smtClean="0">
                <a:solidFill>
                  <a:srgbClr val="FF0000"/>
                </a:solidFill>
                <a:latin typeface="FangSong"/>
                <a:cs typeface="FangSong"/>
              </a:rPr>
              <a:t> </a:t>
            </a:r>
            <a:r>
              <a:rPr sz="1100" spc="11" dirty="0" err="1" smtClean="0">
                <a:solidFill>
                  <a:srgbClr val="FF0000"/>
                </a:solidFill>
                <a:latin typeface="FangSong"/>
                <a:cs typeface="FangSong"/>
              </a:rPr>
              <a:t>不达标</a:t>
            </a:r>
            <a:endParaRPr sz="1100" spc="11" dirty="0">
              <a:solidFill>
                <a:srgbClr val="FF0000"/>
              </a:solidFill>
              <a:latin typeface="FangSong"/>
              <a:cs typeface="FangSong"/>
            </a:endParaRPr>
          </a:p>
          <a:p>
            <a:pPr marL="94612" marR="0">
              <a:lnSpc>
                <a:spcPts val="1080"/>
              </a:lnSpc>
              <a:spcBef>
                <a:spcPts val="578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FangSong"/>
                <a:cs typeface="FangSong"/>
              </a:rPr>
              <a:t>不达标</a:t>
            </a:r>
          </a:p>
          <a:p>
            <a:pPr marL="94612" marR="0">
              <a:lnSpc>
                <a:spcPts val="1080"/>
              </a:lnSpc>
              <a:spcBef>
                <a:spcPts val="578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FangSong"/>
                <a:cs typeface="FangSong"/>
              </a:rPr>
              <a:t>不达标</a:t>
            </a:r>
          </a:p>
          <a:p>
            <a:pPr marL="94612" marR="0">
              <a:lnSpc>
                <a:spcPts val="1080"/>
              </a:lnSpc>
              <a:spcBef>
                <a:spcPts val="530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FangSong"/>
                <a:cs typeface="FangSong"/>
              </a:rPr>
              <a:t>不达标</a:t>
            </a:r>
          </a:p>
          <a:p>
            <a:pPr marL="94612" marR="0">
              <a:lnSpc>
                <a:spcPts val="1080"/>
              </a:lnSpc>
              <a:spcBef>
                <a:spcPts val="578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FangSong"/>
                <a:cs typeface="FangSong"/>
              </a:rPr>
              <a:t>不达标</a:t>
            </a:r>
          </a:p>
          <a:p>
            <a:pPr marL="202053" marR="0">
              <a:lnSpc>
                <a:spcPts val="1080"/>
              </a:lnSpc>
              <a:spcBef>
                <a:spcPts val="528"/>
              </a:spcBef>
              <a:spcAft>
                <a:spcPts val="0"/>
              </a:spcAft>
            </a:pPr>
            <a:r>
              <a:rPr sz="1100" spc="11" dirty="0">
                <a:solidFill>
                  <a:srgbClr val="000000"/>
                </a:solidFill>
                <a:latin typeface="FangSong"/>
                <a:cs typeface="FangSong"/>
              </a:rPr>
              <a:t>达标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09904" y="4021143"/>
            <a:ext cx="3055950" cy="1591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控点，达标</a:t>
            </a:r>
            <a:r>
              <a:rPr sz="2400" b="1" spc="1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00"/>
                </a:solidFill>
                <a:latin typeface="LVTEAD+MicrosoftYaHei-Bold"/>
                <a:cs typeface="LVTEAD+MicrosoftYaHei-Bold"/>
              </a:rPr>
              <a:t>39</a:t>
            </a:r>
            <a:r>
              <a:rPr sz="24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，不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达标</a:t>
            </a:r>
            <a:r>
              <a:rPr sz="2400" b="1" spc="1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00"/>
                </a:solidFill>
                <a:latin typeface="LVTEAD+MicrosoftYaHei-Bold"/>
                <a:cs typeface="LVTEAD+MicrosoftYaHei-Bold"/>
              </a:rPr>
              <a:t>15</a:t>
            </a:r>
            <a:r>
              <a:rPr sz="24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个，达成度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LVTEAD+MicrosoftYaHei-Bold"/>
                <a:cs typeface="LVTEAD+MicrosoftYaHei-Bold"/>
              </a:rPr>
              <a:t>72%</a:t>
            </a:r>
            <a:r>
              <a:rPr sz="24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。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665913" y="4093383"/>
            <a:ext cx="1056248" cy="346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FangSong"/>
                <a:cs typeface="FangSong"/>
              </a:rPr>
              <a:t>双师素质教师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665913" y="4304173"/>
            <a:ext cx="4219381" cy="768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FF0000"/>
                </a:solidFill>
                <a:latin typeface="FangSong"/>
                <a:cs typeface="FangSong"/>
              </a:rPr>
              <a:t>教师获奖（厅级、省部级）（总体教师获奖的数量及类型）</a:t>
            </a:r>
          </a:p>
          <a:p>
            <a:pPr marL="0" marR="0">
              <a:lnSpc>
                <a:spcPts val="1080"/>
              </a:lnSpc>
              <a:spcBef>
                <a:spcPts val="528"/>
              </a:spcBef>
              <a:spcAft>
                <a:spcPts val="0"/>
              </a:spcAft>
            </a:pPr>
            <a:r>
              <a:rPr sz="1100" dirty="0">
                <a:solidFill>
                  <a:srgbClr val="FF0000"/>
                </a:solidFill>
                <a:latin typeface="FangSong"/>
                <a:cs typeface="FangSong"/>
              </a:rPr>
              <a:t>专业教学资源库（指标注明级别）</a:t>
            </a:r>
          </a:p>
          <a:p>
            <a:pPr marL="0" marR="0">
              <a:lnSpc>
                <a:spcPts val="1080"/>
              </a:lnSpc>
              <a:spcBef>
                <a:spcPts val="580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FangSong"/>
                <a:cs typeface="FangSong"/>
              </a:rPr>
              <a:t>精品在线开放课程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047988" y="4635552"/>
            <a:ext cx="1613036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资源建设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3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项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665913" y="4936799"/>
            <a:ext cx="2596542" cy="557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1100" spc="10" dirty="0">
                <a:solidFill>
                  <a:srgbClr val="FF0000"/>
                </a:solidFill>
                <a:latin typeface="FangSong"/>
                <a:cs typeface="FangSong"/>
              </a:rPr>
              <a:t>使用蓝墨云班课开展信息化教学课程</a:t>
            </a:r>
          </a:p>
          <a:p>
            <a:pPr marL="0" marR="0">
              <a:lnSpc>
                <a:spcPts val="1080"/>
              </a:lnSpc>
              <a:spcBef>
                <a:spcPts val="528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FangSong"/>
                <a:cs typeface="FangSong"/>
              </a:rPr>
              <a:t>教材选用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665913" y="5358380"/>
            <a:ext cx="1056248" cy="346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FangSong"/>
                <a:cs typeface="FangSong"/>
              </a:rPr>
              <a:t>实训基地数量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633476" y="5358380"/>
            <a:ext cx="679161" cy="16450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18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FangSong"/>
                <a:cs typeface="FangSong"/>
              </a:rPr>
              <a:t>不达标</a:t>
            </a:r>
          </a:p>
          <a:p>
            <a:pPr marL="44901" marR="0">
              <a:lnSpc>
                <a:spcPts val="1080"/>
              </a:lnSpc>
              <a:spcBef>
                <a:spcPts val="636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FangSong"/>
                <a:cs typeface="FangSong"/>
              </a:rPr>
              <a:t>不达标</a:t>
            </a:r>
          </a:p>
          <a:p>
            <a:pPr marL="9621" marR="0">
              <a:lnSpc>
                <a:spcPts val="1080"/>
              </a:lnSpc>
              <a:spcBef>
                <a:spcPts val="664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FangSong"/>
                <a:cs typeface="FangSong"/>
              </a:rPr>
              <a:t>不达标</a:t>
            </a:r>
          </a:p>
          <a:p>
            <a:pPr marL="9621" marR="0">
              <a:lnSpc>
                <a:spcPts val="1080"/>
              </a:lnSpc>
              <a:spcBef>
                <a:spcPts val="578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FangSong"/>
                <a:cs typeface="FangSong"/>
              </a:rPr>
              <a:t>不达标</a:t>
            </a:r>
          </a:p>
          <a:p>
            <a:pPr marL="8018" marR="0">
              <a:lnSpc>
                <a:spcPts val="1080"/>
              </a:lnSpc>
              <a:spcBef>
                <a:spcPts val="528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FangSong"/>
                <a:cs typeface="FangSong"/>
              </a:rPr>
              <a:t>不达标</a:t>
            </a:r>
          </a:p>
          <a:p>
            <a:pPr marL="0" marR="0">
              <a:lnSpc>
                <a:spcPts val="1130"/>
              </a:lnSpc>
              <a:spcBef>
                <a:spcPts val="596"/>
              </a:spcBef>
              <a:spcAft>
                <a:spcPts val="0"/>
              </a:spcAft>
            </a:pPr>
            <a:r>
              <a:rPr sz="1150" spc="12" dirty="0">
                <a:solidFill>
                  <a:srgbClr val="FF0000"/>
                </a:solidFill>
                <a:latin typeface="FangSong"/>
                <a:cs typeface="FangSong"/>
              </a:rPr>
              <a:t>不达标</a:t>
            </a:r>
          </a:p>
          <a:p>
            <a:pPr marL="9621" marR="0">
              <a:lnSpc>
                <a:spcPts val="1080"/>
              </a:lnSpc>
              <a:spcBef>
                <a:spcPts val="571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FangSong"/>
                <a:cs typeface="FangSong"/>
              </a:rPr>
              <a:t>不达标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665913" y="5581303"/>
            <a:ext cx="1197365" cy="346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FangSong"/>
                <a:cs typeface="FangSong"/>
              </a:rPr>
              <a:t>生均仪器设备值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665913" y="5804529"/>
            <a:ext cx="1056248" cy="346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FangSong"/>
                <a:cs typeface="FangSong"/>
              </a:rPr>
              <a:t>实训室使用率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972423" y="5851374"/>
            <a:ext cx="1613036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实训条件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7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项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665913" y="6015320"/>
            <a:ext cx="1338482" cy="346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FangSong"/>
                <a:cs typeface="FangSong"/>
              </a:rPr>
              <a:t>校外实训基地数量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665913" y="6226111"/>
            <a:ext cx="1056248" cy="346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FangSong"/>
                <a:cs typeface="FangSong"/>
              </a:rPr>
              <a:t>合作企业数量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665913" y="6439935"/>
            <a:ext cx="1947407" cy="5621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FF0000"/>
                </a:solidFill>
                <a:latin typeface="FangSong"/>
                <a:cs typeface="FangSong"/>
              </a:rPr>
              <a:t>合作企业提供顶岗实习岗位</a:t>
            </a:r>
          </a:p>
          <a:p>
            <a:pPr marL="0" marR="0">
              <a:lnSpc>
                <a:spcPts val="1080"/>
              </a:lnSpc>
              <a:spcBef>
                <a:spcPts val="614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FangSong"/>
                <a:cs typeface="FangSong"/>
              </a:rPr>
              <a:t>合作企业座谈次数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964889"/>
            <a:ext cx="12328144" cy="5893110"/>
          </a:xfrm>
          <a:prstGeom prst="rect">
            <a:avLst/>
          </a:prstGeom>
          <a:blipFill>
            <a:blip r:embed="rId2" cstate="print"/>
            <a:srcRect/>
            <a:stretch>
              <a:fillRect t="-16374" r="1104" b="1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2492" y="323224"/>
            <a:ext cx="837343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/>
                <a:cs typeface="VBNVSQ+AgencyFB-Reg"/>
              </a:rPr>
              <a:t>03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52423" y="349527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imHei"/>
                <a:cs typeface="SimHei"/>
              </a:rPr>
              <a:t>自我诊断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0863" y="964889"/>
            <a:ext cx="9059532" cy="7949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0000"/>
                </a:solidFill>
                <a:latin typeface="QSBMES+MicrosoftYaHei-Bold"/>
                <a:cs typeface="QSBMES+MicrosoftYaHei-Bold"/>
              </a:rPr>
              <a:t>改进：</a:t>
            </a:r>
            <a:r>
              <a:rPr sz="2400" b="1" spc="-19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第一轮诊改：</a:t>
            </a:r>
            <a:r>
              <a:rPr sz="2000" b="1" dirty="0">
                <a:solidFill>
                  <a:srgbClr val="000000"/>
                </a:solidFill>
                <a:latin typeface="LVTEAD+MicrosoftYaHei-Bold"/>
                <a:cs typeface="LVTEAD+MicrosoftYaHei-Bold"/>
              </a:rPr>
              <a:t>2016</a:t>
            </a:r>
            <a:r>
              <a:rPr sz="20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年</a:t>
            </a:r>
            <a:r>
              <a:rPr sz="2000" b="1" dirty="0">
                <a:solidFill>
                  <a:srgbClr val="000000"/>
                </a:solidFill>
                <a:latin typeface="LVTEAD+MicrosoftYaHei-Bold"/>
                <a:cs typeface="LVTEAD+MicrosoftYaHei-Bold"/>
              </a:rPr>
              <a:t>9</a:t>
            </a:r>
            <a:r>
              <a:rPr sz="20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月到</a:t>
            </a:r>
            <a:r>
              <a:rPr sz="2000" b="1" dirty="0">
                <a:solidFill>
                  <a:srgbClr val="000000"/>
                </a:solidFill>
                <a:latin typeface="LVTEAD+MicrosoftYaHei-Bold"/>
                <a:cs typeface="LVTEAD+MicrosoftYaHei-Bold"/>
              </a:rPr>
              <a:t>2017</a:t>
            </a:r>
            <a:r>
              <a:rPr sz="20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年</a:t>
            </a:r>
            <a:r>
              <a:rPr sz="2000" b="1" dirty="0">
                <a:solidFill>
                  <a:srgbClr val="000000"/>
                </a:solidFill>
                <a:latin typeface="LVTEAD+MicrosoftYaHei-Bold"/>
                <a:cs typeface="LVTEAD+MicrosoftYaHei-Bold"/>
              </a:rPr>
              <a:t>8</a:t>
            </a:r>
            <a:r>
              <a:rPr sz="20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月本专业作为学院试点专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66774" y="1422343"/>
            <a:ext cx="5853685" cy="71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业进行诊改对照专业建设诊断的，发现问题：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81674" y="1713155"/>
            <a:ext cx="3680459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FFFWLT+MicrosoftYaHei"/>
                <a:cs typeface="FFFWLT+MicrosoftYaHei"/>
              </a:rPr>
              <a:t>开展招生宣传，拓展就业渠道。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9191" y="2320651"/>
            <a:ext cx="4388159" cy="1363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FFFWLT+MicrosoftYaHei"/>
                <a:cs typeface="FFFWLT+MicrosoftYaHei"/>
              </a:rPr>
              <a:t>招生数量和录取情况不满足一流专业的目标。</a:t>
            </a:r>
          </a:p>
          <a:p>
            <a:pPr marL="0" marR="0">
              <a:lnSpc>
                <a:spcPts val="1979"/>
              </a:lnSpc>
              <a:spcBef>
                <a:spcPts val="4524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FFFWLT+MicrosoftYaHei"/>
                <a:cs typeface="FFFWLT+MicrosoftYaHei"/>
              </a:rPr>
              <a:t>专业教师不足，双师素质不达标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281674" y="2547926"/>
            <a:ext cx="6309360" cy="998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FFFWLT+MicrosoftYaHei"/>
                <a:cs typeface="FFFWLT+MicrosoftYaHei"/>
              </a:rPr>
              <a:t>积极引进高水平人才，对现有教师通过多种形式进行培</a:t>
            </a:r>
          </a:p>
          <a:p>
            <a:pPr marL="0" marR="0">
              <a:lnSpc>
                <a:spcPts val="2375"/>
              </a:lnSpc>
              <a:spcBef>
                <a:spcPts val="408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FFFWLT+MicrosoftYaHei"/>
                <a:cs typeface="FFFWLT+MicrosoftYaHei"/>
              </a:rPr>
              <a:t>养。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281674" y="3559227"/>
            <a:ext cx="6368407" cy="99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FFFWLT+MicrosoftYaHei"/>
                <a:cs typeface="FFFWLT+MicrosoftYaHei"/>
              </a:rPr>
              <a:t>申请立项建设网络综合实训室，</a:t>
            </a:r>
            <a:r>
              <a:rPr sz="1800" dirty="0">
                <a:solidFill>
                  <a:srgbClr val="FFFFFF"/>
                </a:solidFill>
                <a:latin typeface="DDGTMV+ArialMT"/>
                <a:cs typeface="DDGTMV+ArialMT"/>
              </a:rPr>
              <a:t>2017</a:t>
            </a:r>
            <a:r>
              <a:rPr sz="1800" dirty="0">
                <a:solidFill>
                  <a:srgbClr val="FFFFFF"/>
                </a:solidFill>
                <a:latin typeface="FFFWLT+MicrosoftYaHei"/>
                <a:cs typeface="FFFWLT+MicrosoftYaHei"/>
              </a:rPr>
              <a:t>年进入设计招标阶</a:t>
            </a:r>
          </a:p>
          <a:p>
            <a:pPr marL="0" marR="0">
              <a:lnSpc>
                <a:spcPts val="2375"/>
              </a:lnSpc>
              <a:spcBef>
                <a:spcPts val="408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FFFWLT+MicrosoftYaHei"/>
                <a:cs typeface="FFFWLT+MicrosoftYaHei"/>
              </a:rPr>
              <a:t>段。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39191" y="3822679"/>
            <a:ext cx="5485286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 err="1">
                <a:solidFill>
                  <a:srgbClr val="FFFFFF"/>
                </a:solidFill>
                <a:latin typeface="FFFWLT+MicrosoftYaHei"/>
                <a:cs typeface="FFFWLT+MicrosoftYaHei"/>
              </a:rPr>
              <a:t>专业现有实训室不能完全满足需要，</a:t>
            </a:r>
            <a:r>
              <a:rPr sz="1500" dirty="0" err="1" smtClean="0">
                <a:solidFill>
                  <a:srgbClr val="FFFFFF"/>
                </a:solidFill>
                <a:latin typeface="FFFWLT+MicrosoftYaHei"/>
                <a:cs typeface="FFFWLT+MicrosoftYaHei"/>
              </a:rPr>
              <a:t>急需建设</a:t>
            </a:r>
            <a:r>
              <a:rPr lang="zh-CN" altLang="en-US" sz="1500" b="1" dirty="0" smtClean="0">
                <a:solidFill>
                  <a:srgbClr val="FFFFFF"/>
                </a:solidFill>
                <a:latin typeface="FFFWLT+MicrosoftYaHei" charset="-122"/>
                <a:ea typeface="FFFWLT+MicrosoftYaHei" charset="-122"/>
                <a:cs typeface="FFFWLT+MicrosoftYaHei"/>
              </a:rPr>
              <a:t>嵌</a:t>
            </a:r>
            <a:r>
              <a:rPr lang="zh-CN" altLang="en-US" sz="1500" dirty="0" smtClean="0">
                <a:solidFill>
                  <a:srgbClr val="FFFFFF"/>
                </a:solidFill>
                <a:latin typeface="FFFWLT+MicrosoftYaHei" charset="-122"/>
                <a:ea typeface="FFFWLT+MicrosoftYaHei" charset="-122"/>
                <a:cs typeface="FFFWLT+MicrosoftYaHei"/>
              </a:rPr>
              <a:t>入式</a:t>
            </a:r>
            <a:r>
              <a:rPr sz="1500" dirty="0" smtClean="0">
                <a:solidFill>
                  <a:srgbClr val="FFFFFF"/>
                </a:solidFill>
                <a:latin typeface="FFFWLT+MicrosoftYaHei"/>
                <a:cs typeface="FFFWLT+MicrosoftYaHei"/>
              </a:rPr>
              <a:t>实</a:t>
            </a:r>
            <a:endParaRPr sz="1500" dirty="0">
              <a:solidFill>
                <a:srgbClr val="FFFFFF"/>
              </a:solidFill>
              <a:latin typeface="FFFWLT+MicrosoftYaHei"/>
              <a:cs typeface="FFFWLT+MicrosoftYaHei"/>
            </a:endParaRPr>
          </a:p>
          <a:p>
            <a:pPr marL="0" marR="0">
              <a:lnSpc>
                <a:spcPts val="1979"/>
              </a:lnSpc>
              <a:spcBef>
                <a:spcPts val="336"/>
              </a:spcBef>
              <a:spcAft>
                <a:spcPts val="0"/>
              </a:spcAft>
            </a:pPr>
            <a:r>
              <a:rPr sz="1500" dirty="0" err="1">
                <a:solidFill>
                  <a:srgbClr val="FFFFFF"/>
                </a:solidFill>
                <a:latin typeface="FFFWLT+MicrosoftYaHei"/>
                <a:cs typeface="FFFWLT+MicrosoftYaHei"/>
              </a:rPr>
              <a:t>验室</a:t>
            </a:r>
            <a:r>
              <a:rPr sz="1500" dirty="0" err="1" smtClean="0">
                <a:solidFill>
                  <a:srgbClr val="FFFFFF"/>
                </a:solidFill>
                <a:latin typeface="FFFWLT+MicrosoftYaHei"/>
                <a:cs typeface="FFFWLT+MicrosoftYaHei"/>
              </a:rPr>
              <a:t>、</a:t>
            </a:r>
            <a:r>
              <a:rPr lang="en-US" sz="1500" dirty="0" err="1" smtClean="0">
                <a:solidFill>
                  <a:srgbClr val="FFFFFF"/>
                </a:solidFill>
                <a:latin typeface="FFFWLT+MicrosoftYaHei"/>
                <a:cs typeface="FFFWLT+MicrosoftYaHei"/>
              </a:rPr>
              <a:t>A</a:t>
            </a:r>
            <a:r>
              <a:rPr lang="en-US" altLang="zh-CN" sz="1500" dirty="0" err="1" smtClean="0">
                <a:solidFill>
                  <a:srgbClr val="FFFFFF"/>
                </a:solidFill>
                <a:latin typeface="FFFWLT+MicrosoftYaHei"/>
                <a:cs typeface="FFFWLT+MicrosoftYaHei"/>
              </a:rPr>
              <a:t>ndroid</a:t>
            </a:r>
            <a:r>
              <a:rPr lang="zh-CN" altLang="en-US" sz="1500" b="1" dirty="0" smtClean="0">
                <a:solidFill>
                  <a:srgbClr val="FFFFFF"/>
                </a:solidFill>
                <a:latin typeface="FFFWLT+MicrosoftYaHei" charset="-122"/>
                <a:ea typeface="FFFWLT+MicrosoftYaHei" charset="-122"/>
                <a:cs typeface="FFFWLT+MicrosoftYaHei"/>
              </a:rPr>
              <a:t>手</a:t>
            </a:r>
            <a:r>
              <a:rPr lang="zh-CN" altLang="en-US" sz="1500" dirty="0" smtClean="0">
                <a:solidFill>
                  <a:srgbClr val="FFFFFF"/>
                </a:solidFill>
                <a:latin typeface="FFFWLT+MicrosoftYaHei" charset="-122"/>
                <a:ea typeface="FFFWLT+MicrosoftYaHei" charset="-122"/>
                <a:cs typeface="FFFWLT+MicrosoftYaHei"/>
              </a:rPr>
              <a:t>机平台开发实验室</a:t>
            </a:r>
            <a:r>
              <a:rPr sz="1500" dirty="0" smtClean="0">
                <a:solidFill>
                  <a:srgbClr val="FFFFFF"/>
                </a:solidFill>
                <a:latin typeface="FFFWLT+MicrosoftYaHei"/>
                <a:cs typeface="FFFWLT+MicrosoftYaHei"/>
              </a:rPr>
              <a:t>。</a:t>
            </a:r>
            <a:endParaRPr sz="1500" dirty="0">
              <a:solidFill>
                <a:srgbClr val="FFFFFF"/>
              </a:solidFill>
              <a:latin typeface="FFFWLT+MicrosoftYaHei"/>
              <a:cs typeface="FFFWLT+MicrosoftYaHe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81674" y="4570274"/>
            <a:ext cx="604647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FFFWLT+MicrosoftYaHei"/>
                <a:cs typeface="FFFWLT+MicrosoftYaHei"/>
              </a:rPr>
              <a:t>使用蓝墨云班课教学平台，进行专业主要课程教学，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39191" y="4665451"/>
            <a:ext cx="5386383" cy="537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FFFWLT+MicrosoftYaHei"/>
                <a:cs typeface="FFFWLT+MicrosoftYaHei"/>
              </a:rPr>
              <a:t>专业没有专业教学资源库和在线开放课程，只有</a:t>
            </a:r>
            <a:r>
              <a:rPr sz="1500" dirty="0">
                <a:solidFill>
                  <a:srgbClr val="FFFFFF"/>
                </a:solidFill>
                <a:latin typeface="VSRANR+MicrosoftYaHei"/>
                <a:cs typeface="VSRANR+MicrosoftYaHei"/>
              </a:rPr>
              <a:t>1</a:t>
            </a:r>
            <a:r>
              <a:rPr sz="1500" dirty="0">
                <a:solidFill>
                  <a:srgbClr val="FFFFFF"/>
                </a:solidFill>
                <a:latin typeface="FFFWLT+MicrosoftYaHei"/>
                <a:cs typeface="FFFWLT+MicrosoftYaHei"/>
              </a:rPr>
              <a:t>门院级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281674" y="4924223"/>
            <a:ext cx="6631663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 smtClean="0">
                <a:solidFill>
                  <a:srgbClr val="FFFFFF"/>
                </a:solidFill>
                <a:latin typeface="DDGTMV+ArialMT"/>
                <a:cs typeface="DDGTMV+ArialMT"/>
              </a:rPr>
              <a:t>2017</a:t>
            </a:r>
            <a:r>
              <a:rPr sz="1800" dirty="0" smtClean="0">
                <a:solidFill>
                  <a:srgbClr val="FFFFFF"/>
                </a:solidFill>
                <a:latin typeface="FFFWLT+MicrosoftYaHei"/>
                <a:cs typeface="FFFWLT+MicrosoftYaHei"/>
              </a:rPr>
              <a:t>年专业的专业核心课程均在蓝墨云班课上开展教学</a:t>
            </a:r>
            <a:r>
              <a:rPr sz="1800" dirty="0">
                <a:solidFill>
                  <a:srgbClr val="FFFFFF"/>
                </a:solidFill>
                <a:latin typeface="FFFWLT+MicrosoftYaHei"/>
                <a:cs typeface="FFFWLT+MicrosoftYaHei"/>
              </a:rPr>
              <a:t>。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39191" y="4959584"/>
            <a:ext cx="1048664" cy="537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FFFWLT+MicrosoftYaHei"/>
                <a:cs typeface="FFFWLT+MicrosoftYaHei"/>
              </a:rPr>
              <a:t>精品课。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39191" y="5655163"/>
            <a:ext cx="4827010" cy="537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FFFWLT+MicrosoftYaHei"/>
                <a:cs typeface="FFFWLT+MicrosoftYaHei"/>
              </a:rPr>
              <a:t>校企合作的专业共建和课程共同开发还需要加强。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281674" y="5758105"/>
            <a:ext cx="368045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 smtClean="0">
                <a:solidFill>
                  <a:srgbClr val="FFFFFF"/>
                </a:solidFill>
                <a:latin typeface="FFFWLT+MicrosoftYaHei"/>
                <a:cs typeface="FFFWLT+MicrosoftYaHei"/>
              </a:rPr>
              <a:t>与</a:t>
            </a:r>
            <a:r>
              <a:rPr lang="zh-CN" altLang="en-US" b="1" dirty="0" smtClean="0">
                <a:solidFill>
                  <a:srgbClr val="FFFFFF"/>
                </a:solidFill>
                <a:latin typeface="FFFWLT+MicrosoftYaHei" charset="-122"/>
                <a:ea typeface="FFFWLT+MicrosoftYaHei" charset="-122"/>
                <a:cs typeface="FFFWLT+MicrosoftYaHei"/>
              </a:rPr>
              <a:t>东软</a:t>
            </a:r>
            <a:r>
              <a:rPr lang="zh-CN" altLang="en-US" dirty="0" smtClean="0">
                <a:solidFill>
                  <a:srgbClr val="FFFFFF"/>
                </a:solidFill>
                <a:latin typeface="FFFWLT+MicrosoftYaHei" charset="-122"/>
                <a:ea typeface="FFFWLT+MicrosoftYaHei" charset="-122"/>
                <a:cs typeface="FFFWLT+MicrosoftYaHei"/>
              </a:rPr>
              <a:t>科技有</a:t>
            </a:r>
            <a:r>
              <a:rPr lang="zh-CN" altLang="en-US" b="1" dirty="0" smtClean="0">
                <a:solidFill>
                  <a:srgbClr val="FFFFFF"/>
                </a:solidFill>
                <a:latin typeface="FFFWLT+MicrosoftYaHei" charset="-122"/>
                <a:ea typeface="FFFWLT+MicrosoftYaHei" charset="-122"/>
                <a:cs typeface="FFFWLT+MicrosoftYaHei"/>
              </a:rPr>
              <a:t>限</a:t>
            </a:r>
            <a:r>
              <a:rPr sz="1800" dirty="0" err="1" smtClean="0">
                <a:solidFill>
                  <a:srgbClr val="FFFFFF"/>
                </a:solidFill>
                <a:latin typeface="FFFWLT+MicrosoftYaHei" charset="-122"/>
                <a:ea typeface="FFFWLT+MicrosoftYaHei" charset="-122"/>
                <a:cs typeface="FFFWLT+MicrosoftYaHei"/>
              </a:rPr>
              <a:t>公司</a:t>
            </a:r>
            <a:r>
              <a:rPr sz="1800" dirty="0" err="1" smtClean="0">
                <a:solidFill>
                  <a:srgbClr val="FFFFFF"/>
                </a:solidFill>
                <a:latin typeface="FFFWLT+MicrosoftYaHei"/>
                <a:cs typeface="FFFWLT+MicrosoftYaHei"/>
              </a:rPr>
              <a:t>开展校企合作</a:t>
            </a:r>
            <a:r>
              <a:rPr sz="1800" dirty="0">
                <a:solidFill>
                  <a:srgbClr val="FFFFFF"/>
                </a:solidFill>
                <a:latin typeface="FFFWLT+MicrosoftYaHei"/>
                <a:cs typeface="FFFWLT+MicrosoftYaHei"/>
              </a:rPr>
              <a:t>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929818"/>
            <a:ext cx="12294704" cy="5928181"/>
          </a:xfrm>
          <a:prstGeom prst="rect">
            <a:avLst/>
          </a:prstGeom>
          <a:blipFill>
            <a:blip r:embed="rId2" cstate="print"/>
            <a:srcRect/>
            <a:stretch>
              <a:fillRect l="-1" t="-15684" r="836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2492" y="323224"/>
            <a:ext cx="837343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/>
                <a:cs typeface="VBNVSQ+AgencyFB-Reg"/>
              </a:rPr>
              <a:t>03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93774" y="349527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imHei"/>
                <a:cs typeface="SimHei"/>
              </a:rPr>
              <a:t>自我诊断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46221" y="1001107"/>
            <a:ext cx="7951350" cy="71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第二轮诊改：</a:t>
            </a:r>
            <a:r>
              <a:rPr sz="2000" b="1" dirty="0">
                <a:solidFill>
                  <a:srgbClr val="000000"/>
                </a:solidFill>
                <a:latin typeface="LVTEAD+MicrosoftYaHei-Bold"/>
                <a:cs typeface="LVTEAD+MicrosoftYaHei-Bold"/>
              </a:rPr>
              <a:t>2016</a:t>
            </a:r>
            <a:r>
              <a:rPr sz="20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年</a:t>
            </a:r>
            <a:r>
              <a:rPr sz="2000" b="1" dirty="0">
                <a:solidFill>
                  <a:srgbClr val="000000"/>
                </a:solidFill>
                <a:latin typeface="LVTEAD+MicrosoftYaHei-Bold"/>
                <a:cs typeface="LVTEAD+MicrosoftYaHei-Bold"/>
              </a:rPr>
              <a:t>9</a:t>
            </a:r>
            <a:r>
              <a:rPr sz="20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月到</a:t>
            </a:r>
            <a:r>
              <a:rPr sz="2000" b="1" dirty="0">
                <a:solidFill>
                  <a:srgbClr val="000000"/>
                </a:solidFill>
                <a:latin typeface="LVTEAD+MicrosoftYaHei-Bold"/>
                <a:cs typeface="LVTEAD+MicrosoftYaHei-Bold"/>
              </a:rPr>
              <a:t>2018</a:t>
            </a:r>
            <a:r>
              <a:rPr sz="20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年</a:t>
            </a:r>
            <a:r>
              <a:rPr sz="2000" b="1" dirty="0">
                <a:solidFill>
                  <a:srgbClr val="000000"/>
                </a:solidFill>
                <a:latin typeface="LVTEAD+MicrosoftYaHei-Bold"/>
                <a:cs typeface="LVTEAD+MicrosoftYaHei-Bold"/>
              </a:rPr>
              <a:t>8</a:t>
            </a:r>
            <a:r>
              <a:rPr sz="20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月本专业继续进行诊改。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7730" y="929818"/>
            <a:ext cx="1371600" cy="859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0000"/>
                </a:solidFill>
                <a:latin typeface="QSBMES+MicrosoftYaHei-Bold"/>
                <a:cs typeface="QSBMES+MicrosoftYaHei-Bold"/>
              </a:rPr>
              <a:t>改进：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9054" y="1650489"/>
            <a:ext cx="552069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71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 err="1" smtClean="0">
                <a:solidFill>
                  <a:srgbClr val="FFFFFF"/>
                </a:solidFill>
                <a:latin typeface="FFFWLT+MicrosoftYaHei"/>
                <a:cs typeface="FFFWLT+MicrosoftYaHei"/>
              </a:rPr>
              <a:t>招生数量和录取情况还是</a:t>
            </a:r>
            <a:r>
              <a:rPr lang="zh-CN" altLang="en-US" sz="2100" dirty="0" smtClean="0">
                <a:solidFill>
                  <a:srgbClr val="FFFFFF"/>
                </a:solidFill>
                <a:latin typeface="FFFWLT+MicrosoftYaHei" charset="-122"/>
                <a:ea typeface="FFFWLT+MicrosoftYaHei" charset="-122"/>
                <a:cs typeface="FFFWLT+MicrosoftYaHei"/>
              </a:rPr>
              <a:t>不</a:t>
            </a:r>
            <a:r>
              <a:rPr sz="2100" dirty="0" err="1" smtClean="0">
                <a:solidFill>
                  <a:srgbClr val="FFFFFF"/>
                </a:solidFill>
                <a:latin typeface="FFFWLT+MicrosoftYaHei"/>
                <a:cs typeface="FFFWLT+MicrosoftYaHei"/>
              </a:rPr>
              <a:t>满足一流专业的</a:t>
            </a:r>
            <a:endParaRPr sz="2100" dirty="0">
              <a:solidFill>
                <a:srgbClr val="FFFFFF"/>
              </a:solidFill>
              <a:latin typeface="FFFWLT+MicrosoftYaHei"/>
              <a:cs typeface="FFFWLT+MicrosoftYaHei"/>
            </a:endParaRPr>
          </a:p>
          <a:p>
            <a:pPr marL="0" marR="0">
              <a:lnSpc>
                <a:spcPts val="2774"/>
              </a:lnSpc>
              <a:spcBef>
                <a:spcPts val="427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FFFWLT+MicrosoftYaHei"/>
                <a:cs typeface="FFFWLT+MicrosoftYaHei"/>
              </a:rPr>
              <a:t>目标。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323711" y="1851657"/>
            <a:ext cx="6440805" cy="1165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71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FFFWLT+MicrosoftYaHei"/>
                <a:cs typeface="FFFWLT+MicrosoftYaHei"/>
              </a:rPr>
              <a:t>积极加强校企合作，开展与华为、锐捷等国内厂</a:t>
            </a:r>
          </a:p>
          <a:p>
            <a:pPr marL="0" marR="0">
              <a:lnSpc>
                <a:spcPts val="2771"/>
              </a:lnSpc>
              <a:spcBef>
                <a:spcPts val="43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FFFWLT+MicrosoftYaHei"/>
                <a:cs typeface="FFFWLT+MicrosoftYaHei"/>
              </a:rPr>
              <a:t>商的校企合作。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7764" y="3043171"/>
            <a:ext cx="5520690" cy="1192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71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FFFWLT+MicrosoftYaHei"/>
                <a:cs typeface="FFFWLT+MicrosoftYaHei"/>
              </a:rPr>
              <a:t>教学资源主要通过蓝墨云班课信息化教学</a:t>
            </a:r>
          </a:p>
          <a:p>
            <a:pPr marL="0" marR="0">
              <a:lnSpc>
                <a:spcPts val="2771"/>
              </a:lnSpc>
              <a:spcBef>
                <a:spcPts val="43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FFFWLT+MicrosoftYaHei"/>
                <a:cs typeface="FFFWLT+MicrosoftYaHei"/>
              </a:rPr>
              <a:t>平台进行教学，没有本专业的专业教学资</a:t>
            </a:r>
          </a:p>
          <a:p>
            <a:pPr marL="0" marR="0">
              <a:lnSpc>
                <a:spcPts val="2771"/>
              </a:lnSpc>
              <a:spcBef>
                <a:spcPts val="47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FFFWLT+MicrosoftYaHei"/>
                <a:cs typeface="FFFWLT+MicrosoftYaHei"/>
              </a:rPr>
              <a:t>源库，有</a:t>
            </a:r>
            <a:r>
              <a:rPr sz="2100" dirty="0" smtClean="0">
                <a:solidFill>
                  <a:srgbClr val="FFFFFF"/>
                </a:solidFill>
                <a:latin typeface="DDGTMV+ArialMT"/>
                <a:cs typeface="DDGTMV+ArialMT"/>
              </a:rPr>
              <a:t>2</a:t>
            </a:r>
            <a:r>
              <a:rPr sz="2100" dirty="0" smtClean="0">
                <a:solidFill>
                  <a:srgbClr val="FFFFFF"/>
                </a:solidFill>
                <a:latin typeface="FFFWLT+MicrosoftYaHei"/>
                <a:cs typeface="FFFWLT+MicrosoftYaHei"/>
              </a:rPr>
              <a:t>门在线开放课程</a:t>
            </a:r>
            <a:r>
              <a:rPr lang="zh-CN" altLang="en-US" sz="2100" dirty="0" smtClean="0">
                <a:solidFill>
                  <a:srgbClr val="FFFFFF"/>
                </a:solidFill>
                <a:latin typeface="FFFWLT+MicrosoftYaHei" charset="-122"/>
                <a:ea typeface="FFFWLT+MicrosoftYaHei" charset="-122"/>
                <a:cs typeface="FFFWLT+MicrosoftYaHei"/>
              </a:rPr>
              <a:t>还在</a:t>
            </a:r>
            <a:r>
              <a:rPr sz="2100" dirty="0" err="1" smtClean="0">
                <a:solidFill>
                  <a:srgbClr val="FFFFFF"/>
                </a:solidFill>
                <a:latin typeface="FFFWLT+MicrosoftYaHei"/>
                <a:cs typeface="FFFWLT+MicrosoftYaHei"/>
              </a:rPr>
              <a:t>建设</a:t>
            </a:r>
            <a:r>
              <a:rPr sz="2100" dirty="0">
                <a:solidFill>
                  <a:srgbClr val="FFFFFF"/>
                </a:solidFill>
                <a:latin typeface="FFFWLT+MicrosoftYaHei"/>
                <a:cs typeface="FFFWLT+MicrosoftYaHei"/>
              </a:rPr>
              <a:t>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323711" y="3295901"/>
            <a:ext cx="6747510" cy="1576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71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FFFWLT+MicrosoftYaHei"/>
                <a:cs typeface="FFFWLT+MicrosoftYaHei"/>
              </a:rPr>
              <a:t>继续开展蓝墨云班课教学平台进行信息化教学，</a:t>
            </a:r>
          </a:p>
          <a:p>
            <a:pPr marL="0" marR="0">
              <a:lnSpc>
                <a:spcPts val="2771"/>
              </a:lnSpc>
              <a:spcBef>
                <a:spcPts val="432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FFFWLT+MicrosoftYaHei"/>
                <a:cs typeface="FFFWLT+MicrosoftYaHei"/>
              </a:rPr>
              <a:t>鼓励教师自己制作微课、教学视频等资源上传，</a:t>
            </a:r>
          </a:p>
          <a:p>
            <a:pPr marL="0" marR="0">
              <a:lnSpc>
                <a:spcPts val="2771"/>
              </a:lnSpc>
              <a:spcBef>
                <a:spcPts val="468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FFFWLT+MicrosoftYaHei"/>
                <a:cs typeface="FFFWLT+MicrosoftYaHei"/>
              </a:rPr>
              <a:t>依托智能交通省级教学资源库进行教学资源建设。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323711" y="5152133"/>
            <a:ext cx="6440805" cy="116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71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FFFWLT+MicrosoftYaHei"/>
                <a:cs typeface="FFFWLT+MicrosoftYaHei"/>
              </a:rPr>
              <a:t>积极鼓励教师申报科研课题，将研究成果发表高</a:t>
            </a:r>
          </a:p>
          <a:p>
            <a:pPr marL="0" marR="0">
              <a:lnSpc>
                <a:spcPts val="2771"/>
              </a:lnSpc>
              <a:spcBef>
                <a:spcPts val="429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FFFWLT+MicrosoftYaHei"/>
                <a:cs typeface="FFFWLT+MicrosoftYaHei"/>
              </a:rPr>
              <a:t>水平的论文。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72465" y="5188963"/>
            <a:ext cx="5520690" cy="1576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71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FFFWLT+MicrosoftYaHei"/>
                <a:cs typeface="FFFWLT+MicrosoftYaHei"/>
              </a:rPr>
              <a:t>专业教师的研究主要集中于教研，科研能</a:t>
            </a:r>
          </a:p>
          <a:p>
            <a:pPr marL="0" marR="0">
              <a:lnSpc>
                <a:spcPts val="2771"/>
              </a:lnSpc>
              <a:spcBef>
                <a:spcPts val="432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FFFWLT+MicrosoftYaHei"/>
                <a:cs typeface="FFFWLT+MicrosoftYaHei"/>
              </a:rPr>
              <a:t>力不足，没有高级别的科研课题或科研成</a:t>
            </a:r>
          </a:p>
          <a:p>
            <a:pPr marL="0" marR="0">
              <a:lnSpc>
                <a:spcPts val="2771"/>
              </a:lnSpc>
              <a:spcBef>
                <a:spcPts val="468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FFFWLT+MicrosoftYaHei"/>
                <a:cs typeface="FFFWLT+MicrosoftYaHei"/>
              </a:rPr>
              <a:t>果。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924339"/>
            <a:ext cx="12046226" cy="5933660"/>
          </a:xfrm>
          <a:prstGeom prst="rect">
            <a:avLst/>
          </a:prstGeom>
          <a:blipFill>
            <a:blip r:embed="rId2" cstate="print"/>
            <a:srcRect/>
            <a:stretch>
              <a:fillRect t="-15578" r="-1210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98466" y="1621006"/>
            <a:ext cx="3326383" cy="33706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0469" marR="0">
              <a:lnSpc>
                <a:spcPts val="4464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1</a:t>
            </a:r>
            <a:r>
              <a:rPr sz="4000" b="1" spc="164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基本情况</a:t>
            </a:r>
          </a:p>
          <a:p>
            <a:pPr marL="0" marR="0">
              <a:lnSpc>
                <a:spcPts val="4466"/>
              </a:lnSpc>
              <a:spcBef>
                <a:spcPts val="3849"/>
              </a:spcBef>
              <a:spcAft>
                <a:spcPts val="0"/>
              </a:spcAft>
            </a:pPr>
            <a:r>
              <a:rPr sz="40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2</a:t>
            </a:r>
            <a:r>
              <a:rPr sz="4000" b="1" spc="215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总体设计</a:t>
            </a:r>
          </a:p>
          <a:p>
            <a:pPr marL="261493" marR="0">
              <a:lnSpc>
                <a:spcPts val="4228"/>
              </a:lnSpc>
              <a:spcBef>
                <a:spcPts val="4464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自我诊断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01591" y="3779438"/>
            <a:ext cx="1044412" cy="132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6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31259" y="4916364"/>
            <a:ext cx="1044242" cy="1328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4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28616" y="4955010"/>
            <a:ext cx="2237232" cy="1146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28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诊改成效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18611" y="5875239"/>
            <a:ext cx="1044242" cy="1328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4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326890" y="5910812"/>
            <a:ext cx="2644140" cy="1146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28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下一步工作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1" y="934278"/>
            <a:ext cx="12284765" cy="5923721"/>
          </a:xfrm>
          <a:prstGeom prst="rect">
            <a:avLst/>
          </a:prstGeom>
          <a:blipFill>
            <a:blip r:embed="rId2" cstate="print"/>
            <a:srcRect/>
            <a:stretch>
              <a:fillRect t="-15772" r="755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2492" y="323224"/>
            <a:ext cx="837343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/>
                <a:cs typeface="VBNVSQ+AgencyFB-Reg"/>
              </a:rPr>
              <a:t>03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93774" y="349527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imHei"/>
                <a:cs typeface="SimHei"/>
              </a:rPr>
              <a:t>自我诊断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4619" y="1071188"/>
            <a:ext cx="3219526" cy="71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第三轮诊改：在线监测：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91819" y="1643069"/>
            <a:ext cx="1653540" cy="71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FFFWLT+MicrosoftYaHei"/>
                <a:cs typeface="FFFWLT+MicrosoftYaHei"/>
              </a:rPr>
              <a:t>问题和改进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907022" y="1736326"/>
            <a:ext cx="5784250" cy="18753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FF"/>
                </a:solidFill>
                <a:latin typeface="FFFWLT+MicrosoftYaHei"/>
                <a:cs typeface="FFFWLT+MicrosoftYaHei"/>
              </a:rPr>
              <a:t>开展线上线下混合教学，提供资源利用率</a:t>
            </a:r>
          </a:p>
          <a:p>
            <a:pPr marL="3429" marR="0">
              <a:lnSpc>
                <a:spcPts val="2898"/>
              </a:lnSpc>
              <a:spcBef>
                <a:spcPts val="5667"/>
              </a:spcBef>
              <a:spcAft>
                <a:spcPts val="0"/>
              </a:spcAft>
            </a:pPr>
            <a:r>
              <a:rPr sz="2200" dirty="0">
                <a:solidFill>
                  <a:srgbClr val="FFFFFF"/>
                </a:solidFill>
                <a:latin typeface="FFFWLT+MicrosoftYaHei"/>
                <a:cs typeface="FFFWLT+MicrosoftYaHei"/>
              </a:rPr>
              <a:t>继续进行专业调研，进行课程体系调整。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136392" y="2648909"/>
            <a:ext cx="2671572" cy="1501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59" marR="0">
              <a:lnSpc>
                <a:spcPts val="264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VSRANR+MicrosoftYaHei"/>
                <a:cs typeface="VSRANR+MicrosoftYaHei"/>
              </a:rPr>
              <a:t>2.</a:t>
            </a:r>
            <a:r>
              <a:rPr sz="2000" dirty="0">
                <a:solidFill>
                  <a:srgbClr val="FFFFFF"/>
                </a:solidFill>
                <a:latin typeface="FFFWLT+MicrosoftYaHei"/>
                <a:cs typeface="FFFWLT+MicrosoftYaHei"/>
              </a:rPr>
              <a:t>在线开放课程的学</a:t>
            </a:r>
          </a:p>
          <a:p>
            <a:pPr marL="0" marR="0">
              <a:lnSpc>
                <a:spcPts val="2644"/>
              </a:lnSpc>
              <a:spcBef>
                <a:spcPts val="489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FFFWLT+MicrosoftYaHei"/>
                <a:cs typeface="FFFWLT+MicrosoftYaHei"/>
              </a:rPr>
              <a:t>习情况不理想（选课</a:t>
            </a:r>
          </a:p>
          <a:p>
            <a:pPr marL="128016" marR="0">
              <a:lnSpc>
                <a:spcPts val="2648"/>
              </a:lnSpc>
              <a:spcBef>
                <a:spcPts val="498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FFFWLT+MicrosoftYaHei"/>
                <a:cs typeface="FFFWLT+MicrosoftYaHei"/>
              </a:rPr>
              <a:t>人数和学习进度）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39216" y="2845124"/>
            <a:ext cx="2629509" cy="71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VSRANR+MicrosoftYaHei"/>
                <a:cs typeface="VSRANR+MicrosoftYaHei"/>
              </a:rPr>
              <a:t>1.</a:t>
            </a:r>
            <a:r>
              <a:rPr sz="2000" dirty="0">
                <a:solidFill>
                  <a:srgbClr val="FFFFFF"/>
                </a:solidFill>
                <a:latin typeface="FFFWLT+MicrosoftYaHei"/>
                <a:cs typeface="FFFWLT+MicrosoftYaHei"/>
              </a:rPr>
              <a:t>招生的录取率和报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25677" y="3236792"/>
            <a:ext cx="1653540" cy="71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FFFWLT+MicrosoftYaHei"/>
                <a:cs typeface="FFFWLT+MicrosoftYaHei"/>
              </a:rPr>
              <a:t>到率不高。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911975" y="3962323"/>
            <a:ext cx="5459230" cy="787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9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FF"/>
                </a:solidFill>
                <a:latin typeface="FFFWLT+MicrosoftYaHei"/>
                <a:cs typeface="FFFWLT+MicrosoftYaHei"/>
              </a:rPr>
              <a:t>加强师资培训，提升教学资源建设质量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159252" y="4576134"/>
            <a:ext cx="2627580" cy="71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VSRANR+MicrosoftYaHei"/>
                <a:cs typeface="VSRANR+MicrosoftYaHei"/>
              </a:rPr>
              <a:t>4.</a:t>
            </a:r>
            <a:r>
              <a:rPr sz="2000" dirty="0">
                <a:solidFill>
                  <a:srgbClr val="FFFFFF"/>
                </a:solidFill>
                <a:latin typeface="FFFWLT+MicrosoftYaHei"/>
                <a:cs typeface="FFFWLT+MicrosoftYaHei"/>
              </a:rPr>
              <a:t>顶岗实习岗位专业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39216" y="4771773"/>
            <a:ext cx="2630270" cy="717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VSRANR+MicrosoftYaHei"/>
                <a:cs typeface="VSRANR+MicrosoftYaHei"/>
              </a:rPr>
              <a:t>3.</a:t>
            </a:r>
            <a:r>
              <a:rPr sz="2000" dirty="0">
                <a:solidFill>
                  <a:srgbClr val="FFFFFF"/>
                </a:solidFill>
                <a:latin typeface="FFFWLT+MicrosoftYaHei"/>
                <a:cs typeface="FFFWLT+MicrosoftYaHei"/>
              </a:rPr>
              <a:t>教学资源质量不高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645408" y="4967802"/>
            <a:ext cx="1654759" cy="71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FFFWLT+MicrosoftYaHei"/>
                <a:cs typeface="FFFWLT+MicrosoftYaHei"/>
              </a:rPr>
              <a:t>对口率不高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934454" y="5128565"/>
            <a:ext cx="5453621" cy="1218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9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FF"/>
                </a:solidFill>
                <a:latin typeface="FFFWLT+MicrosoftYaHei"/>
                <a:cs typeface="FFFWLT+MicrosoftYaHei"/>
              </a:rPr>
              <a:t>加强校企合作，打通就业渠道，加强宣</a:t>
            </a:r>
          </a:p>
          <a:p>
            <a:pPr marL="0" marR="0">
              <a:lnSpc>
                <a:spcPts val="2901"/>
              </a:lnSpc>
              <a:spcBef>
                <a:spcPts val="494"/>
              </a:spcBef>
              <a:spcAft>
                <a:spcPts val="0"/>
              </a:spcAft>
            </a:pPr>
            <a:r>
              <a:rPr sz="2200" dirty="0">
                <a:solidFill>
                  <a:srgbClr val="FFFFFF"/>
                </a:solidFill>
                <a:latin typeface="FFFWLT+MicrosoftYaHei"/>
                <a:cs typeface="FFFWLT+MicrosoftYaHei"/>
              </a:rPr>
              <a:t>传，促进招生。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944217"/>
            <a:ext cx="12324522" cy="5913782"/>
          </a:xfrm>
          <a:prstGeom prst="rect">
            <a:avLst/>
          </a:prstGeom>
          <a:blipFill>
            <a:blip r:embed="rId2" cstate="print"/>
            <a:srcRect/>
            <a:stretch>
              <a:fillRect t="-15966" r="1076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2492" y="323224"/>
            <a:ext cx="823472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/>
                <a:cs typeface="VBNVSQ+AgencyFB-Reg"/>
              </a:rPr>
              <a:t>04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93774" y="349527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imHei"/>
                <a:cs typeface="SimHei"/>
              </a:rPr>
              <a:t>诊改成效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18806" y="1959932"/>
            <a:ext cx="3729228" cy="3269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46AFCD"/>
                </a:solidFill>
                <a:latin typeface="QSBMES+MicrosoftYaHei-Bold"/>
                <a:cs typeface="QSBMES+MicrosoftYaHei-Bold"/>
              </a:rPr>
              <a:t>项目化教学落地生根</a:t>
            </a:r>
          </a:p>
          <a:p>
            <a:pPr marL="91439" marR="0">
              <a:lnSpc>
                <a:spcPts val="3690"/>
              </a:lnSpc>
              <a:spcBef>
                <a:spcPts val="14115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专业建设硕果累累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86121" y="2025973"/>
            <a:ext cx="1254769" cy="31241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1AA4BE"/>
                </a:solidFill>
                <a:latin typeface="QSBMES+MicrosoftYaHei-Bold"/>
                <a:cs typeface="QSBMES+MicrosoftYaHei-Bold"/>
              </a:rPr>
              <a:t>成效</a:t>
            </a:r>
            <a:r>
              <a:rPr sz="2400" b="1" dirty="0">
                <a:solidFill>
                  <a:srgbClr val="1AA4BE"/>
                </a:solidFill>
                <a:latin typeface="LVTEAD+MicrosoftYaHei-Bold"/>
                <a:cs typeface="LVTEAD+MicrosoftYaHei-Bold"/>
              </a:rPr>
              <a:t>1</a:t>
            </a:r>
          </a:p>
          <a:p>
            <a:pPr marL="0" marR="0">
              <a:lnSpc>
                <a:spcPts val="3167"/>
              </a:lnSpc>
              <a:spcBef>
                <a:spcPts val="14614"/>
              </a:spcBef>
              <a:spcAft>
                <a:spcPts val="0"/>
              </a:spcAft>
            </a:pPr>
            <a:r>
              <a:rPr sz="2400" b="1" dirty="0">
                <a:solidFill>
                  <a:srgbClr val="52C3CB"/>
                </a:solidFill>
                <a:latin typeface="QSBMES+MicrosoftYaHei-Bold"/>
                <a:cs typeface="QSBMES+MicrosoftYaHei-Bold"/>
              </a:rPr>
              <a:t>成效</a:t>
            </a:r>
            <a:r>
              <a:rPr sz="2400" b="1" dirty="0">
                <a:solidFill>
                  <a:srgbClr val="52C3CB"/>
                </a:solidFill>
                <a:latin typeface="LVTEAD+MicrosoftYaHei-Bold"/>
                <a:cs typeface="LVTEAD+MicrosoftYaHei-Bold"/>
              </a:rPr>
              <a:t>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52423" y="3123379"/>
            <a:ext cx="3515486" cy="3373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校企合作初见成效</a:t>
            </a:r>
          </a:p>
          <a:p>
            <a:pPr marL="141351" marR="0">
              <a:lnSpc>
                <a:spcPts val="3690"/>
              </a:lnSpc>
              <a:spcBef>
                <a:spcPts val="14984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师资培训效果显著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44133" y="3158305"/>
            <a:ext cx="1254769" cy="31241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1AA4BE"/>
                </a:solidFill>
                <a:latin typeface="QSBMES+MicrosoftYaHei-Bold"/>
                <a:cs typeface="QSBMES+MicrosoftYaHei-Bold"/>
              </a:rPr>
              <a:t>成效</a:t>
            </a:r>
            <a:r>
              <a:rPr sz="2400" b="1" dirty="0">
                <a:solidFill>
                  <a:srgbClr val="1AA4BE"/>
                </a:solidFill>
                <a:latin typeface="LVTEAD+MicrosoftYaHei-Bold"/>
                <a:cs typeface="LVTEAD+MicrosoftYaHei-Bold"/>
              </a:rPr>
              <a:t>2</a:t>
            </a:r>
          </a:p>
          <a:p>
            <a:pPr marL="0" marR="0">
              <a:lnSpc>
                <a:spcPts val="3167"/>
              </a:lnSpc>
              <a:spcBef>
                <a:spcPts val="14614"/>
              </a:spcBef>
              <a:spcAft>
                <a:spcPts val="0"/>
              </a:spcAft>
            </a:pPr>
            <a:r>
              <a:rPr sz="2400" b="1" dirty="0">
                <a:solidFill>
                  <a:srgbClr val="52C3CB"/>
                </a:solidFill>
                <a:latin typeface="QSBMES+MicrosoftYaHei-Bold"/>
                <a:cs typeface="QSBMES+MicrosoftYaHei-Bold"/>
              </a:rPr>
              <a:t>成效</a:t>
            </a:r>
            <a:r>
              <a:rPr sz="2400" b="1" dirty="0">
                <a:solidFill>
                  <a:srgbClr val="52C3CB"/>
                </a:solidFill>
                <a:latin typeface="LVTEAD+MicrosoftYaHei-Bold"/>
                <a:cs typeface="LVTEAD+MicrosoftYaHei-Bold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6626" y="944217"/>
            <a:ext cx="12404035" cy="5913782"/>
          </a:xfrm>
          <a:prstGeom prst="rect">
            <a:avLst/>
          </a:prstGeom>
          <a:blipFill>
            <a:blip r:embed="rId2" cstate="print"/>
            <a:srcRect/>
            <a:stretch>
              <a:fillRect l="1" t="-15966" r="1708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2492" y="323224"/>
            <a:ext cx="823472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/>
                <a:cs typeface="VBNVSQ+AgencyFB-Reg"/>
              </a:rPr>
              <a:t>04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93774" y="349527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imHei"/>
                <a:cs typeface="SimHei"/>
              </a:rPr>
              <a:t>诊改成效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978025" y="5022013"/>
            <a:ext cx="3158535" cy="285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b="1" dirty="0" smtClean="0">
                <a:solidFill>
                  <a:srgbClr val="000000"/>
                </a:solidFill>
                <a:latin typeface="FFFWLT+MicrosoftYaHei" charset="-122"/>
                <a:ea typeface="FFFWLT+MicrosoftYaHei" charset="-122"/>
                <a:cs typeface="FFFWLT+MicrosoftYaHei"/>
              </a:rPr>
              <a:t>软</a:t>
            </a:r>
            <a:r>
              <a:rPr lang="zh-CN" altLang="en-US" sz="1800" dirty="0" smtClean="0">
                <a:solidFill>
                  <a:srgbClr val="000000"/>
                </a:solidFill>
                <a:latin typeface="FFFWLT+MicrosoftYaHei" charset="-122"/>
                <a:ea typeface="FFFWLT+MicrosoftYaHei" charset="-122"/>
                <a:cs typeface="FFFWLT+MicrosoftYaHei"/>
              </a:rPr>
              <a:t>件工程实验室</a:t>
            </a:r>
            <a:endParaRPr sz="1800" dirty="0">
              <a:solidFill>
                <a:srgbClr val="000000"/>
              </a:solidFill>
              <a:latin typeface="FFFWLT+MicrosoftYaHei"/>
              <a:cs typeface="FFFWLT+MicrosoftYaHe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24633" y="5088180"/>
            <a:ext cx="19431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b="1" dirty="0" smtClean="0">
                <a:solidFill>
                  <a:srgbClr val="000000"/>
                </a:solidFill>
                <a:latin typeface="FFFWLT+MicrosoftYaHei" charset="-122"/>
                <a:ea typeface="FFFWLT+MicrosoftYaHei" charset="-122"/>
                <a:cs typeface="FFFWLT+MicrosoftYaHei"/>
              </a:rPr>
              <a:t>嵌</a:t>
            </a:r>
            <a:r>
              <a:rPr lang="zh-CN" altLang="en-US" sz="1800" dirty="0" smtClean="0">
                <a:solidFill>
                  <a:srgbClr val="000000"/>
                </a:solidFill>
                <a:latin typeface="FFFWLT+MicrosoftYaHei" charset="-122"/>
                <a:ea typeface="FFFWLT+MicrosoftYaHei" charset="-122"/>
                <a:cs typeface="FFFWLT+MicrosoftYaHei"/>
              </a:rPr>
              <a:t>入式开发实验室</a:t>
            </a:r>
            <a:endParaRPr sz="1800" dirty="0">
              <a:solidFill>
                <a:srgbClr val="000000"/>
              </a:solidFill>
              <a:latin typeface="FFFWLT+MicrosoftYaHei" charset="-122"/>
              <a:ea typeface="FFFWLT+MicrosoftYaHei" charset="-122"/>
              <a:cs typeface="FFFWLT+MicrosoftYaHei"/>
            </a:endParaRPr>
          </a:p>
        </p:txBody>
      </p:sp>
      <p:pic>
        <p:nvPicPr>
          <p:cNvPr id="1026" name="Picture 2" descr="https://ss0.bdstatic.com/70cFuHSh_Q1YnxGkpoWK1HF6hhy/it/u=2563695196,3733880380&amp;fm=26&amp;gp=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10" y="1052736"/>
            <a:ext cx="581001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964096"/>
            <a:ext cx="12364278" cy="5893903"/>
          </a:xfrm>
          <a:prstGeom prst="rect">
            <a:avLst/>
          </a:prstGeom>
          <a:blipFill>
            <a:blip r:embed="rId2" cstate="print"/>
            <a:srcRect/>
            <a:stretch>
              <a:fillRect l="-1" t="-16358" r="1393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2492" y="323224"/>
            <a:ext cx="833528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/>
                <a:cs typeface="VBNVSQ+AgencyFB-Reg"/>
              </a:rPr>
              <a:t>05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93774" y="349527"/>
            <a:ext cx="2309925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imHei"/>
                <a:cs typeface="SimHei"/>
              </a:rPr>
              <a:t>下一步工作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10970" y="1068180"/>
            <a:ext cx="571804" cy="645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04637" y="2088981"/>
            <a:ext cx="4459835" cy="1216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82"/>
              </a:lnSpc>
              <a:spcBef>
                <a:spcPts val="0"/>
              </a:spcBef>
              <a:spcAft>
                <a:spcPts val="0"/>
              </a:spcAft>
            </a:pPr>
            <a:r>
              <a:rPr sz="3400" dirty="0">
                <a:solidFill>
                  <a:srgbClr val="FFFFFF"/>
                </a:solidFill>
                <a:latin typeface="DDGTMV+ArialMT"/>
                <a:cs typeface="DDGTMV+ArialMT"/>
              </a:rPr>
              <a:t>2.</a:t>
            </a:r>
            <a:r>
              <a:rPr sz="3400" dirty="0">
                <a:solidFill>
                  <a:srgbClr val="FFFFFF"/>
                </a:solidFill>
                <a:latin typeface="FFFWLT+MicrosoftYaHei"/>
                <a:cs typeface="FFFWLT+MicrosoftYaHei"/>
              </a:rPr>
              <a:t>拓展校企合作形式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90065" y="2195263"/>
            <a:ext cx="3671696" cy="1002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FFFF"/>
                </a:solidFill>
                <a:latin typeface="DDGTMV+ArialMT"/>
                <a:cs typeface="DDGTMV+ArialMT"/>
              </a:rPr>
              <a:t>1.</a:t>
            </a:r>
            <a:r>
              <a:rPr sz="2800" dirty="0">
                <a:solidFill>
                  <a:srgbClr val="FFFFFF"/>
                </a:solidFill>
                <a:latin typeface="FFFWLT+MicrosoftYaHei"/>
                <a:cs typeface="FFFWLT+MicrosoftYaHei"/>
              </a:rPr>
              <a:t>提升招生数量和质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90065" y="2751686"/>
            <a:ext cx="1422273" cy="12130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FFFF"/>
                </a:solidFill>
                <a:latin typeface="FFFWLT+MicrosoftYaHei"/>
                <a:cs typeface="FFFWLT+MicrosoftYaHei"/>
              </a:rPr>
              <a:t>量</a:t>
            </a:r>
            <a:r>
              <a:rPr sz="3600" dirty="0">
                <a:solidFill>
                  <a:srgbClr val="FFFFFF"/>
                </a:solidFill>
                <a:latin typeface="FFFWLT+MicrosoftYaHei"/>
                <a:cs typeface="FFFWLT+MicrosoftYaHei"/>
              </a:rPr>
              <a:t>。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604637" y="2756493"/>
            <a:ext cx="2373249" cy="1216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82"/>
              </a:lnSpc>
              <a:spcBef>
                <a:spcPts val="0"/>
              </a:spcBef>
              <a:spcAft>
                <a:spcPts val="0"/>
              </a:spcAft>
            </a:pPr>
            <a:r>
              <a:rPr sz="3400" dirty="0">
                <a:solidFill>
                  <a:srgbClr val="FFFFFF"/>
                </a:solidFill>
                <a:latin typeface="FFFWLT+MicrosoftYaHei"/>
                <a:cs typeface="FFFWLT+MicrosoftYaHei"/>
              </a:rPr>
              <a:t>和质量。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37614" y="4027874"/>
            <a:ext cx="8870697" cy="1158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8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DDGTMV+ArialMT"/>
                <a:cs typeface="DDGTMV+ArialMT"/>
              </a:rPr>
              <a:t>3.</a:t>
            </a:r>
            <a:r>
              <a:rPr sz="2400" dirty="0">
                <a:solidFill>
                  <a:srgbClr val="FFFFFF"/>
                </a:solidFill>
                <a:latin typeface="FFFWLT+MicrosoftYaHei"/>
                <a:cs typeface="FFFWLT+MicrosoftYaHei"/>
              </a:rPr>
              <a:t>加强教学资源建设，开</a:t>
            </a:r>
            <a:r>
              <a:rPr sz="2400" spc="696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FFFWLT+MicrosoftYaHei"/>
                <a:cs typeface="FFFWLT+MicrosoftYaHei"/>
              </a:rPr>
              <a:t>提升教师职业教科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640959" y="4149282"/>
            <a:ext cx="1007645" cy="1129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96"/>
              </a:lnSpc>
              <a:spcBef>
                <a:spcPts val="0"/>
              </a:spcBef>
              <a:spcAft>
                <a:spcPts val="0"/>
              </a:spcAft>
            </a:pPr>
            <a:r>
              <a:rPr sz="3400" dirty="0">
                <a:solidFill>
                  <a:srgbClr val="FFFFFF"/>
                </a:solidFill>
                <a:latin typeface="DDGTMV+ArialMT"/>
                <a:cs typeface="DDGTMV+ArialMT"/>
              </a:rPr>
              <a:t>4.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737614" y="4499171"/>
            <a:ext cx="3855720" cy="13303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/>
                <a:cs typeface="FFFWLT+MicrosoftYaHei"/>
              </a:rPr>
              <a:t>展专业核心课程在线开放</a:t>
            </a:r>
          </a:p>
          <a:p>
            <a:pPr marL="0" marR="0">
              <a:lnSpc>
                <a:spcPts val="3167"/>
              </a:lnSpc>
              <a:spcBef>
                <a:spcPts val="54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/>
                <a:cs typeface="FFFWLT+MicrosoftYaHei"/>
              </a:rPr>
              <a:t>课程建设。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604383" y="4751409"/>
            <a:ext cx="4532630" cy="1216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82"/>
              </a:lnSpc>
              <a:spcBef>
                <a:spcPts val="0"/>
              </a:spcBef>
              <a:spcAft>
                <a:spcPts val="0"/>
              </a:spcAft>
            </a:pPr>
            <a:r>
              <a:rPr sz="3400" dirty="0">
                <a:solidFill>
                  <a:srgbClr val="FFFFFF"/>
                </a:solidFill>
                <a:latin typeface="FFFWLT+MicrosoftYaHei"/>
                <a:cs typeface="FFFWLT+MicrosoftYaHei"/>
              </a:rPr>
              <a:t>研能力和教学方法。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rcRect/>
            <a:stretch>
              <a:fillRect t="-16162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2492" y="323224"/>
            <a:ext cx="759667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/>
                <a:cs typeface="VBNVSQ+AgencyFB-Reg"/>
              </a:rPr>
              <a:t>01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93774" y="349527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imHei"/>
                <a:cs typeface="SimHei"/>
              </a:rPr>
              <a:t>基本情况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64387" y="1307136"/>
            <a:ext cx="2400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（一）专业基本情况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64387" y="1718870"/>
            <a:ext cx="6663965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solidFill>
                  <a:srgbClr val="000000"/>
                </a:solidFill>
                <a:latin typeface="VSRANR+MicrosoftYaHei"/>
                <a:cs typeface="VSRANR+MicrosoftYaHei"/>
              </a:rPr>
              <a:t>西安高新科技职业</a:t>
            </a:r>
            <a:r>
              <a:rPr b="1" dirty="0" err="1">
                <a:solidFill>
                  <a:srgbClr val="000000"/>
                </a:solidFill>
                <a:latin typeface="VSRANR+MicrosoftYaHei"/>
                <a:cs typeface="VSRANR+MicrosoftYaHei"/>
              </a:rPr>
              <a:t>学院的</a:t>
            </a:r>
            <a:r>
              <a:rPr lang="zh-CN" altLang="en-US" b="1" dirty="0">
                <a:solidFill>
                  <a:srgbClr val="000000"/>
                </a:solidFill>
                <a:latin typeface="VSRANR+MicrosoftYaHei"/>
                <a:cs typeface="VSRANR+MicrosoftYaHei"/>
              </a:rPr>
              <a:t>软件技术</a:t>
            </a:r>
            <a:r>
              <a:rPr b="1" dirty="0">
                <a:solidFill>
                  <a:srgbClr val="000000"/>
                </a:solidFill>
                <a:latin typeface="VSRANR+MicrosoftYaHei"/>
                <a:cs typeface="VSRANR+MicrosoftYaHei"/>
              </a:rPr>
              <a:t>专业创建于</a:t>
            </a:r>
            <a:r>
              <a:rPr b="1" dirty="0" smtClean="0">
                <a:solidFill>
                  <a:srgbClr val="000000"/>
                </a:solidFill>
                <a:latin typeface="VSRANR+MicrosoftYaHei"/>
                <a:cs typeface="VSRANR+MicrosoftYaHei"/>
              </a:rPr>
              <a:t>200</a:t>
            </a:r>
            <a:r>
              <a:rPr lang="en-US" altLang="zh-CN" b="1" dirty="0" smtClean="0">
                <a:solidFill>
                  <a:srgbClr val="000000"/>
                </a:solidFill>
                <a:latin typeface="VSRANR+MicrosoftYaHei"/>
                <a:cs typeface="VSRANR+MicrosoftYaHei"/>
              </a:rPr>
              <a:t>2</a:t>
            </a:r>
            <a:r>
              <a:rPr lang="zh-CN" altLang="en-US" b="1" dirty="0" smtClean="0">
                <a:solidFill>
                  <a:srgbClr val="000000"/>
                </a:solidFill>
                <a:latin typeface="VSRANR+MicrosoftYaHei"/>
                <a:cs typeface="VSRANR+MicrosoftYaHei"/>
              </a:rPr>
              <a:t>年。</a:t>
            </a:r>
            <a:endParaRPr b="1" dirty="0">
              <a:solidFill>
                <a:srgbClr val="000000"/>
              </a:solidFill>
              <a:latin typeface="VSRANR+MicrosoftYaHei"/>
              <a:cs typeface="VSRANR+MicrosoftYaHei"/>
            </a:endParaRPr>
          </a:p>
          <a:p>
            <a:pPr marL="0" marR="0">
              <a:lnSpc>
                <a:spcPts val="2375"/>
              </a:lnSpc>
              <a:spcBef>
                <a:spcPts val="814"/>
              </a:spcBef>
              <a:spcAft>
                <a:spcPts val="0"/>
              </a:spcAft>
            </a:pPr>
            <a:endParaRPr b="1" dirty="0">
              <a:solidFill>
                <a:srgbClr val="000000"/>
              </a:solidFill>
              <a:latin typeface="VSRANR+MicrosoftYaHei"/>
              <a:cs typeface="VSRANR+MicrosoftYaHe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4387" y="2953310"/>
            <a:ext cx="304987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QFCPBU+ArialMT"/>
                <a:cs typeface="QFCPBU+ArialMT"/>
              </a:rPr>
              <a:t>•</a:t>
            </a:r>
            <a:r>
              <a:rPr sz="1800" spc="11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专业设立时间：</a:t>
            </a:r>
            <a:r>
              <a:rPr sz="1800" dirty="0" smtClean="0">
                <a:solidFill>
                  <a:srgbClr val="000000"/>
                </a:solidFill>
                <a:latin typeface="VSRANR+MicrosoftYaHei"/>
                <a:cs typeface="VSRANR+MicrosoftYaHei"/>
              </a:rPr>
              <a:t>200</a:t>
            </a:r>
            <a:r>
              <a:rPr lang="en-US" altLang="zh-CN" sz="1800" dirty="0" smtClean="0">
                <a:solidFill>
                  <a:srgbClr val="000000"/>
                </a:solidFill>
                <a:latin typeface="VSRANR+MicrosoftYaHei"/>
                <a:cs typeface="VSRANR+MicrosoftYaHei"/>
              </a:rPr>
              <a:t>1</a:t>
            </a:r>
            <a:r>
              <a:rPr sz="1800" dirty="0" smtClean="0">
                <a:solidFill>
                  <a:srgbClr val="000000"/>
                </a:solidFill>
                <a:latin typeface="FFFWLT+MicrosoftYaHei"/>
                <a:cs typeface="FFFWLT+MicrosoftYaHei"/>
              </a:rPr>
              <a:t>年</a:t>
            </a:r>
            <a:endParaRPr sz="1800" dirty="0">
              <a:solidFill>
                <a:srgbClr val="000000"/>
              </a:solidFill>
              <a:latin typeface="FFFWLT+MicrosoftYaHei"/>
              <a:cs typeface="FFFWLT+MicrosoftYa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4387" y="3365171"/>
            <a:ext cx="357565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QFCPBU+ArialMT"/>
                <a:cs typeface="QFCPBU+ArialMT"/>
              </a:rPr>
              <a:t>•</a:t>
            </a:r>
            <a:r>
              <a:rPr sz="1800" spc="11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专业开始招生时间：</a:t>
            </a:r>
            <a:r>
              <a:rPr sz="1800" dirty="0" smtClean="0">
                <a:solidFill>
                  <a:srgbClr val="000000"/>
                </a:solidFill>
                <a:latin typeface="VSRANR+MicrosoftYaHei"/>
                <a:cs typeface="VSRANR+MicrosoftYaHei"/>
              </a:rPr>
              <a:t>200</a:t>
            </a:r>
            <a:r>
              <a:rPr lang="en-US" altLang="zh-CN" sz="1800" dirty="0" smtClean="0">
                <a:solidFill>
                  <a:srgbClr val="000000"/>
                </a:solidFill>
                <a:latin typeface="VSRANR+MicrosoftYaHei"/>
                <a:cs typeface="VSRANR+MicrosoftYaHei"/>
              </a:rPr>
              <a:t>2</a:t>
            </a:r>
            <a:r>
              <a:rPr sz="1800" dirty="0" smtClean="0">
                <a:solidFill>
                  <a:srgbClr val="000000"/>
                </a:solidFill>
                <a:latin typeface="FFFWLT+MicrosoftYaHei"/>
                <a:cs typeface="FFFWLT+MicrosoftYaHei"/>
              </a:rPr>
              <a:t>年</a:t>
            </a:r>
            <a:endParaRPr sz="1800" dirty="0">
              <a:solidFill>
                <a:srgbClr val="000000"/>
              </a:solidFill>
              <a:latin typeface="FFFWLT+MicrosoftYaHei"/>
              <a:cs typeface="FFFWLT+MicrosoftYa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4069" y="4445873"/>
            <a:ext cx="1258519" cy="645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8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师资队伍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14069" y="4858056"/>
            <a:ext cx="6313625" cy="1053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QFCPBU+ArialMT"/>
                <a:cs typeface="QFCPBU+ArialMT"/>
              </a:rPr>
              <a:t>•</a:t>
            </a:r>
            <a:r>
              <a:rPr sz="1800" spc="11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专任教师</a:t>
            </a:r>
            <a:r>
              <a:rPr sz="1800" dirty="0">
                <a:solidFill>
                  <a:srgbClr val="000000"/>
                </a:solidFill>
                <a:latin typeface="VSRANR+MicrosoftYaHei"/>
                <a:cs typeface="VSRANR+MicrosoftYaHei"/>
              </a:rPr>
              <a:t>5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人，校内兼职教师</a:t>
            </a:r>
            <a:r>
              <a:rPr sz="1800" dirty="0">
                <a:solidFill>
                  <a:srgbClr val="000000"/>
                </a:solidFill>
                <a:latin typeface="VSRANR+MicrosoftYaHei"/>
                <a:cs typeface="VSRANR+MicrosoftYaHei"/>
              </a:rPr>
              <a:t>4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人，外聘教师</a:t>
            </a:r>
            <a:r>
              <a:rPr sz="1800" dirty="0">
                <a:solidFill>
                  <a:srgbClr val="000000"/>
                </a:solidFill>
                <a:latin typeface="VSRANR+MicrosoftYaHei"/>
                <a:cs typeface="VSRANR+MicrosoftYaHei"/>
              </a:rPr>
              <a:t>3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人</a:t>
            </a:r>
            <a:r>
              <a:rPr sz="1200" dirty="0">
                <a:solidFill>
                  <a:srgbClr val="000000"/>
                </a:solidFill>
                <a:latin typeface="FFFWLT+MicrosoftYaHei"/>
                <a:cs typeface="FFFWLT+MicrosoftYaHei"/>
              </a:rPr>
              <a:t>。</a:t>
            </a:r>
          </a:p>
          <a:p>
            <a:pPr marL="0" marR="0">
              <a:lnSpc>
                <a:spcPts val="2375"/>
              </a:lnSpc>
              <a:spcBef>
                <a:spcPts val="81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QFCPBU+ArialMT"/>
                <a:cs typeface="QFCPBU+ArialMT"/>
              </a:rPr>
              <a:t>•</a:t>
            </a:r>
            <a:r>
              <a:rPr sz="1800" spc="11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专业带头人</a:t>
            </a:r>
            <a:r>
              <a:rPr sz="1800" dirty="0">
                <a:solidFill>
                  <a:srgbClr val="000000"/>
                </a:solidFill>
                <a:latin typeface="VSRANR+MicrosoftYaHei"/>
                <a:cs typeface="VSRANR+MicrosoftYaHei"/>
              </a:rPr>
              <a:t>1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名，骨干教师</a:t>
            </a:r>
            <a:r>
              <a:rPr sz="1800" dirty="0">
                <a:solidFill>
                  <a:srgbClr val="000000"/>
                </a:solidFill>
                <a:latin typeface="VSRANR+MicrosoftYaHei"/>
                <a:cs typeface="VSRANR+MicrosoftYaHei"/>
              </a:rPr>
              <a:t>1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名，校级教学名师</a:t>
            </a:r>
            <a:r>
              <a:rPr sz="1800" dirty="0">
                <a:solidFill>
                  <a:srgbClr val="000000"/>
                </a:solidFill>
                <a:latin typeface="VSRANR+MicrosoftYaHei"/>
                <a:cs typeface="VSRANR+MicrosoftYaHei"/>
              </a:rPr>
              <a:t>1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115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42492" y="323224"/>
            <a:ext cx="759667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/>
                <a:cs typeface="VBNVSQ+AgencyFB-Reg"/>
              </a:rPr>
              <a:t>01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93774" y="349527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imHei"/>
                <a:cs typeface="SimHei"/>
              </a:rPr>
              <a:t>基本情况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83432" y="1105144"/>
            <a:ext cx="1257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实训条件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57656" y="3832023"/>
            <a:ext cx="1257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社会服务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57656" y="4243884"/>
            <a:ext cx="3221278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QFCPBU+ArialMT"/>
                <a:cs typeface="QFCPBU+ArialMT"/>
              </a:rPr>
              <a:t>•</a:t>
            </a:r>
            <a:r>
              <a:rPr sz="1800" spc="11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近五年发表论文二十余篇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57656" y="4655364"/>
            <a:ext cx="5678716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QFCPBU+ArialMT"/>
                <a:cs typeface="QFCPBU+ArialMT"/>
              </a:rPr>
              <a:t>•</a:t>
            </a:r>
            <a:r>
              <a:rPr sz="1800" spc="11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承担学院和厅级教研科研课题</a:t>
            </a:r>
            <a:r>
              <a:rPr sz="1800" dirty="0">
                <a:solidFill>
                  <a:srgbClr val="000000"/>
                </a:solidFill>
                <a:latin typeface="VSRANR+MicrosoftYaHei"/>
                <a:cs typeface="VSRANR+MicrosoftYaHei"/>
              </a:rPr>
              <a:t>8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项。</a:t>
            </a:r>
          </a:p>
          <a:p>
            <a:pPr marL="0" marR="0">
              <a:lnSpc>
                <a:spcPts val="2375"/>
              </a:lnSpc>
              <a:spcBef>
                <a:spcPts val="814"/>
              </a:spcBef>
              <a:spcAft>
                <a:spcPts val="0"/>
              </a:spcAft>
            </a:pPr>
            <a:endParaRPr sz="1800" dirty="0">
              <a:solidFill>
                <a:srgbClr val="000000"/>
              </a:solidFill>
              <a:latin typeface="FFFWLT+MicrosoftYaHei"/>
              <a:cs typeface="FFFWLT+MicrosoftYaHe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2324" y="1484784"/>
            <a:ext cx="561404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• </a:t>
            </a:r>
            <a:r>
              <a:rPr lang="zh-CN" altLang="en-US" sz="2000" b="1" dirty="0" smtClean="0"/>
              <a:t>目前拥有软件工程实验室、</a:t>
            </a:r>
            <a:r>
              <a:rPr lang="en-US" altLang="zh-CN" sz="2000" b="1" dirty="0" smtClean="0"/>
              <a:t>WEB</a:t>
            </a:r>
            <a:r>
              <a:rPr lang="zh-CN" altLang="en-US" sz="2000" b="1" dirty="0" smtClean="0"/>
              <a:t>前端开发</a:t>
            </a:r>
            <a:r>
              <a:rPr lang="zh-CN" altLang="en-US" sz="2000" b="1" dirty="0" smtClean="0"/>
              <a:t>实验室</a:t>
            </a:r>
            <a:r>
              <a:rPr lang="zh-CN" altLang="en-US" sz="2000" b="1" dirty="0"/>
              <a:t>、</a:t>
            </a:r>
            <a:r>
              <a:rPr lang="zh-CN" altLang="en-US" sz="2000" b="1" dirty="0" smtClean="0"/>
              <a:t>计算机组装实训室等</a:t>
            </a:r>
            <a:r>
              <a:rPr lang="en-US" altLang="zh-CN" sz="2000" b="1" dirty="0" smtClean="0"/>
              <a:t>3</a:t>
            </a:r>
            <a:r>
              <a:rPr lang="zh-CN" altLang="en-US" sz="2000" b="1" dirty="0" smtClean="0"/>
              <a:t>个</a:t>
            </a:r>
            <a:r>
              <a:rPr lang="zh-CN" altLang="en-US" sz="2000" b="1" dirty="0" smtClean="0"/>
              <a:t>专业</a:t>
            </a:r>
            <a:r>
              <a:rPr lang="zh-CN" altLang="en-US" sz="2000" b="1" dirty="0" smtClean="0"/>
              <a:t>实验实训室</a:t>
            </a:r>
            <a:r>
              <a:rPr lang="zh-CN" altLang="en-US" sz="2000" b="1" dirty="0" smtClean="0"/>
              <a:t>。</a:t>
            </a:r>
          </a:p>
          <a:p>
            <a:r>
              <a:rPr lang="en-US" altLang="zh-CN" sz="2000" b="1" dirty="0" smtClean="0"/>
              <a:t>• </a:t>
            </a:r>
            <a:r>
              <a:rPr lang="zh-CN" altLang="en-US" sz="2000" b="1" dirty="0" smtClean="0"/>
              <a:t>校外实训基地</a:t>
            </a:r>
            <a:r>
              <a:rPr lang="en-US" altLang="zh-CN" sz="2000" b="1" dirty="0" smtClean="0"/>
              <a:t>7</a:t>
            </a:r>
            <a:r>
              <a:rPr lang="zh-CN" altLang="en-US" sz="2000" b="1" dirty="0" smtClean="0"/>
              <a:t>个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116078" y="0"/>
            <a:ext cx="12192000" cy="6857999"/>
          </a:xfrm>
          <a:prstGeom prst="rect">
            <a:avLst/>
          </a:prstGeom>
          <a:blipFill>
            <a:blip r:embed="rId2" cstate="print"/>
            <a:srcRect/>
            <a:stretch>
              <a:fillRect t="-15966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42492" y="323224"/>
            <a:ext cx="759667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/>
                <a:cs typeface="VBNVSQ+AgencyFB-Reg"/>
              </a:rPr>
              <a:t>01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93774" y="349527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imHei"/>
                <a:cs typeface="SimHei"/>
              </a:rPr>
              <a:t>基本情况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8769" y="1049834"/>
            <a:ext cx="1257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招生就业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8769" y="1461313"/>
            <a:ext cx="6539710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QFCPBU+ArialMT"/>
                <a:cs typeface="QFCPBU+ArialMT"/>
              </a:rPr>
              <a:t>•</a:t>
            </a:r>
            <a:r>
              <a:rPr sz="1800" spc="11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在校学生规模：</a:t>
            </a:r>
            <a:r>
              <a:rPr sz="1800" dirty="0">
                <a:solidFill>
                  <a:srgbClr val="000000"/>
                </a:solidFill>
                <a:latin typeface="VSRANR+MicrosoftYaHei"/>
                <a:cs typeface="VSRANR+MicrosoftYaHei"/>
              </a:rPr>
              <a:t>207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人（</a:t>
            </a:r>
            <a:r>
              <a:rPr sz="1800" dirty="0">
                <a:solidFill>
                  <a:srgbClr val="000000"/>
                </a:solidFill>
                <a:latin typeface="VSRANR+MicrosoftYaHei"/>
                <a:cs typeface="VSRANR+MicrosoftYaHei"/>
              </a:rPr>
              <a:t>2017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年）</a:t>
            </a:r>
            <a:r>
              <a:rPr sz="1800" dirty="0">
                <a:solidFill>
                  <a:srgbClr val="000000"/>
                </a:solidFill>
                <a:latin typeface="VSRANR+MicrosoftYaHei"/>
                <a:cs typeface="VSRANR+MicrosoftYaHei"/>
              </a:rPr>
              <a:t>/170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人（</a:t>
            </a:r>
            <a:r>
              <a:rPr sz="1800" dirty="0">
                <a:solidFill>
                  <a:srgbClr val="000000"/>
                </a:solidFill>
                <a:latin typeface="VSRANR+MicrosoftYaHei"/>
                <a:cs typeface="VSRANR+MicrosoftYaHei"/>
              </a:rPr>
              <a:t>2018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年）</a:t>
            </a:r>
          </a:p>
          <a:p>
            <a:pPr marL="0" marR="0">
              <a:lnSpc>
                <a:spcPts val="2375"/>
              </a:lnSpc>
              <a:spcBef>
                <a:spcPts val="817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QFCPBU+ArialMT"/>
                <a:cs typeface="QFCPBU+ArialMT"/>
              </a:rPr>
              <a:t>•</a:t>
            </a:r>
            <a:r>
              <a:rPr sz="1800" spc="11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近两年就业率为：</a:t>
            </a:r>
            <a:r>
              <a:rPr sz="1800" dirty="0">
                <a:solidFill>
                  <a:srgbClr val="000000"/>
                </a:solidFill>
                <a:latin typeface="VSRANR+MicrosoftYaHei"/>
                <a:cs typeface="VSRANR+MicrosoftYaHei"/>
              </a:rPr>
              <a:t>93.7</a:t>
            </a:r>
            <a:r>
              <a:rPr sz="1800" dirty="0" smtClean="0">
                <a:solidFill>
                  <a:srgbClr val="000000"/>
                </a:solidFill>
                <a:latin typeface="VSRANR+MicrosoftYaHei"/>
                <a:cs typeface="VSRANR+MicrosoftYaHei"/>
              </a:rPr>
              <a:t>%</a:t>
            </a:r>
            <a:r>
              <a:rPr sz="1800" dirty="0" smtClean="0">
                <a:solidFill>
                  <a:srgbClr val="000000"/>
                </a:solidFill>
                <a:latin typeface="FFFWLT+MicrosoftYaHei"/>
                <a:cs typeface="FFFWLT+MicrosoftYaHei"/>
              </a:rPr>
              <a:t>，</a:t>
            </a:r>
            <a:r>
              <a:rPr sz="1800" dirty="0">
                <a:solidFill>
                  <a:srgbClr val="000000"/>
                </a:solidFill>
                <a:latin typeface="VSRANR+MicrosoftYaHei"/>
                <a:cs typeface="VSRANR+MicrosoftYaHei"/>
              </a:rPr>
              <a:t>95.5%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25040" y="2640808"/>
            <a:ext cx="2476424" cy="407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7F7F7F"/>
                </a:solidFill>
                <a:latin typeface="Cambria"/>
                <a:cs typeface="Cambria"/>
              </a:rPr>
              <a:t>2015-2017</a:t>
            </a:r>
            <a:r>
              <a:rPr sz="1200" spc="11" dirty="0">
                <a:solidFill>
                  <a:srgbClr val="7F7F7F"/>
                </a:solidFill>
                <a:latin typeface="SimSun"/>
                <a:cs typeface="SimSun"/>
              </a:rPr>
              <a:t>年报到人数和报到率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069580" y="2658292"/>
            <a:ext cx="2050541" cy="445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7F7F7F"/>
                </a:solidFill>
                <a:latin typeface="SimSun"/>
                <a:cs typeface="SimSun"/>
              </a:rPr>
              <a:t>近三年毕业生就业情况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09930" y="2911991"/>
            <a:ext cx="572241" cy="2866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100.00%</a:t>
            </a:r>
          </a:p>
          <a:p>
            <a:pPr marL="57912" marR="0">
              <a:lnSpc>
                <a:spcPts val="1098"/>
              </a:lnSpc>
              <a:spcBef>
                <a:spcPts val="2926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95.00%</a:t>
            </a:r>
          </a:p>
          <a:p>
            <a:pPr marL="57912" marR="0">
              <a:lnSpc>
                <a:spcPts val="1098"/>
              </a:lnSpc>
              <a:spcBef>
                <a:spcPts val="2926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90.00%</a:t>
            </a:r>
          </a:p>
          <a:p>
            <a:pPr marL="57912" marR="0">
              <a:lnSpc>
                <a:spcPts val="1098"/>
              </a:lnSpc>
              <a:spcBef>
                <a:spcPts val="2976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85.00%</a:t>
            </a:r>
          </a:p>
          <a:p>
            <a:pPr marL="57912" marR="0">
              <a:lnSpc>
                <a:spcPts val="1101"/>
              </a:lnSpc>
              <a:spcBef>
                <a:spcPts val="2921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80.00%</a:t>
            </a:r>
          </a:p>
          <a:p>
            <a:pPr marL="57912" marR="0">
              <a:lnSpc>
                <a:spcPts val="1101"/>
              </a:lnSpc>
              <a:spcBef>
                <a:spcPts val="2923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75.00%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979922" y="2911991"/>
            <a:ext cx="287621" cy="2866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90</a:t>
            </a:r>
          </a:p>
          <a:p>
            <a:pPr marL="0" marR="0">
              <a:lnSpc>
                <a:spcPts val="1098"/>
              </a:lnSpc>
              <a:spcBef>
                <a:spcPts val="1136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80</a:t>
            </a:r>
          </a:p>
          <a:p>
            <a:pPr marL="0" marR="0">
              <a:lnSpc>
                <a:spcPts val="1098"/>
              </a:lnSpc>
              <a:spcBef>
                <a:spcPts val="1188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70</a:t>
            </a:r>
          </a:p>
          <a:p>
            <a:pPr marL="0" marR="0">
              <a:lnSpc>
                <a:spcPts val="1098"/>
              </a:lnSpc>
              <a:spcBef>
                <a:spcPts val="1137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60</a:t>
            </a:r>
          </a:p>
          <a:p>
            <a:pPr marL="0" marR="0">
              <a:lnSpc>
                <a:spcPts val="1098"/>
              </a:lnSpc>
              <a:spcBef>
                <a:spcPts val="1136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50</a:t>
            </a:r>
          </a:p>
          <a:p>
            <a:pPr marL="0" marR="0">
              <a:lnSpc>
                <a:spcPts val="1098"/>
              </a:lnSpc>
              <a:spcBef>
                <a:spcPts val="1188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40</a:t>
            </a:r>
          </a:p>
          <a:p>
            <a:pPr marL="0" marR="0">
              <a:lnSpc>
                <a:spcPts val="1101"/>
              </a:lnSpc>
              <a:spcBef>
                <a:spcPts val="1133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30</a:t>
            </a:r>
          </a:p>
          <a:p>
            <a:pPr marL="0" marR="0">
              <a:lnSpc>
                <a:spcPts val="1098"/>
              </a:lnSpc>
              <a:spcBef>
                <a:spcPts val="1137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</a:p>
          <a:p>
            <a:pPr marL="0" marR="0">
              <a:lnSpc>
                <a:spcPts val="1098"/>
              </a:lnSpc>
              <a:spcBef>
                <a:spcPts val="1188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10</a:t>
            </a:r>
          </a:p>
          <a:p>
            <a:pPr marL="0" marR="0">
              <a:lnSpc>
                <a:spcPts val="1101"/>
              </a:lnSpc>
              <a:spcBef>
                <a:spcPts val="1133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362954" y="2945011"/>
            <a:ext cx="287621" cy="2833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80</a:t>
            </a:r>
          </a:p>
          <a:p>
            <a:pPr marL="0" marR="0">
              <a:lnSpc>
                <a:spcPts val="1098"/>
              </a:lnSpc>
              <a:spcBef>
                <a:spcPts val="1382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70</a:t>
            </a:r>
          </a:p>
          <a:p>
            <a:pPr marL="0" marR="0">
              <a:lnSpc>
                <a:spcPts val="1098"/>
              </a:lnSpc>
              <a:spcBef>
                <a:spcPts val="1385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60</a:t>
            </a:r>
          </a:p>
          <a:p>
            <a:pPr marL="0" marR="0">
              <a:lnSpc>
                <a:spcPts val="1101"/>
              </a:lnSpc>
              <a:spcBef>
                <a:spcPts val="1331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50</a:t>
            </a:r>
          </a:p>
          <a:p>
            <a:pPr marL="0" marR="0">
              <a:lnSpc>
                <a:spcPts val="1098"/>
              </a:lnSpc>
              <a:spcBef>
                <a:spcPts val="1384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40</a:t>
            </a:r>
          </a:p>
          <a:p>
            <a:pPr marL="0" marR="0">
              <a:lnSpc>
                <a:spcPts val="1098"/>
              </a:lnSpc>
              <a:spcBef>
                <a:spcPts val="1385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30</a:t>
            </a:r>
          </a:p>
          <a:p>
            <a:pPr marL="0" marR="0">
              <a:lnSpc>
                <a:spcPts val="1098"/>
              </a:lnSpc>
              <a:spcBef>
                <a:spcPts val="1382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</a:p>
          <a:p>
            <a:pPr marL="0" marR="0">
              <a:lnSpc>
                <a:spcPts val="1098"/>
              </a:lnSpc>
              <a:spcBef>
                <a:spcPts val="1385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10</a:t>
            </a:r>
          </a:p>
          <a:p>
            <a:pPr marL="57911" marR="0">
              <a:lnSpc>
                <a:spcPts val="1101"/>
              </a:lnSpc>
              <a:spcBef>
                <a:spcPts val="1381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218418" y="2945011"/>
            <a:ext cx="514648" cy="2833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98.00%</a:t>
            </a:r>
          </a:p>
          <a:p>
            <a:pPr marL="0" marR="0">
              <a:lnSpc>
                <a:spcPts val="1098"/>
              </a:lnSpc>
              <a:spcBef>
                <a:spcPts val="1737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97.00%</a:t>
            </a:r>
          </a:p>
          <a:p>
            <a:pPr marL="0" marR="0">
              <a:lnSpc>
                <a:spcPts val="1098"/>
              </a:lnSpc>
              <a:spcBef>
                <a:spcPts val="1791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96.00%</a:t>
            </a:r>
          </a:p>
          <a:p>
            <a:pPr marL="0" marR="0">
              <a:lnSpc>
                <a:spcPts val="1098"/>
              </a:lnSpc>
              <a:spcBef>
                <a:spcPts val="1737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95.00%</a:t>
            </a:r>
          </a:p>
          <a:p>
            <a:pPr marL="0" marR="0">
              <a:lnSpc>
                <a:spcPts val="1098"/>
              </a:lnSpc>
              <a:spcBef>
                <a:spcPts val="1738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94.00%</a:t>
            </a:r>
          </a:p>
          <a:p>
            <a:pPr marL="0" marR="0">
              <a:lnSpc>
                <a:spcPts val="1098"/>
              </a:lnSpc>
              <a:spcBef>
                <a:spcPts val="179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93.00%</a:t>
            </a:r>
          </a:p>
          <a:p>
            <a:pPr marL="0" marR="0">
              <a:lnSpc>
                <a:spcPts val="1098"/>
              </a:lnSpc>
              <a:spcBef>
                <a:spcPts val="1738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92.00%</a:t>
            </a:r>
          </a:p>
          <a:p>
            <a:pPr marL="0" marR="0">
              <a:lnSpc>
                <a:spcPts val="1101"/>
              </a:lnSpc>
              <a:spcBef>
                <a:spcPts val="1786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91.00%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507490" y="5616227"/>
            <a:ext cx="403175" cy="310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2015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721864" y="5616227"/>
            <a:ext cx="653034" cy="5526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2016</a:t>
            </a:r>
          </a:p>
          <a:p>
            <a:pPr marL="138683" marR="0">
              <a:lnSpc>
                <a:spcPts val="900"/>
              </a:lnSpc>
              <a:spcBef>
                <a:spcPts val="1003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SimSun"/>
                <a:cs typeface="SimSun"/>
              </a:rPr>
              <a:t>报到率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602482" y="5616227"/>
            <a:ext cx="737127" cy="5526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4009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2017</a:t>
            </a:r>
          </a:p>
          <a:p>
            <a:pPr marL="0" marR="0">
              <a:lnSpc>
                <a:spcPts val="900"/>
              </a:lnSpc>
              <a:spcBef>
                <a:spcPts val="1003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SimSun"/>
                <a:cs typeface="SimSun"/>
              </a:rPr>
              <a:t>报到人数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150866" y="5616227"/>
            <a:ext cx="403175" cy="310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2018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223760" y="5616227"/>
            <a:ext cx="403175" cy="310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2016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732774" y="5616227"/>
            <a:ext cx="403175" cy="310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2017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242169" y="5616227"/>
            <a:ext cx="403175" cy="310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2018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076946" y="5883169"/>
            <a:ext cx="62865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SimSun"/>
                <a:cs typeface="SimSun"/>
              </a:rPr>
              <a:t>毕业人数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947658" y="5883169"/>
            <a:ext cx="62865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SimSun"/>
                <a:cs typeface="SimSun"/>
              </a:rPr>
              <a:t>就业人数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818243" y="5883169"/>
            <a:ext cx="51435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SimSun"/>
                <a:cs typeface="SimSun"/>
              </a:rPr>
              <a:t>就业率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15240" y="34391"/>
            <a:ext cx="12192000" cy="6857999"/>
          </a:xfrm>
          <a:prstGeom prst="rect">
            <a:avLst/>
          </a:prstGeom>
          <a:blipFill>
            <a:blip r:embed="rId2" cstate="print"/>
            <a:srcRect/>
            <a:stretch>
              <a:fillRect t="-15384" b="-1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1126" y="136169"/>
            <a:ext cx="759667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/>
                <a:cs typeface="VBNVSQ+AgencyFB-Reg"/>
              </a:rPr>
              <a:t>01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02159" y="179688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imHei"/>
                <a:cs typeface="SimHei"/>
              </a:rPr>
              <a:t>基本情况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32993" y="638566"/>
            <a:ext cx="2174138" cy="645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8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专业教学团队情况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56792" y="961073"/>
            <a:ext cx="10691330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b="1" dirty="0" smtClean="0">
                <a:solidFill>
                  <a:srgbClr val="000000"/>
                </a:solidFill>
                <a:latin typeface="FFFWLT+MicrosoftYaHei"/>
                <a:cs typeface="FFFWLT+MicrosoftYaHei"/>
              </a:rPr>
              <a:t>软件技术</a:t>
            </a:r>
            <a:r>
              <a:rPr sz="1800" dirty="0" smtClean="0">
                <a:solidFill>
                  <a:srgbClr val="000000"/>
                </a:solidFill>
                <a:latin typeface="FFFWLT+MicrosoftYaHei"/>
                <a:cs typeface="FFFWLT+MicrosoftYaHei"/>
              </a:rPr>
              <a:t>专业教学主要由信管教研室承担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，本专业共有教师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12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人，其中专任教师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5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人、</a:t>
            </a:r>
          </a:p>
          <a:p>
            <a:pPr marL="0" marR="0">
              <a:lnSpc>
                <a:spcPts val="2375"/>
              </a:lnSpc>
              <a:spcBef>
                <a:spcPts val="81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兼任和外聘教师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7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人。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1649" y="1811641"/>
            <a:ext cx="710184" cy="57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6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FFFF"/>
                </a:solidFill>
                <a:latin typeface="QSBMES+MicrosoftYaHei-Bold"/>
                <a:cs typeface="QSBMES+MicrosoftYaHei-Bold"/>
              </a:rPr>
              <a:t>序号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88848" y="1811641"/>
            <a:ext cx="768096" cy="57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6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FFFF"/>
                </a:solidFill>
                <a:latin typeface="QSBMES+MicrosoftYaHei-Bold"/>
                <a:cs typeface="QSBMES+MicrosoftYaHei-Bold"/>
              </a:rPr>
              <a:t>项</a:t>
            </a:r>
            <a:r>
              <a:rPr sz="1600" b="1" spc="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QSBMES+MicrosoftYaHei-Bold"/>
                <a:cs typeface="QSBMES+MicrosoftYaHei-Bold"/>
              </a:rPr>
              <a:t>目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61835" y="1811641"/>
            <a:ext cx="768095" cy="57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6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FFFF"/>
                </a:solidFill>
                <a:latin typeface="QSBMES+MicrosoftYaHei-Bold"/>
                <a:cs typeface="QSBMES+MicrosoftYaHei-Bold"/>
              </a:rPr>
              <a:t>人</a:t>
            </a:r>
            <a:r>
              <a:rPr sz="1600" b="1" spc="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QSBMES+MicrosoftYaHei-Bold"/>
                <a:cs typeface="QSBMES+MicrosoftYaHei-Bold"/>
              </a:rPr>
              <a:t>数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231453" y="1998144"/>
            <a:ext cx="3030885" cy="771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50"/>
              </a:lnSpc>
              <a:spcBef>
                <a:spcPts val="0"/>
              </a:spcBef>
              <a:spcAft>
                <a:spcPts val="0"/>
              </a:spcAft>
            </a:pPr>
            <a:r>
              <a:rPr sz="2150" b="1" spc="10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专任</a:t>
            </a:r>
            <a:r>
              <a:rPr sz="2150" b="1" dirty="0">
                <a:solidFill>
                  <a:srgbClr val="000000"/>
                </a:solidFill>
                <a:latin typeface="NCJQTQ+Arial-BoldMT"/>
                <a:cs typeface="NCJQTQ+Arial-BoldMT"/>
              </a:rPr>
              <a:t>/</a:t>
            </a:r>
            <a:r>
              <a:rPr sz="2150" b="1" spc="10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兼任</a:t>
            </a:r>
            <a:r>
              <a:rPr sz="2150" b="1" dirty="0">
                <a:solidFill>
                  <a:srgbClr val="000000"/>
                </a:solidFill>
                <a:latin typeface="NCJQTQ+Arial-BoldMT"/>
                <a:cs typeface="NCJQTQ+Arial-BoldMT"/>
              </a:rPr>
              <a:t>/</a:t>
            </a:r>
            <a:r>
              <a:rPr sz="2150" b="1" spc="10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外聘教师比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989187" y="2538672"/>
            <a:ext cx="2895600" cy="859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师资队伍年龄情况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03096" y="2499100"/>
            <a:ext cx="417697" cy="37048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1</a:t>
            </a:r>
          </a:p>
          <a:p>
            <a:pPr marL="0" marR="0">
              <a:lnSpc>
                <a:spcPts val="1783"/>
              </a:lnSpc>
              <a:spcBef>
                <a:spcPts val="1341"/>
              </a:spcBef>
              <a:spcAft>
                <a:spcPts val="0"/>
              </a:spcAft>
            </a:pPr>
            <a:r>
              <a:rPr sz="16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2</a:t>
            </a:r>
          </a:p>
          <a:p>
            <a:pPr marL="0" marR="0">
              <a:lnSpc>
                <a:spcPts val="1783"/>
              </a:lnSpc>
              <a:spcBef>
                <a:spcPts val="1338"/>
              </a:spcBef>
              <a:spcAft>
                <a:spcPts val="0"/>
              </a:spcAft>
            </a:pPr>
            <a:r>
              <a:rPr sz="16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3</a:t>
            </a:r>
          </a:p>
          <a:p>
            <a:pPr marL="0" marR="0">
              <a:lnSpc>
                <a:spcPts val="1785"/>
              </a:lnSpc>
              <a:spcBef>
                <a:spcPts val="1387"/>
              </a:spcBef>
              <a:spcAft>
                <a:spcPts val="0"/>
              </a:spcAft>
            </a:pPr>
            <a:r>
              <a:rPr sz="16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4</a:t>
            </a:r>
          </a:p>
          <a:p>
            <a:pPr marL="0" marR="0">
              <a:lnSpc>
                <a:spcPts val="1783"/>
              </a:lnSpc>
              <a:spcBef>
                <a:spcPts val="1341"/>
              </a:spcBef>
              <a:spcAft>
                <a:spcPts val="0"/>
              </a:spcAft>
            </a:pPr>
            <a:r>
              <a:rPr sz="16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5</a:t>
            </a:r>
          </a:p>
          <a:p>
            <a:pPr marL="0" marR="0">
              <a:lnSpc>
                <a:spcPts val="1783"/>
              </a:lnSpc>
              <a:spcBef>
                <a:spcPts val="1338"/>
              </a:spcBef>
              <a:spcAft>
                <a:spcPts val="0"/>
              </a:spcAft>
            </a:pPr>
            <a:r>
              <a:rPr sz="16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6</a:t>
            </a:r>
          </a:p>
          <a:p>
            <a:pPr marL="0" marR="0">
              <a:lnSpc>
                <a:spcPts val="1783"/>
              </a:lnSpc>
              <a:spcBef>
                <a:spcPts val="1341"/>
              </a:spcBef>
              <a:spcAft>
                <a:spcPts val="0"/>
              </a:spcAft>
            </a:pPr>
            <a:r>
              <a:rPr sz="16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7</a:t>
            </a:r>
          </a:p>
          <a:p>
            <a:pPr marL="0" marR="0">
              <a:lnSpc>
                <a:spcPts val="1783"/>
              </a:lnSpc>
              <a:spcBef>
                <a:spcPts val="1339"/>
              </a:spcBef>
              <a:spcAft>
                <a:spcPts val="0"/>
              </a:spcAft>
            </a:pPr>
            <a:r>
              <a:rPr sz="16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8</a:t>
            </a:r>
          </a:p>
          <a:p>
            <a:pPr marL="0" marR="0">
              <a:lnSpc>
                <a:spcPts val="1783"/>
              </a:lnSpc>
              <a:spcBef>
                <a:spcPts val="1391"/>
              </a:spcBef>
              <a:spcAft>
                <a:spcPts val="0"/>
              </a:spcAft>
            </a:pPr>
            <a:r>
              <a:rPr sz="16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9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138732" y="2499100"/>
            <a:ext cx="1318260" cy="13656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107" marR="0">
              <a:lnSpc>
                <a:spcPts val="2106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专任教师</a:t>
            </a:r>
          </a:p>
          <a:p>
            <a:pPr marL="0" marR="0">
              <a:lnSpc>
                <a:spcPts val="2106"/>
              </a:lnSpc>
              <a:spcBef>
                <a:spcPts val="101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专业带头人</a:t>
            </a:r>
          </a:p>
          <a:p>
            <a:pPr marL="102107" marR="0">
              <a:lnSpc>
                <a:spcPts val="2106"/>
              </a:lnSpc>
              <a:spcBef>
                <a:spcPts val="106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FFFWLT+MicrosoftYaHei"/>
                <a:cs typeface="FFFWLT+MicrosoftYaHei"/>
              </a:rPr>
              <a:t>骨干教师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137033" y="2532464"/>
            <a:ext cx="417697" cy="3436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srgbClr val="000000"/>
                </a:solidFill>
                <a:latin typeface="DDGTMV+ArialMT"/>
                <a:cs typeface="DDGTMV+ArialMT"/>
              </a:rPr>
              <a:t>4</a:t>
            </a:r>
            <a:endParaRPr sz="1600" dirty="0">
              <a:solidFill>
                <a:srgbClr val="000000"/>
              </a:solidFill>
              <a:latin typeface="DDGTMV+ArialMT"/>
              <a:cs typeface="DDGTMV+ArialMT"/>
            </a:endParaRPr>
          </a:p>
          <a:p>
            <a:pPr marL="0" marR="0">
              <a:lnSpc>
                <a:spcPts val="1783"/>
              </a:lnSpc>
              <a:spcBef>
                <a:spcPts val="1341"/>
              </a:spcBef>
              <a:spcAft>
                <a:spcPts val="0"/>
              </a:spcAft>
            </a:pPr>
            <a:r>
              <a:rPr sz="1600" dirty="0" smtClean="0">
                <a:solidFill>
                  <a:srgbClr val="000000"/>
                </a:solidFill>
                <a:latin typeface="DDGTMV+ArialMT"/>
                <a:cs typeface="DDGTMV+ArialMT"/>
              </a:rPr>
              <a:t>1</a:t>
            </a:r>
            <a:endParaRPr sz="1600" dirty="0">
              <a:solidFill>
                <a:srgbClr val="000000"/>
              </a:solidFill>
              <a:latin typeface="DDGTMV+ArialMT"/>
              <a:cs typeface="DDGTMV+ArialMT"/>
            </a:endParaRPr>
          </a:p>
          <a:p>
            <a:pPr marL="0" marR="0">
              <a:lnSpc>
                <a:spcPts val="1783"/>
              </a:lnSpc>
              <a:spcBef>
                <a:spcPts val="133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DGTMV+ArialMT"/>
                <a:cs typeface="DDGTMV+ArialMT"/>
              </a:rPr>
              <a:t>1</a:t>
            </a:r>
          </a:p>
          <a:p>
            <a:pPr marL="0" marR="0">
              <a:lnSpc>
                <a:spcPts val="1785"/>
              </a:lnSpc>
              <a:spcBef>
                <a:spcPts val="1387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DGTMV+ArialMT"/>
                <a:cs typeface="DDGTMV+ArialMT"/>
              </a:rPr>
              <a:t>1</a:t>
            </a:r>
          </a:p>
          <a:p>
            <a:pPr marL="0" marR="0">
              <a:lnSpc>
                <a:spcPts val="1783"/>
              </a:lnSpc>
              <a:spcBef>
                <a:spcPts val="1341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DGTMV+ArialMT"/>
                <a:cs typeface="DDGTMV+ArialMT"/>
              </a:rPr>
              <a:t>1</a:t>
            </a:r>
          </a:p>
          <a:p>
            <a:pPr marL="0" marR="0">
              <a:lnSpc>
                <a:spcPts val="1783"/>
              </a:lnSpc>
              <a:spcBef>
                <a:spcPts val="133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DGTMV+ArialMT"/>
                <a:cs typeface="DDGTMV+ArialMT"/>
              </a:rPr>
              <a:t>4</a:t>
            </a:r>
          </a:p>
          <a:p>
            <a:pPr marL="0" marR="0">
              <a:lnSpc>
                <a:spcPts val="1783"/>
              </a:lnSpc>
              <a:spcBef>
                <a:spcPts val="1341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DGTMV+ArialMT"/>
                <a:cs typeface="DDGTMV+ArialMT"/>
              </a:rPr>
              <a:t>6</a:t>
            </a:r>
          </a:p>
          <a:p>
            <a:pPr marL="0" marR="0">
              <a:lnSpc>
                <a:spcPts val="1783"/>
              </a:lnSpc>
              <a:spcBef>
                <a:spcPts val="133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DGTMV+ArialMT"/>
                <a:cs typeface="DDGTMV+ArialMT"/>
              </a:rPr>
              <a:t>4</a:t>
            </a:r>
          </a:p>
          <a:p>
            <a:pPr marL="0" marR="0">
              <a:lnSpc>
                <a:spcPts val="1783"/>
              </a:lnSpc>
              <a:spcBef>
                <a:spcPts val="1391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DGTMV+ArialMT"/>
                <a:cs typeface="DDGTMV+ArialMT"/>
              </a:rPr>
              <a:t>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788369" y="2009299"/>
            <a:ext cx="683895" cy="771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50"/>
              </a:lnSpc>
              <a:spcBef>
                <a:spcPts val="0"/>
              </a:spcBef>
              <a:spcAft>
                <a:spcPts val="0"/>
              </a:spcAft>
            </a:pPr>
            <a:r>
              <a:rPr sz="215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例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213348" y="3667062"/>
            <a:ext cx="533548" cy="598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2,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080760" y="3929190"/>
            <a:ext cx="800434" cy="598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17%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029577" y="3921316"/>
            <a:ext cx="800434" cy="8604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588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4,</a:t>
            </a:r>
          </a:p>
          <a:p>
            <a:pPr marL="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33%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526014" y="3907514"/>
            <a:ext cx="890763" cy="957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352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DDGTMV+ArialMT"/>
                <a:cs typeface="DDGTMV+ArialMT"/>
              </a:rPr>
              <a:t>4,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DDGTMV+ArialMT"/>
                <a:cs typeface="DDGTMV+ArialMT"/>
              </a:rPr>
              <a:t>33%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417499" y="3778804"/>
            <a:ext cx="710793" cy="5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教授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138732" y="4265351"/>
            <a:ext cx="1318260" cy="968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6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FFFWLT+MicrosoftYaHei"/>
                <a:cs typeface="FFFWLT+MicrosoftYaHei"/>
              </a:rPr>
              <a:t>高级工程师</a:t>
            </a:r>
          </a:p>
          <a:p>
            <a:pPr marL="202691" marR="0">
              <a:lnSpc>
                <a:spcPts val="2106"/>
              </a:lnSpc>
              <a:spcBef>
                <a:spcPts val="101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副教授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381490" y="4568422"/>
            <a:ext cx="891033" cy="958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352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DDGTMV+ArialMT"/>
                <a:cs typeface="DDGTMV+ArialMT"/>
              </a:rPr>
              <a:t>8,</a:t>
            </a:r>
          </a:p>
          <a:p>
            <a:pPr marL="0" marR="0">
              <a:lnSpc>
                <a:spcPts val="2241"/>
              </a:lnSpc>
              <a:spcBef>
                <a:spcPts val="62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DDGTMV+ArialMT"/>
                <a:cs typeface="DDGTMV+ArialMT"/>
              </a:rPr>
              <a:t>67%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213348" y="4870133"/>
            <a:ext cx="533548" cy="598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6,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080760" y="5132261"/>
            <a:ext cx="800434" cy="598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50%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062226" y="5169277"/>
            <a:ext cx="1522476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6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FFFWLT+MicrosoftYaHei"/>
                <a:cs typeface="FFFWLT+MicrosoftYaHei"/>
              </a:rPr>
              <a:t>“双师”素质</a:t>
            </a:r>
          </a:p>
          <a:p>
            <a:pPr marL="0" marR="0">
              <a:lnSpc>
                <a:spcPts val="2106"/>
              </a:lnSpc>
              <a:spcBef>
                <a:spcPts val="1015"/>
              </a:spcBef>
              <a:spcAft>
                <a:spcPts val="0"/>
              </a:spcAft>
            </a:pPr>
            <a:r>
              <a:rPr sz="1600" dirty="0" err="1" smtClean="0">
                <a:solidFill>
                  <a:srgbClr val="000000"/>
                </a:solidFill>
                <a:latin typeface="FFFWLT+MicrosoftYaHei"/>
                <a:cs typeface="FFFWLT+MicrosoftYaHei"/>
              </a:rPr>
              <a:t>校内兼课教师</a:t>
            </a:r>
            <a:endParaRPr sz="1600" dirty="0">
              <a:solidFill>
                <a:srgbClr val="000000"/>
              </a:solidFill>
              <a:latin typeface="FFFWLT+MicrosoftYaHei"/>
              <a:cs typeface="FFFWLT+MicrosoftYaHe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22722" y="5791920"/>
            <a:ext cx="1258519" cy="964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专任教师</a:t>
            </a:r>
          </a:p>
          <a:p>
            <a:pPr marL="0" marR="0">
              <a:lnSpc>
                <a:spcPts val="2375"/>
              </a:lnSpc>
              <a:spcBef>
                <a:spcPts val="14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外聘教师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147560" y="5791920"/>
            <a:ext cx="1258519" cy="645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兼职教师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9111996" y="6075115"/>
            <a:ext cx="2842895" cy="7169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DDGTMV+ArialMT"/>
                <a:cs typeface="DDGTMV+ArialMT"/>
              </a:rPr>
              <a:t>40</a:t>
            </a:r>
            <a:r>
              <a:rPr sz="20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岁以上</a:t>
            </a:r>
            <a:r>
              <a:rPr sz="2000" spc="239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DDGTMV+ArialMT"/>
                <a:cs typeface="DDGTMV+ArialMT"/>
              </a:rPr>
              <a:t>40</a:t>
            </a:r>
            <a:r>
              <a:rPr sz="20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岁以下</a:t>
            </a:r>
          </a:p>
        </p:txBody>
      </p:sp>
      <p:graphicFrame>
        <p:nvGraphicFramePr>
          <p:cNvPr id="29" name="表格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45716"/>
              </p:ext>
            </p:extLst>
          </p:nvPr>
        </p:nvGraphicFramePr>
        <p:xfrm>
          <a:off x="601618" y="1679218"/>
          <a:ext cx="3982214" cy="492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2520280"/>
                <a:gridCol w="741854"/>
              </a:tblGrid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序号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项目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人数</a:t>
                      </a:r>
                      <a:endParaRPr lang="zh-CN" altLang="en-US" dirty="0"/>
                    </a:p>
                  </a:txBody>
                  <a:tcPr/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专任教师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专业带头任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骨干教师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副教授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高级工程师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dirty="0" smtClean="0"/>
                    </a:p>
                    <a:p>
                      <a:pPr algn="ctr"/>
                      <a:r>
                        <a:rPr lang="en-US" altLang="zh-CN" dirty="0" smtClean="0"/>
                        <a:t>2</a:t>
                      </a:r>
                    </a:p>
                  </a:txBody>
                  <a:tcPr/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“双师”素质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</a:p>
                  </a:txBody>
                  <a:tcPr/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校内兼课教师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4680" y="369811"/>
            <a:ext cx="12192000" cy="6857999"/>
          </a:xfrm>
          <a:prstGeom prst="rect">
            <a:avLst/>
          </a:prstGeom>
          <a:blipFill>
            <a:blip r:embed="rId2" cstate="print"/>
            <a:srcRect/>
            <a:stretch>
              <a:fillRect t="-14428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2492" y="323224"/>
            <a:ext cx="759667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/>
                <a:cs typeface="VBNVSQ+AgencyFB-Reg"/>
              </a:rPr>
              <a:t>01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93774" y="349527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imHei"/>
                <a:cs typeface="SimHei"/>
              </a:rPr>
              <a:t>基本情况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4288" y="985903"/>
            <a:ext cx="2419502" cy="717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专业教学团队情况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14702" y="1679966"/>
            <a:ext cx="2417064" cy="71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595959"/>
                </a:solidFill>
                <a:latin typeface="QSBMES+MicrosoftYaHei-Bold"/>
                <a:cs typeface="QSBMES+MicrosoftYaHei-Bold"/>
              </a:rPr>
              <a:t>师资队伍职称情况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02244" y="1609574"/>
            <a:ext cx="2895600" cy="859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师资队伍学历情况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04744" y="2624052"/>
            <a:ext cx="749030" cy="958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67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1,</a:t>
            </a:r>
          </a:p>
          <a:p>
            <a:pPr marL="0" marR="0">
              <a:lnSpc>
                <a:spcPts val="2238"/>
              </a:lnSpc>
              <a:spcBef>
                <a:spcPts val="67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8%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61003" y="2725906"/>
            <a:ext cx="749030" cy="957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67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1,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8%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492996" y="2761847"/>
            <a:ext cx="749031" cy="957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723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DDGTMV+ArialMT"/>
                <a:cs typeface="DDGTMV+ArialMT"/>
              </a:rPr>
              <a:t>1,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DDGTMV+ArialMT"/>
                <a:cs typeface="DDGTMV+ArialMT"/>
              </a:rPr>
              <a:t>8%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255762" y="3434820"/>
            <a:ext cx="890763" cy="957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352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DDGTMV+ArialMT"/>
                <a:cs typeface="DDGTMV+ArialMT"/>
              </a:rPr>
              <a:t>5,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DDGTMV+ArialMT"/>
                <a:cs typeface="DDGTMV+ArialMT"/>
              </a:rPr>
              <a:t>42%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147062" y="3612493"/>
            <a:ext cx="890763" cy="958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304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5,</a:t>
            </a:r>
          </a:p>
          <a:p>
            <a:pPr marL="0" marR="0">
              <a:lnSpc>
                <a:spcPts val="2238"/>
              </a:lnSpc>
              <a:spcBef>
                <a:spcPts val="68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42%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034282" y="3726518"/>
            <a:ext cx="890763" cy="958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252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5,</a:t>
            </a:r>
          </a:p>
          <a:p>
            <a:pPr marL="0" marR="0">
              <a:lnSpc>
                <a:spcPts val="2238"/>
              </a:lnSpc>
              <a:spcBef>
                <a:spcPts val="67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42%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012045" y="4131034"/>
            <a:ext cx="891033" cy="958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352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DDGTMV+ArialMT"/>
                <a:cs typeface="DDGTMV+ArialMT"/>
              </a:rPr>
              <a:t>6,</a:t>
            </a:r>
          </a:p>
          <a:p>
            <a:pPr marL="0" marR="0">
              <a:lnSpc>
                <a:spcPts val="2241"/>
              </a:lnSpc>
              <a:spcBef>
                <a:spcPts val="62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DDGTMV+ArialMT"/>
                <a:cs typeface="DDGTMV+ArialMT"/>
              </a:rPr>
              <a:t>50%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22325" y="5793703"/>
            <a:ext cx="5785654" cy="71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595959"/>
                </a:solidFill>
                <a:latin typeface="FFFWLT+MicrosoftYaHei"/>
                <a:cs typeface="FFFWLT+MicrosoftYaHei"/>
              </a:rPr>
              <a:t>教授</a:t>
            </a:r>
            <a:r>
              <a:rPr sz="2000" spc="2989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95959"/>
                </a:solidFill>
                <a:latin typeface="FFFWLT+MicrosoftYaHei"/>
                <a:cs typeface="FFFWLT+MicrosoftYaHei"/>
              </a:rPr>
              <a:t>副教授</a:t>
            </a:r>
            <a:r>
              <a:rPr sz="2000" dirty="0">
                <a:solidFill>
                  <a:srgbClr val="595959"/>
                </a:solidFill>
                <a:latin typeface="DDGTMV+ArialMT"/>
                <a:cs typeface="DDGTMV+ArialMT"/>
              </a:rPr>
              <a:t>/</a:t>
            </a:r>
            <a:r>
              <a:rPr sz="2000" dirty="0">
                <a:solidFill>
                  <a:srgbClr val="595959"/>
                </a:solidFill>
                <a:latin typeface="FFFWLT+MicrosoftYaHei"/>
                <a:cs typeface="FFFWLT+MicrosoftYaHei"/>
              </a:rPr>
              <a:t>高工</a:t>
            </a:r>
            <a:r>
              <a:rPr sz="2000" spc="298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95959"/>
                </a:solidFill>
                <a:latin typeface="FFFWLT+MicrosoftYaHei"/>
                <a:cs typeface="FFFWLT+MicrosoftYaHei"/>
              </a:rPr>
              <a:t>讲师</a:t>
            </a:r>
            <a:r>
              <a:rPr sz="2000" dirty="0">
                <a:solidFill>
                  <a:srgbClr val="595959"/>
                </a:solidFill>
                <a:latin typeface="DDGTMV+ArialMT"/>
                <a:cs typeface="DDGTMV+ArialMT"/>
              </a:rPr>
              <a:t>/</a:t>
            </a:r>
            <a:r>
              <a:rPr sz="2000" dirty="0">
                <a:solidFill>
                  <a:srgbClr val="595959"/>
                </a:solidFill>
                <a:latin typeface="FFFWLT+MicrosoftYaHei"/>
                <a:cs typeface="FFFWLT+MicrosoftYaHei"/>
              </a:rPr>
              <a:t>工程师</a:t>
            </a:r>
            <a:r>
              <a:rPr sz="2000" spc="2982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95959"/>
                </a:solidFill>
                <a:latin typeface="FFFWLT+MicrosoftYaHei"/>
                <a:cs typeface="FFFWLT+MicrosoftYaHei"/>
              </a:rPr>
              <a:t>助教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291449" y="5805264"/>
            <a:ext cx="2897124" cy="787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9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博士</a:t>
            </a:r>
            <a:r>
              <a:rPr sz="2200" spc="26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FFFWLT+MicrosoftYaHei"/>
                <a:cs typeface="FFFWLT+MicrosoftYaHei"/>
              </a:rPr>
              <a:t>硕士</a:t>
            </a:r>
            <a:r>
              <a:rPr sz="2200" spc="26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本科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19181" y="1"/>
            <a:ext cx="12192000" cy="6857999"/>
          </a:xfrm>
          <a:prstGeom prst="rect">
            <a:avLst/>
          </a:prstGeom>
          <a:blipFill>
            <a:blip r:embed="rId2" cstate="print"/>
            <a:srcRect/>
            <a:stretch>
              <a:fillRect t="-14810" b="1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2492" y="323224"/>
            <a:ext cx="759667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/>
                <a:cs typeface="VBNVSQ+AgencyFB-Reg"/>
              </a:rPr>
              <a:t>01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93774" y="349527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imHei"/>
                <a:cs typeface="SimHei"/>
              </a:rPr>
              <a:t>基本情况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7933" y="980906"/>
            <a:ext cx="19431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（二）诊改基础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519829" y="614662"/>
            <a:ext cx="1257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全面提升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19536" y="1396416"/>
            <a:ext cx="1257300" cy="28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rgbClr val="000000"/>
                </a:solidFill>
                <a:latin typeface="FFFWLT+MicrosoftYaHei"/>
                <a:cs typeface="FFFWLT+MicrosoftYaHei"/>
              </a:rPr>
              <a:t>院级</a:t>
            </a:r>
            <a:r>
              <a:rPr lang="zh-CN" altLang="en-US" sz="1800" dirty="0" smtClean="0">
                <a:solidFill>
                  <a:srgbClr val="000000"/>
                </a:solidFill>
                <a:latin typeface="FFFWLT+MicrosoftYaHei"/>
                <a:cs typeface="FFFWLT+MicrosoftYaHei"/>
              </a:rPr>
              <a:t>重点</a:t>
            </a:r>
            <a:endParaRPr sz="1800" dirty="0">
              <a:solidFill>
                <a:srgbClr val="000000"/>
              </a:solidFill>
              <a:latin typeface="FFFWLT+MicrosoftYaHei"/>
              <a:cs typeface="FFFWLT+MicrosoftYa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65674" y="1449609"/>
            <a:ext cx="1257300" cy="28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dirty="0" smtClean="0">
                <a:solidFill>
                  <a:srgbClr val="000000"/>
                </a:solidFill>
                <a:latin typeface="FFFWLT+MicrosoftYaHei"/>
                <a:cs typeface="FFFWLT+MicrosoftYaHei"/>
              </a:rPr>
              <a:t>院级特色</a:t>
            </a:r>
            <a:endParaRPr sz="1800" dirty="0">
              <a:solidFill>
                <a:srgbClr val="000000"/>
              </a:solidFill>
              <a:latin typeface="FFFWLT+MicrosoftYaHei"/>
              <a:cs typeface="FFFWLT+MicrosoftYa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13405" y="1449609"/>
            <a:ext cx="1257300" cy="28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dirty="0" smtClean="0">
                <a:solidFill>
                  <a:srgbClr val="000000"/>
                </a:solidFill>
                <a:latin typeface="FFFWLT+MicrosoftYaHei"/>
                <a:cs typeface="FFFWLT+MicrosoftYaHei"/>
              </a:rPr>
              <a:t>省级重点</a:t>
            </a:r>
            <a:endParaRPr sz="1800" dirty="0">
              <a:solidFill>
                <a:srgbClr val="000000"/>
              </a:solidFill>
              <a:latin typeface="FFFWLT+MicrosoftYaHei"/>
              <a:cs typeface="FFFWLT+MicrosoftYa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90674" y="2738172"/>
            <a:ext cx="1371371" cy="1151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2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FFFWLT+MicrosoftYaHei"/>
                <a:cs typeface="FFFWLT+MicrosoftYaHei"/>
              </a:rPr>
              <a:t>质量核心</a:t>
            </a:r>
          </a:p>
          <a:p>
            <a:pPr marL="0" marR="0">
              <a:lnSpc>
                <a:spcPts val="3016"/>
              </a:lnSpc>
              <a:spcBef>
                <a:spcPts val="302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DDGTMV+ArialMT"/>
                <a:cs typeface="DDGTMV+ArialMT"/>
              </a:rPr>
              <a:t>2006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128514" y="2738172"/>
            <a:ext cx="1257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FFFWLT+MicrosoftYaHei"/>
                <a:cs typeface="FFFWLT+MicrosoftYaHei"/>
              </a:rPr>
              <a:t>质量核心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266811" y="2738172"/>
            <a:ext cx="1257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FFFWLT+MicrosoftYaHei"/>
                <a:cs typeface="FFFWLT+MicrosoftYaHei"/>
              </a:rPr>
              <a:t>质量核心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407586" y="2271854"/>
            <a:ext cx="1731899" cy="25103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77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99FF"/>
                </a:solidFill>
                <a:latin typeface="FFFWLT+MicrosoftYaHei"/>
                <a:cs typeface="FFFWLT+MicrosoftYaHei"/>
              </a:rPr>
              <a:t>构建质保体系</a:t>
            </a:r>
          </a:p>
          <a:p>
            <a:pPr marL="0" marR="0">
              <a:lnSpc>
                <a:spcPts val="2378"/>
              </a:lnSpc>
              <a:spcBef>
                <a:spcPts val="5009"/>
              </a:spcBef>
              <a:spcAft>
                <a:spcPts val="0"/>
              </a:spcAft>
            </a:pPr>
            <a:r>
              <a:rPr sz="1800" dirty="0">
                <a:solidFill>
                  <a:srgbClr val="0099FF"/>
                </a:solidFill>
                <a:latin typeface="FFFWLT+MicrosoftYaHei"/>
                <a:cs typeface="FFFWLT+MicrosoftYaHei"/>
              </a:rPr>
              <a:t>实践质量螺旋</a:t>
            </a:r>
          </a:p>
          <a:p>
            <a:pPr marL="17398" marR="0">
              <a:lnSpc>
                <a:spcPts val="2375"/>
              </a:lnSpc>
              <a:spcBef>
                <a:spcPts val="4876"/>
              </a:spcBef>
              <a:spcAft>
                <a:spcPts val="0"/>
              </a:spcAft>
            </a:pPr>
            <a:r>
              <a:rPr sz="1800" dirty="0">
                <a:solidFill>
                  <a:srgbClr val="0099FF"/>
                </a:solidFill>
                <a:latin typeface="FFFWLT+MicrosoftYaHei"/>
                <a:cs typeface="FFFWLT+MicrosoftYaHei"/>
              </a:rPr>
              <a:t>推动持续改进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265674" y="3078322"/>
            <a:ext cx="1277168" cy="897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16"/>
              </a:lnSpc>
              <a:spcBef>
                <a:spcPts val="0"/>
              </a:spcBef>
              <a:spcAft>
                <a:spcPts val="0"/>
              </a:spcAft>
            </a:pPr>
            <a:r>
              <a:rPr sz="2700" spc="-52" dirty="0">
                <a:solidFill>
                  <a:srgbClr val="000000"/>
                </a:solidFill>
                <a:latin typeface="DDGTMV+ArialMT"/>
                <a:cs typeface="DDGTMV+ArialMT"/>
              </a:rPr>
              <a:t>2011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416798" y="3078322"/>
            <a:ext cx="1277168" cy="897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16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DDGTMV+ArialMT"/>
                <a:cs typeface="DDGTMV+ArialMT"/>
              </a:rPr>
              <a:t>2017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566731" y="3429000"/>
            <a:ext cx="1343025" cy="1123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7" marR="0">
              <a:lnSpc>
                <a:spcPts val="3019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DDGTMV+ArialMT"/>
                <a:cs typeface="DDGTMV+ArialMT"/>
              </a:rPr>
              <a:t>2008</a:t>
            </a:r>
          </a:p>
          <a:p>
            <a:pPr marL="0" marR="0">
              <a:lnSpc>
                <a:spcPts val="2375"/>
              </a:lnSpc>
              <a:spcBef>
                <a:spcPts val="75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FFFWLT+MicrosoftYaHei"/>
                <a:cs typeface="FFFWLT+MicrosoftYaHei"/>
              </a:rPr>
              <a:t>质量核心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723253" y="3527038"/>
            <a:ext cx="1343025" cy="1123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597" marR="0">
              <a:lnSpc>
                <a:spcPts val="3019"/>
              </a:lnSpc>
              <a:spcBef>
                <a:spcPts val="0"/>
              </a:spcBef>
              <a:spcAft>
                <a:spcPts val="0"/>
              </a:spcAft>
            </a:pPr>
            <a:r>
              <a:rPr sz="2700" spc="-52" dirty="0">
                <a:solidFill>
                  <a:srgbClr val="000000"/>
                </a:solidFill>
                <a:latin typeface="DDGTMV+ArialMT"/>
                <a:cs typeface="DDGTMV+ArialMT"/>
              </a:rPr>
              <a:t>2011</a:t>
            </a:r>
          </a:p>
          <a:p>
            <a:pPr marL="0" marR="0">
              <a:lnSpc>
                <a:spcPts val="2375"/>
              </a:lnSpc>
              <a:spcBef>
                <a:spcPts val="75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FFFWLT+MicrosoftYaHei"/>
                <a:cs typeface="FFFWLT+MicrosoftYaHei"/>
              </a:rPr>
              <a:t>质量核心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609594" y="4993544"/>
            <a:ext cx="12573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rgbClr val="000000"/>
                </a:solidFill>
                <a:latin typeface="FFFWLT+MicrosoftYaHei" charset="-122"/>
                <a:ea typeface="FFFWLT+MicrosoftYaHei" charset="-122"/>
                <a:cs typeface="FFFWLT+MicrosoftYaHei"/>
              </a:rPr>
              <a:t>华为</a:t>
            </a:r>
            <a:r>
              <a:rPr sz="1800" dirty="0" err="1" smtClean="0">
                <a:solidFill>
                  <a:srgbClr val="000000"/>
                </a:solidFill>
                <a:latin typeface="FFFWLT+MicrosoftYaHei"/>
                <a:cs typeface="FFFWLT+MicrosoftYaHei"/>
              </a:rPr>
              <a:t>合作</a:t>
            </a:r>
            <a:endParaRPr sz="1800" dirty="0">
              <a:solidFill>
                <a:srgbClr val="000000"/>
              </a:solidFill>
              <a:latin typeface="FFFWLT+MicrosoftYaHei"/>
              <a:cs typeface="FFFWLT+MicrosoftYaHe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08978" y="5008781"/>
            <a:ext cx="1257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提升计划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380232" y="5884292"/>
            <a:ext cx="1716024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师资水平提升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580378" y="5878806"/>
            <a:ext cx="17145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内涵整体提升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rcRect/>
            <a:stretch>
              <a:fillRect t="-15772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13332" y="295298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imHei"/>
                <a:cs typeface="SimHei"/>
              </a:rPr>
              <a:t>总体设计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2492" y="323224"/>
            <a:ext cx="826073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/>
                <a:cs typeface="VBNVSQ+AgencyFB-Reg"/>
              </a:rPr>
              <a:t>02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57681" y="1188282"/>
            <a:ext cx="1821205" cy="71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DDGTMV+ArialMT"/>
                <a:cs typeface="DDGTMV+ArialMT"/>
              </a:rPr>
              <a:t>2.1</a:t>
            </a:r>
            <a:r>
              <a:rPr sz="2000" spc="-17" dirty="0">
                <a:solidFill>
                  <a:srgbClr val="FFFFFF"/>
                </a:solidFill>
                <a:latin typeface="DDGTMV+ArialMT"/>
                <a:cs typeface="DDGTMV+ArialMT"/>
              </a:rPr>
              <a:t> </a:t>
            </a:r>
            <a:r>
              <a:rPr sz="2000" dirty="0">
                <a:solidFill>
                  <a:srgbClr val="FFFFFF"/>
                </a:solidFill>
                <a:latin typeface="FFFWLT+MicrosoftYaHei"/>
                <a:cs typeface="FFFWLT+MicrosoftYaHei"/>
              </a:rPr>
              <a:t>确立目标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95800" y="2092752"/>
            <a:ext cx="6731738" cy="361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44"/>
              </a:lnSpc>
            </a:pPr>
            <a:r>
              <a:rPr lang="zh-CN" altLang="en-US" sz="2000" b="1" dirty="0" smtClean="0">
                <a:solidFill>
                  <a:srgbClr val="FFFFFF"/>
                </a:solidFill>
                <a:latin typeface="QSBMES+MicrosoftYaHei-Bold"/>
                <a:cs typeface="QSBMES+MicrosoftYaHei-Bold"/>
              </a:rPr>
              <a:t>西安高新科技职业学院“十三五”专业建设发展规划</a:t>
            </a:r>
            <a:endParaRPr sz="2000" b="1" dirty="0" smtClean="0">
              <a:solidFill>
                <a:srgbClr val="FFFFFF"/>
              </a:solidFill>
              <a:latin typeface="QSBMES+MicrosoftYaHei-Bold"/>
              <a:cs typeface="QSBMES+MicrosoftYaHei-Bold"/>
            </a:endParaRPr>
          </a:p>
          <a:p>
            <a:pPr marL="394208" marR="0">
              <a:lnSpc>
                <a:spcPts val="2644"/>
              </a:lnSpc>
              <a:spcBef>
                <a:spcPts val="10157"/>
              </a:spcBef>
              <a:spcAft>
                <a:spcPts val="0"/>
              </a:spcAft>
            </a:pPr>
            <a:r>
              <a:rPr lang="zh-CN" altLang="en-US" sz="2000" b="1" dirty="0" smtClean="0">
                <a:solidFill>
                  <a:srgbClr val="FFFFFF"/>
                </a:solidFill>
                <a:latin typeface="QSBMES+MicrosoftYaHei-Bold"/>
                <a:cs typeface="QSBMES+MicrosoftYaHei-Bold"/>
              </a:rPr>
              <a:t>机械电子工程系</a:t>
            </a:r>
            <a:r>
              <a:rPr sz="2000" b="1" dirty="0" smtClean="0">
                <a:solidFill>
                  <a:srgbClr val="FFFFFF"/>
                </a:solidFill>
                <a:latin typeface="QSBMES+MicrosoftYaHei-Bold"/>
                <a:cs typeface="QSBMES+MicrosoftYaHei-Bold"/>
              </a:rPr>
              <a:t>“</a:t>
            </a:r>
            <a:r>
              <a:rPr lang="zh-CN" altLang="en-US" sz="2000" b="1" dirty="0">
                <a:solidFill>
                  <a:srgbClr val="FFFFFF"/>
                </a:solidFill>
                <a:latin typeface="QSBMES+MicrosoftYaHei-Bold"/>
                <a:cs typeface="QSBMES+MicrosoftYaHei-Bold"/>
              </a:rPr>
              <a:t>十三五</a:t>
            </a:r>
            <a:r>
              <a:rPr sz="2000" b="1" dirty="0" smtClean="0">
                <a:solidFill>
                  <a:srgbClr val="FFFFFF"/>
                </a:solidFill>
                <a:latin typeface="QSBMES+MicrosoftYaHei-Bold"/>
                <a:cs typeface="QSBMES+MicrosoftYaHei-Bold"/>
              </a:rPr>
              <a:t>”</a:t>
            </a:r>
            <a:r>
              <a:rPr lang="zh-CN" altLang="en-US" sz="2000" b="1" dirty="0" smtClean="0">
                <a:solidFill>
                  <a:srgbClr val="FFFFFF"/>
                </a:solidFill>
                <a:latin typeface="QSBMES+MicrosoftYaHei-Bold"/>
                <a:cs typeface="QSBMES+MicrosoftYaHei-Bold"/>
              </a:rPr>
              <a:t>专业建设规划</a:t>
            </a:r>
            <a:endParaRPr sz="2000" b="1" dirty="0" smtClean="0">
              <a:solidFill>
                <a:srgbClr val="FFFFFF"/>
              </a:solidFill>
              <a:latin typeface="QSBMES+MicrosoftYaHei-Bold"/>
              <a:cs typeface="QSBMES+MicrosoftYaHei-Bold"/>
            </a:endParaRPr>
          </a:p>
          <a:p>
            <a:pPr marL="0" marR="0">
              <a:lnSpc>
                <a:spcPts val="2644"/>
              </a:lnSpc>
              <a:spcBef>
                <a:spcPts val="10208"/>
              </a:spcBef>
              <a:spcAft>
                <a:spcPts val="0"/>
              </a:spcAft>
            </a:pPr>
            <a:r>
              <a:rPr lang="zh-CN" altLang="en-US" sz="2000" b="1" dirty="0" smtClean="0">
                <a:solidFill>
                  <a:srgbClr val="FFFFFF"/>
                </a:solidFill>
                <a:latin typeface="QSBMES+MicrosoftYaHei-Bold"/>
                <a:cs typeface="QSBMES+MicrosoftYaHei-Bold"/>
              </a:rPr>
              <a:t>软件技术专业建设规划</a:t>
            </a:r>
            <a:endParaRPr sz="2000" b="1" dirty="0">
              <a:solidFill>
                <a:srgbClr val="FFFFFF"/>
              </a:solidFill>
              <a:latin typeface="QSBMES+MicrosoftYaHei-Bold"/>
              <a:cs typeface="QSBMES+MicrosoftYaHei-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52270" y="2606238"/>
            <a:ext cx="1016812" cy="2885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2E75B6"/>
                </a:solidFill>
                <a:latin typeface="SimHei"/>
                <a:cs typeface="SimHei"/>
              </a:rPr>
              <a:t>省</a:t>
            </a:r>
          </a:p>
          <a:p>
            <a:pPr marL="0" marR="0">
              <a:lnSpc>
                <a:spcPts val="3204"/>
              </a:lnSpc>
              <a:spcBef>
                <a:spcPts val="636"/>
              </a:spcBef>
              <a:spcAft>
                <a:spcPts val="0"/>
              </a:spcAft>
            </a:pPr>
            <a:r>
              <a:rPr sz="3200" dirty="0">
                <a:solidFill>
                  <a:srgbClr val="2E75B6"/>
                </a:solidFill>
                <a:latin typeface="SimHei"/>
                <a:cs typeface="SimHei"/>
              </a:rPr>
              <a:t>级</a:t>
            </a:r>
          </a:p>
          <a:p>
            <a:pPr marL="0" marR="0">
              <a:lnSpc>
                <a:spcPts val="3206"/>
              </a:lnSpc>
              <a:spcBef>
                <a:spcPts val="683"/>
              </a:spcBef>
              <a:spcAft>
                <a:spcPts val="0"/>
              </a:spcAft>
            </a:pPr>
            <a:r>
              <a:rPr lang="zh-CN" altLang="en-US" sz="3200" dirty="0" smtClean="0">
                <a:solidFill>
                  <a:srgbClr val="2E75B6"/>
                </a:solidFill>
                <a:latin typeface="黑体" pitchFamily="49" charset="-122"/>
                <a:ea typeface="黑体" pitchFamily="49" charset="-122"/>
                <a:cs typeface="SimHei"/>
              </a:rPr>
              <a:t>重</a:t>
            </a:r>
            <a:endParaRPr lang="en-US" altLang="zh-CN" sz="3200" dirty="0" smtClean="0">
              <a:solidFill>
                <a:srgbClr val="2E75B6"/>
              </a:solidFill>
              <a:latin typeface="黑体" pitchFamily="49" charset="-122"/>
              <a:ea typeface="黑体" pitchFamily="49" charset="-122"/>
              <a:cs typeface="SimHei"/>
            </a:endParaRPr>
          </a:p>
          <a:p>
            <a:pPr marL="0" marR="0">
              <a:lnSpc>
                <a:spcPts val="3206"/>
              </a:lnSpc>
              <a:spcBef>
                <a:spcPts val="683"/>
              </a:spcBef>
              <a:spcAft>
                <a:spcPts val="0"/>
              </a:spcAft>
            </a:pPr>
            <a:r>
              <a:rPr lang="zh-CN" altLang="en-US" sz="3200" dirty="0" smtClean="0">
                <a:solidFill>
                  <a:srgbClr val="2E75B6"/>
                </a:solidFill>
                <a:latin typeface="黑体" pitchFamily="49" charset="-122"/>
                <a:ea typeface="黑体" pitchFamily="49" charset="-122"/>
                <a:cs typeface="SimHei"/>
              </a:rPr>
              <a:t>点</a:t>
            </a:r>
            <a:endParaRPr sz="3200" dirty="0">
              <a:solidFill>
                <a:srgbClr val="2E75B6"/>
              </a:solidFill>
              <a:latin typeface="黑体" pitchFamily="49" charset="-122"/>
              <a:ea typeface="黑体" pitchFamily="49" charset="-122"/>
              <a:cs typeface="SimHei"/>
            </a:endParaRPr>
          </a:p>
          <a:p>
            <a:pPr marL="0" marR="0">
              <a:lnSpc>
                <a:spcPts val="3204"/>
              </a:lnSpc>
              <a:spcBef>
                <a:spcPts val="686"/>
              </a:spcBef>
              <a:spcAft>
                <a:spcPts val="0"/>
              </a:spcAft>
            </a:pPr>
            <a:r>
              <a:rPr sz="3200" dirty="0" smtClean="0">
                <a:solidFill>
                  <a:srgbClr val="2E75B6"/>
                </a:solidFill>
                <a:latin typeface="SimHei"/>
                <a:cs typeface="SimHei"/>
              </a:rPr>
              <a:t>专</a:t>
            </a:r>
            <a:endParaRPr sz="3200" dirty="0">
              <a:solidFill>
                <a:srgbClr val="2E75B6"/>
              </a:solidFill>
              <a:latin typeface="SimHei"/>
              <a:cs typeface="SimHei"/>
            </a:endParaRPr>
          </a:p>
          <a:p>
            <a:pPr marL="0" marR="0">
              <a:lnSpc>
                <a:spcPts val="3206"/>
              </a:lnSpc>
              <a:spcBef>
                <a:spcPts val="633"/>
              </a:spcBef>
              <a:spcAft>
                <a:spcPts val="0"/>
              </a:spcAft>
            </a:pPr>
            <a:r>
              <a:rPr sz="3200" dirty="0">
                <a:solidFill>
                  <a:srgbClr val="2E75B6"/>
                </a:solidFill>
                <a:latin typeface="SimHei"/>
                <a:cs typeface="SimHei"/>
              </a:rPr>
              <a:t>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3267</TotalTime>
  <Words>1271</Words>
  <Application>Microsoft Office PowerPoint</Application>
  <PresentationFormat>自定义</PresentationFormat>
  <Paragraphs>619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1" baseType="lpstr">
      <vt:lpstr>Arial</vt:lpstr>
      <vt:lpstr>宋体</vt:lpstr>
      <vt:lpstr>FFFWLT+MicrosoftYaHei</vt:lpstr>
      <vt:lpstr>Cambria</vt:lpstr>
      <vt:lpstr>SimHei</vt:lpstr>
      <vt:lpstr>VSRANR+MicrosoftYaHei</vt:lpstr>
      <vt:lpstr>Times New Roman</vt:lpstr>
      <vt:lpstr>Calibri</vt:lpstr>
      <vt:lpstr>NCJQTQ+Arial-BoldMT</vt:lpstr>
      <vt:lpstr>LVTEAD+MicrosoftYaHei-Bold</vt:lpstr>
      <vt:lpstr>QSBMES+MicrosoftYaHei-Bold</vt:lpstr>
      <vt:lpstr>Tahoma</vt:lpstr>
      <vt:lpstr>QFCPBU+ArialMT</vt:lpstr>
      <vt:lpstr>FangSong</vt:lpstr>
      <vt:lpstr>VBNVSQ+AgencyFB-Reg</vt:lpstr>
      <vt:lpstr>DDGTMV+ArialMT</vt:lpstr>
      <vt:lpstr>Theme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34584</dc:creator>
  <cp:lastModifiedBy>345843595@qq.com</cp:lastModifiedBy>
  <cp:revision>15</cp:revision>
  <dcterms:modified xsi:type="dcterms:W3CDTF">2019-11-23T06:10:08Z</dcterms:modified>
</cp:coreProperties>
</file>