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85" r:id="rId6"/>
    <p:sldId id="286" r:id="rId7"/>
    <p:sldId id="260" r:id="rId8"/>
    <p:sldId id="261" r:id="rId9"/>
    <p:sldId id="262" r:id="rId10"/>
    <p:sldId id="288" r:id="rId11"/>
    <p:sldId id="287" r:id="rId12"/>
    <p:sldId id="289" r:id="rId13"/>
    <p:sldId id="263" r:id="rId14"/>
    <p:sldId id="264" r:id="rId15"/>
    <p:sldId id="265" r:id="rId16"/>
    <p:sldId id="283" r:id="rId17"/>
    <p:sldId id="267" r:id="rId18"/>
    <p:sldId id="268" r:id="rId19"/>
    <p:sldId id="269" r:id="rId20"/>
    <p:sldId id="270" r:id="rId21"/>
    <p:sldId id="271" r:id="rId22"/>
    <p:sldId id="273" r:id="rId23"/>
    <p:sldId id="274" r:id="rId24"/>
    <p:sldId id="290" r:id="rId25"/>
    <p:sldId id="291" r:id="rId26"/>
    <p:sldId id="277" r:id="rId27"/>
    <p:sldId id="278" r:id="rId28"/>
    <p:sldId id="279" r:id="rId29"/>
    <p:sldId id="280" r:id="rId30"/>
  </p:sldIdLst>
  <p:sldSz cx="12192000" cy="6858000"/>
  <p:notesSz cx="12192000" cy="6858000"/>
  <p:embeddedFontLst>
    <p:embeddedFont>
      <p:font typeface="FFFWLT+MicrosoftYaHei" panose="02010600030101010101" charset="-122"/>
      <p:regular r:id="rId32"/>
    </p:embeddedFont>
    <p:embeddedFont>
      <p:font typeface="LVTEAD+MicrosoftYaHei-Bold" panose="02010600030101010101" charset="-122"/>
      <p:regular r:id="rId33"/>
    </p:embeddedFont>
    <p:embeddedFont>
      <p:font typeface="QSBMES+MicrosoftYaHei-Bold" panose="02010600030101010101" charset="-122"/>
      <p:regular r:id="rId34"/>
    </p:embeddedFont>
    <p:embeddedFont>
      <p:font typeface="VSRANR+MicrosoftYaHei" panose="02010600030101010101" charset="-122"/>
      <p:regular r:id="rId35"/>
    </p:embeddedFont>
    <p:embeddedFont>
      <p:font typeface="等线" panose="02010600030101010101" pitchFamily="2" charset="-122"/>
      <p:regular r:id="rId36"/>
      <p:bold r:id="rId37"/>
    </p:embeddedFont>
    <p:embeddedFont>
      <p:font typeface="SimHei" panose="02010609060101010101" pitchFamily="49" charset="-122"/>
      <p:regular r:id="rId38"/>
    </p:embeddedFont>
    <p:embeddedFont>
      <p:font typeface="SimHei" panose="02010609060101010101" pitchFamily="49" charset="-122"/>
      <p:regular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DDGTMV+ArialMT" panose="02010600030101010101" charset="0"/>
      <p:regular r:id="rId43"/>
    </p:embeddedFont>
    <p:embeddedFont>
      <p:font typeface="FangSong" panose="02010609060101010101" pitchFamily="49" charset="-122"/>
      <p:regular r:id="rId44"/>
    </p:embeddedFont>
    <p:embeddedFont>
      <p:font typeface="NCJQTQ+Arial-BoldMT" panose="02010600030101010101" charset="0"/>
      <p:regular r:id="rId45"/>
    </p:embeddedFont>
    <p:embeddedFont>
      <p:font typeface="QFCPBU+ArialMT" panose="02010600030101010101" charset="0"/>
      <p:regular r:id="rId46"/>
    </p:embeddedFont>
    <p:embeddedFont>
      <p:font typeface="Tahoma" panose="020B0604030504040204" pitchFamily="34" charset="0"/>
      <p:regular r:id="rId47"/>
      <p:bold r:id="rId48"/>
    </p:embeddedFont>
    <p:embeddedFont>
      <p:font typeface="VBNVSQ+AgencyFB-Reg" panose="02010600030101010101" charset="0"/>
      <p:regular r:id="rId4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04" y="4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2015-2019</a:t>
            </a:r>
            <a:r>
              <a:rPr lang="zh-CN" altLang="en-US"/>
              <a:t>报到人数及报到率</a:t>
            </a:r>
          </a:p>
        </c:rich>
      </c:tx>
      <c:layout>
        <c:manualLayout>
          <c:xMode val="edge"/>
          <c:yMode val="edge"/>
          <c:x val="0.25132633420822398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报到人数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2015年</c:v>
                </c:pt>
                <c:pt idx="1">
                  <c:v>2016年</c:v>
                </c:pt>
                <c:pt idx="2">
                  <c:v>2017年</c:v>
                </c:pt>
                <c:pt idx="3">
                  <c:v>2018年</c:v>
                </c:pt>
                <c:pt idx="4">
                  <c:v>2019年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65</c:v>
                </c:pt>
                <c:pt idx="1">
                  <c:v>110</c:v>
                </c:pt>
                <c:pt idx="2">
                  <c:v>275</c:v>
                </c:pt>
                <c:pt idx="3">
                  <c:v>307</c:v>
                </c:pt>
                <c:pt idx="4">
                  <c:v>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B9-40B0-95E2-BDE5BBC6FC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8360720"/>
        <c:axId val="75836168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报到率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2015年</c:v>
                </c:pt>
                <c:pt idx="1">
                  <c:v>2016年</c:v>
                </c:pt>
                <c:pt idx="2">
                  <c:v>2017年</c:v>
                </c:pt>
                <c:pt idx="3">
                  <c:v>2018年</c:v>
                </c:pt>
                <c:pt idx="4">
                  <c:v>2019年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0.90100000000000002</c:v>
                </c:pt>
                <c:pt idx="1">
                  <c:v>0.93500000000000005</c:v>
                </c:pt>
                <c:pt idx="2">
                  <c:v>0.97299999999999998</c:v>
                </c:pt>
                <c:pt idx="3">
                  <c:v>0.98499999999999999</c:v>
                </c:pt>
                <c:pt idx="4">
                  <c:v>0.98699999999999999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B9-40B0-95E2-BDE5BBC6FC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8289400"/>
        <c:axId val="858286200"/>
      </c:lineChart>
      <c:catAx>
        <c:axId val="75836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58361680"/>
        <c:crosses val="autoZero"/>
        <c:auto val="1"/>
        <c:lblAlgn val="ctr"/>
        <c:lblOffset val="100"/>
        <c:noMultiLvlLbl val="0"/>
      </c:catAx>
      <c:valAx>
        <c:axId val="758361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58360720"/>
        <c:crosses val="autoZero"/>
        <c:crossBetween val="between"/>
      </c:valAx>
      <c:valAx>
        <c:axId val="858286200"/>
        <c:scaling>
          <c:orientation val="minMax"/>
        </c:scaling>
        <c:delete val="0"/>
        <c:axPos val="r"/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58289400"/>
        <c:crosses val="max"/>
        <c:crossBetween val="between"/>
      </c:valAx>
      <c:catAx>
        <c:axId val="8582894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582862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/>
              <a:t>2016-2018</a:t>
            </a:r>
            <a:r>
              <a:rPr lang="zh-CN" altLang="en-US" dirty="0"/>
              <a:t>学生毕业人数及就业率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毕业人数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Sheet2!$A$2:$A$4</c:f>
              <c:strCache>
                <c:ptCount val="3"/>
                <c:pt idx="0">
                  <c:v>2016年</c:v>
                </c:pt>
                <c:pt idx="1">
                  <c:v>2017年</c:v>
                </c:pt>
                <c:pt idx="2">
                  <c:v>2018年</c:v>
                </c:pt>
              </c:strCache>
            </c:strRef>
          </c:cat>
          <c:val>
            <c:numRef>
              <c:f>Sheet2!$B$2:$B$4</c:f>
              <c:numCache>
                <c:formatCode>General</c:formatCode>
                <c:ptCount val="3"/>
                <c:pt idx="0">
                  <c:v>47</c:v>
                </c:pt>
                <c:pt idx="1">
                  <c:v>65</c:v>
                </c:pt>
                <c:pt idx="2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03-450C-AF29-535EEAB9B2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874439120"/>
        <c:axId val="874440720"/>
      </c:barChart>
      <c:lineChart>
        <c:grouping val="standard"/>
        <c:varyColors val="0"/>
        <c:ser>
          <c:idx val="1"/>
          <c:order val="1"/>
          <c:tx>
            <c:strRef>
              <c:f>Sheet2!$C$1</c:f>
              <c:strCache>
                <c:ptCount val="1"/>
                <c:pt idx="0">
                  <c:v>就业率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Sheet2!$A$2:$A$4</c:f>
              <c:strCache>
                <c:ptCount val="3"/>
                <c:pt idx="0">
                  <c:v>2016年</c:v>
                </c:pt>
                <c:pt idx="1">
                  <c:v>2017年</c:v>
                </c:pt>
                <c:pt idx="2">
                  <c:v>2018年</c:v>
                </c:pt>
              </c:strCache>
            </c:strRef>
          </c:cat>
          <c:val>
            <c:numRef>
              <c:f>Sheet2!$C$2:$C$4</c:f>
              <c:numCache>
                <c:formatCode>0.00%</c:formatCode>
                <c:ptCount val="3"/>
                <c:pt idx="0">
                  <c:v>0.93200000000000005</c:v>
                </c:pt>
                <c:pt idx="1">
                  <c:v>0.95599999999999996</c:v>
                </c:pt>
                <c:pt idx="2">
                  <c:v>0.97799999999999998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03-450C-AF29-535EEAB9B2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6141360"/>
        <c:axId val="874441360"/>
      </c:lineChart>
      <c:catAx>
        <c:axId val="874439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74440720"/>
        <c:crosses val="autoZero"/>
        <c:auto val="1"/>
        <c:lblAlgn val="ctr"/>
        <c:lblOffset val="100"/>
        <c:noMultiLvlLbl val="0"/>
      </c:catAx>
      <c:valAx>
        <c:axId val="874440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74439120"/>
        <c:crosses val="autoZero"/>
        <c:crossBetween val="between"/>
      </c:valAx>
      <c:valAx>
        <c:axId val="874441360"/>
        <c:scaling>
          <c:orientation val="minMax"/>
        </c:scaling>
        <c:delete val="0"/>
        <c:axPos val="r"/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16141360"/>
        <c:crosses val="max"/>
        <c:crossBetween val="between"/>
        <c:majorUnit val="2.0000000000000004E-2"/>
      </c:valAx>
      <c:catAx>
        <c:axId val="416141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744413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400" dirty="0"/>
              <a:t>专任教师、兼任、外聘教师比例</a:t>
            </a:r>
          </a:p>
        </c:rich>
      </c:tx>
      <c:layout>
        <c:manualLayout>
          <c:xMode val="edge"/>
          <c:yMode val="edge"/>
          <c:x val="7.5023182873882335E-2"/>
          <c:y val="2.71337372770546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657-4863-8617-7213A82A85D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657-4863-8617-7213A82A85D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657-4863-8617-7213A82A85D6}"/>
              </c:ext>
            </c:extLst>
          </c:dPt>
          <c:dLbls>
            <c:dLbl>
              <c:idx val="0"/>
              <c:layout>
                <c:manualLayout>
                  <c:x val="-0.15324462025712604"/>
                  <c:y val="-0.1423250108811775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57-4863-8617-7213A82A85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Sheet1!$A$9:$C$9</c:f>
              <c:strCache>
                <c:ptCount val="3"/>
                <c:pt idx="0">
                  <c:v>专任教师</c:v>
                </c:pt>
                <c:pt idx="1">
                  <c:v>兼任教师</c:v>
                </c:pt>
                <c:pt idx="2">
                  <c:v>外聘教师</c:v>
                </c:pt>
              </c:strCache>
            </c:strRef>
          </c:cat>
          <c:val>
            <c:numRef>
              <c:f>Sheet1!$A$10:$C$10</c:f>
              <c:numCache>
                <c:formatCode>General</c:formatCode>
                <c:ptCount val="3"/>
                <c:pt idx="0">
                  <c:v>20</c:v>
                </c:pt>
                <c:pt idx="1">
                  <c:v>5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657-4863-8617-7213A82A85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253154146969496"/>
          <c:y val="0.84680690749460885"/>
          <c:w val="0.59493691706061014"/>
          <c:h val="0.126059355228336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600" dirty="0"/>
              <a:t>师资队伍年龄占比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BC8-4AEC-A226-533E4E6D730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BC8-4AEC-A226-533E4E6D730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Sheet1!$A$12:$B$12</c:f>
              <c:strCache>
                <c:ptCount val="2"/>
                <c:pt idx="0">
                  <c:v>40岁以下</c:v>
                </c:pt>
                <c:pt idx="1">
                  <c:v>40岁以上</c:v>
                </c:pt>
              </c:strCache>
            </c:strRef>
          </c:cat>
          <c:val>
            <c:numRef>
              <c:f>Sheet1!$A$13:$B$13</c:f>
              <c:numCache>
                <c:formatCode>General</c:formatCode>
                <c:ptCount val="2"/>
                <c:pt idx="0">
                  <c:v>21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C8-4AEC-A226-533E4E6D73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800"/>
              <a:t>教师职称占比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D81-470A-9FFD-CBC791F9DCD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D81-470A-9FFD-CBC791F9DCD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D81-470A-9FFD-CBC791F9DCD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D81-470A-9FFD-CBC791F9DCD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Sheet1!$A$21:$D$21</c:f>
              <c:strCache>
                <c:ptCount val="4"/>
                <c:pt idx="0">
                  <c:v>教授</c:v>
                </c:pt>
                <c:pt idx="1">
                  <c:v>副教授/高工</c:v>
                </c:pt>
                <c:pt idx="2">
                  <c:v>讲师/工程师</c:v>
                </c:pt>
                <c:pt idx="3">
                  <c:v>助教</c:v>
                </c:pt>
              </c:strCache>
            </c:strRef>
          </c:cat>
          <c:val>
            <c:numRef>
              <c:f>Sheet1!$A$22:$D$22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9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D81-470A-9FFD-CBC791F9DC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800"/>
              <a:t>教师学历占比</a:t>
            </a:r>
          </a:p>
        </c:rich>
      </c:tx>
      <c:layout>
        <c:manualLayout>
          <c:xMode val="edge"/>
          <c:yMode val="edge"/>
          <c:x val="0.37222222222222223"/>
          <c:y val="6.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596-41F4-AF8B-5CDA0471B89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596-41F4-AF8B-5CDA0471B89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596-41F4-AF8B-5CDA0471B892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Sheet1!$A$26:$C$26</c:f>
              <c:strCache>
                <c:ptCount val="3"/>
                <c:pt idx="0">
                  <c:v>博士</c:v>
                </c:pt>
                <c:pt idx="1">
                  <c:v>硕士</c:v>
                </c:pt>
                <c:pt idx="2">
                  <c:v>本科</c:v>
                </c:pt>
              </c:strCache>
            </c:strRef>
          </c:cat>
          <c:val>
            <c:numRef>
              <c:f>Sheet1!$A$27:$C$27</c:f>
              <c:numCache>
                <c:formatCode>General</c:formatCode>
                <c:ptCount val="3"/>
                <c:pt idx="0">
                  <c:v>6</c:v>
                </c:pt>
                <c:pt idx="1">
                  <c:v>17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596-41F4-AF8B-5CDA0471B8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4C1E51-155F-4BA6-8A45-6637343ED25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B56D0CE-FA5B-4C8C-9F6F-6EB89BD3EB0A}">
      <dgm:prSet phldrT="[文本]"/>
      <dgm:spPr/>
      <dgm:t>
        <a:bodyPr/>
        <a:lstStyle/>
        <a:p>
          <a:r>
            <a:rPr lang="zh-CN" altLang="en-US" dirty="0"/>
            <a:t>教师队伍问题</a:t>
          </a:r>
        </a:p>
      </dgm:t>
    </dgm:pt>
    <dgm:pt modelId="{3A9B24FA-7C22-40F3-9C02-6F3C47B2859D}" type="parTrans" cxnId="{93A5607C-4899-44DC-A128-52FC8B39ACFB}">
      <dgm:prSet/>
      <dgm:spPr/>
      <dgm:t>
        <a:bodyPr/>
        <a:lstStyle/>
        <a:p>
          <a:endParaRPr lang="zh-CN" altLang="en-US"/>
        </a:p>
      </dgm:t>
    </dgm:pt>
    <dgm:pt modelId="{2CEF37E4-8014-4D3A-B809-C2CEF93B1EAD}" type="sibTrans" cxnId="{93A5607C-4899-44DC-A128-52FC8B39ACFB}">
      <dgm:prSet/>
      <dgm:spPr/>
      <dgm:t>
        <a:bodyPr/>
        <a:lstStyle/>
        <a:p>
          <a:endParaRPr lang="zh-CN" altLang="en-US"/>
        </a:p>
      </dgm:t>
    </dgm:pt>
    <dgm:pt modelId="{66AD83E2-7890-4ADE-95F0-146A8EE4AA55}">
      <dgm:prSet phldrT="[文本]"/>
      <dgm:spPr/>
      <dgm:t>
        <a:bodyPr/>
        <a:lstStyle/>
        <a:p>
          <a:r>
            <a:rPr lang="zh-CN" altLang="en-US" dirty="0"/>
            <a:t>教学资源问题</a:t>
          </a:r>
        </a:p>
      </dgm:t>
    </dgm:pt>
    <dgm:pt modelId="{732C6B95-4373-4EE1-8AF8-A57ED5EEC6D2}" type="parTrans" cxnId="{7FA95AF0-1620-44F0-AD4F-48C3ADBC5BF6}">
      <dgm:prSet/>
      <dgm:spPr/>
      <dgm:t>
        <a:bodyPr/>
        <a:lstStyle/>
        <a:p>
          <a:endParaRPr lang="zh-CN" altLang="en-US"/>
        </a:p>
      </dgm:t>
    </dgm:pt>
    <dgm:pt modelId="{09915C7C-0E6B-4373-B63E-35AB67E5B64F}" type="sibTrans" cxnId="{7FA95AF0-1620-44F0-AD4F-48C3ADBC5BF6}">
      <dgm:prSet/>
      <dgm:spPr/>
      <dgm:t>
        <a:bodyPr/>
        <a:lstStyle/>
        <a:p>
          <a:endParaRPr lang="zh-CN" altLang="en-US"/>
        </a:p>
      </dgm:t>
    </dgm:pt>
    <dgm:pt modelId="{CDD3B5CC-3B40-4B99-B95D-1C0EC591BED8}">
      <dgm:prSet phldrT="[文本]"/>
      <dgm:spPr/>
      <dgm:t>
        <a:bodyPr/>
        <a:lstStyle/>
        <a:p>
          <a:r>
            <a:rPr lang="zh-CN" altLang="en-US" dirty="0"/>
            <a:t>实训条件问题</a:t>
          </a:r>
        </a:p>
      </dgm:t>
    </dgm:pt>
    <dgm:pt modelId="{5BEB595E-7B43-49B5-9CC5-8ECEB4DDF98D}" type="parTrans" cxnId="{33A89574-5138-4D7B-901B-606C97FF5248}">
      <dgm:prSet/>
      <dgm:spPr/>
      <dgm:t>
        <a:bodyPr/>
        <a:lstStyle/>
        <a:p>
          <a:endParaRPr lang="zh-CN" altLang="en-US"/>
        </a:p>
      </dgm:t>
    </dgm:pt>
    <dgm:pt modelId="{F3E391A6-0755-4809-A84B-BE9EF16398C1}" type="sibTrans" cxnId="{33A89574-5138-4D7B-901B-606C97FF5248}">
      <dgm:prSet/>
      <dgm:spPr/>
      <dgm:t>
        <a:bodyPr/>
        <a:lstStyle/>
        <a:p>
          <a:endParaRPr lang="zh-CN" altLang="en-US"/>
        </a:p>
      </dgm:t>
    </dgm:pt>
    <dgm:pt modelId="{3ACF6E45-686D-4E68-B885-9EF930937624}">
      <dgm:prSet phldrT="[文本]" custT="1"/>
      <dgm:spPr/>
      <dgm:t>
        <a:bodyPr/>
        <a:lstStyle/>
        <a:p>
          <a:pPr>
            <a:buFontTx/>
            <a:buNone/>
          </a:pPr>
          <a:r>
            <a:rPr lang="en-US" altLang="zh-CN" sz="1800" dirty="0">
              <a:latin typeface="+mn-ea"/>
              <a:ea typeface="+mn-ea"/>
            </a:rPr>
            <a:t>1</a:t>
          </a:r>
          <a:r>
            <a:rPr lang="zh-CN" altLang="en-US" sz="1800" dirty="0">
              <a:latin typeface="+mn-ea"/>
              <a:ea typeface="+mn-ea"/>
            </a:rPr>
            <a:t>、实训基地数量</a:t>
          </a:r>
        </a:p>
      </dgm:t>
    </dgm:pt>
    <dgm:pt modelId="{EB9237E9-13AA-4C8F-B2C8-5B0DB3BEC38D}" type="parTrans" cxnId="{34438E00-FD64-4CA9-857A-081BD8F04F50}">
      <dgm:prSet/>
      <dgm:spPr/>
      <dgm:t>
        <a:bodyPr/>
        <a:lstStyle/>
        <a:p>
          <a:endParaRPr lang="zh-CN" altLang="en-US"/>
        </a:p>
      </dgm:t>
    </dgm:pt>
    <dgm:pt modelId="{444CE8E2-B402-43F2-B825-602772E6D161}" type="sibTrans" cxnId="{34438E00-FD64-4CA9-857A-081BD8F04F50}">
      <dgm:prSet/>
      <dgm:spPr/>
      <dgm:t>
        <a:bodyPr/>
        <a:lstStyle/>
        <a:p>
          <a:endParaRPr lang="zh-CN" altLang="en-US"/>
        </a:p>
      </dgm:t>
    </dgm:pt>
    <dgm:pt modelId="{7B3CB568-B70E-429E-B535-9763F5B06EC9}">
      <dgm:prSet phldrT="[文本]" custT="1"/>
      <dgm:spPr/>
      <dgm:t>
        <a:bodyPr/>
        <a:lstStyle/>
        <a:p>
          <a:pPr>
            <a:buFontTx/>
            <a:buNone/>
          </a:pPr>
          <a:r>
            <a:rPr lang="en-US" altLang="zh-CN" sz="1800" dirty="0">
              <a:latin typeface="+mn-ea"/>
              <a:ea typeface="+mn-ea"/>
            </a:rPr>
            <a:t>2</a:t>
          </a:r>
          <a:r>
            <a:rPr lang="zh-CN" altLang="en-US" sz="1800" dirty="0">
              <a:latin typeface="+mn-ea"/>
              <a:ea typeface="+mn-ea"/>
            </a:rPr>
            <a:t>、实训设备数量</a:t>
          </a:r>
        </a:p>
      </dgm:t>
    </dgm:pt>
    <dgm:pt modelId="{67AA8AF4-CF92-4355-940D-72C5E801864C}" type="parTrans" cxnId="{2512AD02-2694-45F3-B8EB-10266489E54E}">
      <dgm:prSet/>
      <dgm:spPr/>
      <dgm:t>
        <a:bodyPr/>
        <a:lstStyle/>
        <a:p>
          <a:endParaRPr lang="zh-CN" altLang="en-US"/>
        </a:p>
      </dgm:t>
    </dgm:pt>
    <dgm:pt modelId="{CE57694C-23FD-4589-920A-D1A55BDE9A35}" type="sibTrans" cxnId="{2512AD02-2694-45F3-B8EB-10266489E54E}">
      <dgm:prSet/>
      <dgm:spPr/>
      <dgm:t>
        <a:bodyPr/>
        <a:lstStyle/>
        <a:p>
          <a:endParaRPr lang="zh-CN" altLang="en-US"/>
        </a:p>
      </dgm:t>
    </dgm:pt>
    <dgm:pt modelId="{F983C5D6-DB1A-40EE-8AEA-EA0F603AB9E7}">
      <dgm:prSet/>
      <dgm:spPr/>
      <dgm:t>
        <a:bodyPr/>
        <a:lstStyle/>
        <a:p>
          <a:r>
            <a:rPr lang="zh-CN" altLang="en-US" dirty="0"/>
            <a:t>校企合作问题</a:t>
          </a:r>
        </a:p>
      </dgm:t>
    </dgm:pt>
    <dgm:pt modelId="{AD394BF3-FBB2-482B-B235-BC0F5CC38072}" type="parTrans" cxnId="{5F58220C-1C25-4E46-B22F-2408DD73FE38}">
      <dgm:prSet/>
      <dgm:spPr/>
      <dgm:t>
        <a:bodyPr/>
        <a:lstStyle/>
        <a:p>
          <a:endParaRPr lang="zh-CN" altLang="en-US"/>
        </a:p>
      </dgm:t>
    </dgm:pt>
    <dgm:pt modelId="{70BC9050-1F2E-4665-8620-8FB463F924FA}" type="sibTrans" cxnId="{5F58220C-1C25-4E46-B22F-2408DD73FE38}">
      <dgm:prSet/>
      <dgm:spPr/>
      <dgm:t>
        <a:bodyPr/>
        <a:lstStyle/>
        <a:p>
          <a:endParaRPr lang="zh-CN" altLang="en-US"/>
        </a:p>
      </dgm:t>
    </dgm:pt>
    <dgm:pt modelId="{A715F0E6-4B55-4EDB-993E-F1BF5B471C2F}">
      <dgm:prSet/>
      <dgm:spPr/>
      <dgm:t>
        <a:bodyPr/>
        <a:lstStyle/>
        <a:p>
          <a:pPr>
            <a:buClrTx/>
            <a:buSzTx/>
            <a:buFontTx/>
            <a:buNone/>
          </a:pPr>
          <a:r>
            <a:rPr lang="en-US" altLang="zh-CN" sz="1800" kern="1200" dirty="0">
              <a:solidFill>
                <a:srgbClr val="000000"/>
              </a:solidFill>
              <a:latin typeface="FangSong"/>
              <a:cs typeface="FangSong"/>
            </a:rPr>
            <a:t>1</a:t>
          </a:r>
          <a:r>
            <a:rPr lang="zh-CN" altLang="en-US" sz="1800" kern="1200" dirty="0">
              <a:solidFill>
                <a:srgbClr val="000000"/>
              </a:solidFill>
              <a:latin typeface="FangSong"/>
              <a:cs typeface="FangSong"/>
            </a:rPr>
            <a:t>、</a:t>
          </a:r>
          <a:r>
            <a:rPr lang="zh-CN" altLang="en-US" sz="1800" kern="1200" dirty="0">
              <a:solidFill>
                <a:srgbClr val="000000"/>
              </a:solidFill>
              <a:latin typeface="+mn-ea"/>
              <a:ea typeface="+mn-ea"/>
              <a:cs typeface="FangSong"/>
            </a:rPr>
            <a:t>专业教师数量</a:t>
          </a:r>
          <a:endParaRPr lang="zh-CN" altLang="en-US" sz="1800" kern="1200" dirty="0">
            <a:latin typeface="+mn-ea"/>
            <a:ea typeface="+mn-ea"/>
          </a:endParaRPr>
        </a:p>
      </dgm:t>
    </dgm:pt>
    <dgm:pt modelId="{13FAE8EB-4ED3-4186-979F-023F01D2C42C}" type="parTrans" cxnId="{CEF44DE5-E0ED-4DF0-8826-70809D0E57CD}">
      <dgm:prSet/>
      <dgm:spPr/>
      <dgm:t>
        <a:bodyPr/>
        <a:lstStyle/>
        <a:p>
          <a:endParaRPr lang="zh-CN" altLang="en-US"/>
        </a:p>
      </dgm:t>
    </dgm:pt>
    <dgm:pt modelId="{A833374A-7070-477A-A5D3-C7120888ADA0}" type="sibTrans" cxnId="{CEF44DE5-E0ED-4DF0-8826-70809D0E57CD}">
      <dgm:prSet/>
      <dgm:spPr/>
      <dgm:t>
        <a:bodyPr/>
        <a:lstStyle/>
        <a:p>
          <a:endParaRPr lang="zh-CN" altLang="en-US"/>
        </a:p>
      </dgm:t>
    </dgm:pt>
    <dgm:pt modelId="{546CF41F-06C1-44D7-A77C-3D737BA5E3DA}">
      <dgm:prSet custT="1"/>
      <dgm:spPr/>
      <dgm:t>
        <a:bodyPr/>
        <a:lstStyle/>
        <a:p>
          <a:pPr>
            <a:buClrTx/>
            <a:buSzTx/>
            <a:buFontTx/>
            <a:buNone/>
          </a:pPr>
          <a:r>
            <a:rPr lang="en-US" altLang="zh-CN" sz="1800" kern="1200" dirty="0">
              <a:latin typeface="+mn-ea"/>
              <a:ea typeface="+mn-ea"/>
            </a:rPr>
            <a:t>2</a:t>
          </a:r>
          <a:r>
            <a:rPr lang="zh-CN" altLang="en-US" sz="1800" kern="1200" dirty="0">
              <a:latin typeface="+mn-ea"/>
              <a:ea typeface="+mn-ea"/>
            </a:rPr>
            <a:t>、</a:t>
          </a:r>
          <a:r>
            <a:rPr lang="zh-CN" altLang="en-US" sz="1800" kern="1200" dirty="0">
              <a:solidFill>
                <a:srgbClr val="000000"/>
              </a:solidFill>
              <a:latin typeface="+mn-ea"/>
              <a:ea typeface="+mn-ea"/>
              <a:cs typeface="FangSong"/>
            </a:rPr>
            <a:t>职称结构（高级</a:t>
          </a:r>
          <a:r>
            <a:rPr lang="zh-CN" alt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ea"/>
              <a:ea typeface="+mn-ea"/>
              <a:cs typeface="+mn-cs"/>
            </a:rPr>
            <a:t>职称</a:t>
          </a:r>
          <a:r>
            <a:rPr lang="zh-CN" altLang="en-US" sz="1800" kern="1200" dirty="0">
              <a:solidFill>
                <a:srgbClr val="000000"/>
              </a:solidFill>
              <a:latin typeface="+mn-ea"/>
              <a:ea typeface="+mn-ea"/>
              <a:cs typeface="FangSong"/>
            </a:rPr>
            <a:t>比例）</a:t>
          </a:r>
          <a:endParaRPr lang="zh-CN" altLang="en-US" sz="1800" kern="1200" dirty="0">
            <a:latin typeface="+mn-ea"/>
            <a:ea typeface="+mn-ea"/>
          </a:endParaRPr>
        </a:p>
      </dgm:t>
    </dgm:pt>
    <dgm:pt modelId="{89A70C37-1211-4D85-94C5-E798909866A0}" type="parTrans" cxnId="{A98E7F58-2497-4DAC-9EFD-8E036949C1F4}">
      <dgm:prSet/>
      <dgm:spPr/>
      <dgm:t>
        <a:bodyPr/>
        <a:lstStyle/>
        <a:p>
          <a:endParaRPr lang="zh-CN" altLang="en-US"/>
        </a:p>
      </dgm:t>
    </dgm:pt>
    <dgm:pt modelId="{E545C60F-82BE-4B64-A40A-7616D6FD77F4}" type="sibTrans" cxnId="{A98E7F58-2497-4DAC-9EFD-8E036949C1F4}">
      <dgm:prSet/>
      <dgm:spPr/>
      <dgm:t>
        <a:bodyPr/>
        <a:lstStyle/>
        <a:p>
          <a:endParaRPr lang="zh-CN" altLang="en-US"/>
        </a:p>
      </dgm:t>
    </dgm:pt>
    <dgm:pt modelId="{310E722E-3F10-4C0D-A706-F668E299D17F}">
      <dgm:prSet/>
      <dgm:spPr/>
      <dgm:t>
        <a:bodyPr/>
        <a:lstStyle/>
        <a:p>
          <a:pPr>
            <a:buClrTx/>
            <a:buSzTx/>
            <a:buFontTx/>
            <a:buNone/>
          </a:pPr>
          <a:r>
            <a:rPr lang="en-US" altLang="zh-CN" sz="1800" kern="1200" dirty="0">
              <a:latin typeface="+mn-ea"/>
              <a:ea typeface="+mn-ea"/>
            </a:rPr>
            <a:t>3</a:t>
          </a:r>
          <a:r>
            <a:rPr lang="zh-CN" altLang="en-US" sz="1800" kern="1200" dirty="0">
              <a:latin typeface="+mn-ea"/>
              <a:ea typeface="+mn-ea"/>
            </a:rPr>
            <a:t>、</a:t>
          </a:r>
          <a:r>
            <a:rPr lang="zh-CN" altLang="en-US" sz="1800" kern="1200" dirty="0">
              <a:solidFill>
                <a:srgbClr val="000000"/>
              </a:solidFill>
              <a:latin typeface="+mn-ea"/>
              <a:ea typeface="+mn-ea"/>
              <a:cs typeface="FangSong"/>
            </a:rPr>
            <a:t>专业带头人</a:t>
          </a:r>
          <a:endParaRPr lang="zh-CN" altLang="en-US" sz="1800" kern="1200" dirty="0">
            <a:latin typeface="+mn-ea"/>
            <a:ea typeface="+mn-ea"/>
          </a:endParaRPr>
        </a:p>
      </dgm:t>
    </dgm:pt>
    <dgm:pt modelId="{EEBD019C-3C78-4D33-BA7B-15A5685CDD09}" type="parTrans" cxnId="{AF8F23EA-4CCB-4971-8F97-7689A7B08C3A}">
      <dgm:prSet/>
      <dgm:spPr/>
      <dgm:t>
        <a:bodyPr/>
        <a:lstStyle/>
        <a:p>
          <a:endParaRPr lang="zh-CN" altLang="en-US"/>
        </a:p>
      </dgm:t>
    </dgm:pt>
    <dgm:pt modelId="{B04BEAA9-29E3-455A-B3ED-85CC0F5D9F95}" type="sibTrans" cxnId="{AF8F23EA-4CCB-4971-8F97-7689A7B08C3A}">
      <dgm:prSet/>
      <dgm:spPr/>
      <dgm:t>
        <a:bodyPr/>
        <a:lstStyle/>
        <a:p>
          <a:endParaRPr lang="zh-CN" altLang="en-US"/>
        </a:p>
      </dgm:t>
    </dgm:pt>
    <dgm:pt modelId="{21FB6192-2A17-402B-9E09-3C80595EB31B}">
      <dgm:prSet/>
      <dgm:spPr/>
      <dgm:t>
        <a:bodyPr/>
        <a:lstStyle/>
        <a:p>
          <a:pPr>
            <a:buClrTx/>
            <a:buSzTx/>
            <a:buFontTx/>
            <a:buNone/>
          </a:pPr>
          <a:r>
            <a:rPr lang="en-US" altLang="zh-CN" sz="1800" kern="1200" dirty="0">
              <a:latin typeface="+mn-ea"/>
              <a:ea typeface="+mn-ea"/>
            </a:rPr>
            <a:t>4</a:t>
          </a:r>
          <a:r>
            <a:rPr lang="zh-CN" altLang="en-US" sz="1800" kern="1200" dirty="0">
              <a:latin typeface="+mn-ea"/>
              <a:ea typeface="+mn-ea"/>
            </a:rPr>
            <a:t>、双师型教师</a:t>
          </a:r>
        </a:p>
      </dgm:t>
    </dgm:pt>
    <dgm:pt modelId="{89BFB1FD-62CA-4712-B589-9CB693ACA8DA}" type="parTrans" cxnId="{4295E315-D881-4D83-85FD-A42B6A93B2B5}">
      <dgm:prSet/>
      <dgm:spPr/>
      <dgm:t>
        <a:bodyPr/>
        <a:lstStyle/>
        <a:p>
          <a:endParaRPr lang="zh-CN" altLang="en-US"/>
        </a:p>
      </dgm:t>
    </dgm:pt>
    <dgm:pt modelId="{D1EAA804-FCC0-490F-99E7-669D838454D7}" type="sibTrans" cxnId="{4295E315-D881-4D83-85FD-A42B6A93B2B5}">
      <dgm:prSet/>
      <dgm:spPr/>
      <dgm:t>
        <a:bodyPr/>
        <a:lstStyle/>
        <a:p>
          <a:endParaRPr lang="zh-CN" altLang="en-US"/>
        </a:p>
      </dgm:t>
    </dgm:pt>
    <dgm:pt modelId="{4234EB0C-8659-4977-9241-CB63ADA5D9E3}">
      <dgm:prSet custT="1"/>
      <dgm:spPr/>
      <dgm:t>
        <a:bodyPr/>
        <a:lstStyle/>
        <a:p>
          <a:pPr>
            <a:buFontTx/>
            <a:buNone/>
          </a:pPr>
          <a:r>
            <a:rPr lang="en-US" altLang="zh-CN" sz="1800" dirty="0">
              <a:latin typeface="+mn-ea"/>
              <a:ea typeface="+mn-ea"/>
            </a:rPr>
            <a:t>1</a:t>
          </a:r>
          <a:r>
            <a:rPr lang="zh-CN" altLang="en-US" sz="1800" dirty="0">
              <a:latin typeface="+mn-ea"/>
              <a:ea typeface="+mn-ea"/>
            </a:rPr>
            <a:t>、专业教学资源库</a:t>
          </a:r>
        </a:p>
      </dgm:t>
    </dgm:pt>
    <dgm:pt modelId="{D098EC31-A919-4DD3-9EDE-8B43D2D4214E}" type="parTrans" cxnId="{113F740B-FACB-4E21-80D2-FD6BD11B8D0F}">
      <dgm:prSet/>
      <dgm:spPr/>
      <dgm:t>
        <a:bodyPr/>
        <a:lstStyle/>
        <a:p>
          <a:endParaRPr lang="zh-CN" altLang="en-US"/>
        </a:p>
      </dgm:t>
    </dgm:pt>
    <dgm:pt modelId="{EF6C3AEA-475B-438A-B5FE-A9F99033548E}" type="sibTrans" cxnId="{113F740B-FACB-4E21-80D2-FD6BD11B8D0F}">
      <dgm:prSet/>
      <dgm:spPr/>
      <dgm:t>
        <a:bodyPr/>
        <a:lstStyle/>
        <a:p>
          <a:endParaRPr lang="zh-CN" altLang="en-US"/>
        </a:p>
      </dgm:t>
    </dgm:pt>
    <dgm:pt modelId="{092493A7-4186-4963-ABC8-082D296845A1}">
      <dgm:prSet custT="1"/>
      <dgm:spPr/>
      <dgm:t>
        <a:bodyPr/>
        <a:lstStyle/>
        <a:p>
          <a:pPr>
            <a:buFontTx/>
            <a:buNone/>
          </a:pPr>
          <a:r>
            <a:rPr lang="en-US" altLang="zh-CN" sz="1800" dirty="0">
              <a:latin typeface="+mn-ea"/>
              <a:ea typeface="+mn-ea"/>
            </a:rPr>
            <a:t>1</a:t>
          </a:r>
          <a:r>
            <a:rPr lang="zh-CN" altLang="en-US" sz="1800" dirty="0">
              <a:latin typeface="+mn-ea"/>
              <a:ea typeface="+mn-ea"/>
            </a:rPr>
            <a:t>、校外实训基地</a:t>
          </a:r>
        </a:p>
      </dgm:t>
    </dgm:pt>
    <dgm:pt modelId="{20CA7DB3-D8B1-40D0-8078-C477AF32742A}" type="parTrans" cxnId="{95CEEE7C-7B38-4197-838D-7CEA4AF0727E}">
      <dgm:prSet/>
      <dgm:spPr/>
      <dgm:t>
        <a:bodyPr/>
        <a:lstStyle/>
        <a:p>
          <a:endParaRPr lang="zh-CN" altLang="en-US"/>
        </a:p>
      </dgm:t>
    </dgm:pt>
    <dgm:pt modelId="{1D199052-C130-47F7-AB95-02E344A34448}" type="sibTrans" cxnId="{95CEEE7C-7B38-4197-838D-7CEA4AF0727E}">
      <dgm:prSet/>
      <dgm:spPr/>
      <dgm:t>
        <a:bodyPr/>
        <a:lstStyle/>
        <a:p>
          <a:endParaRPr lang="zh-CN" altLang="en-US"/>
        </a:p>
      </dgm:t>
    </dgm:pt>
    <dgm:pt modelId="{B974BDA4-4FDA-4A33-B373-AD6E6BA05865}">
      <dgm:prSet custT="1"/>
      <dgm:spPr/>
      <dgm:t>
        <a:bodyPr/>
        <a:lstStyle/>
        <a:p>
          <a:pPr>
            <a:buFontTx/>
            <a:buNone/>
          </a:pPr>
          <a:r>
            <a:rPr lang="en-US" altLang="zh-CN" sz="1800" dirty="0">
              <a:latin typeface="+mn-ea"/>
              <a:ea typeface="+mn-ea"/>
            </a:rPr>
            <a:t>2</a:t>
          </a:r>
          <a:r>
            <a:rPr lang="zh-CN" altLang="en-US" sz="1800" dirty="0">
              <a:latin typeface="+mn-ea"/>
              <a:ea typeface="+mn-ea"/>
            </a:rPr>
            <a:t>、精品课程在线开放资源</a:t>
          </a:r>
        </a:p>
      </dgm:t>
    </dgm:pt>
    <dgm:pt modelId="{DFCFC87B-D3B4-4785-9B6A-2141764F0355}" type="parTrans" cxnId="{5C15AEDF-4206-4435-AF14-428BF47E079B}">
      <dgm:prSet/>
      <dgm:spPr/>
      <dgm:t>
        <a:bodyPr/>
        <a:lstStyle/>
        <a:p>
          <a:endParaRPr lang="zh-CN" altLang="en-US"/>
        </a:p>
      </dgm:t>
    </dgm:pt>
    <dgm:pt modelId="{CB32644E-CDA1-409E-890A-E076A3B6270D}" type="sibTrans" cxnId="{5C15AEDF-4206-4435-AF14-428BF47E079B}">
      <dgm:prSet/>
      <dgm:spPr/>
      <dgm:t>
        <a:bodyPr/>
        <a:lstStyle/>
        <a:p>
          <a:endParaRPr lang="zh-CN" altLang="en-US"/>
        </a:p>
      </dgm:t>
    </dgm:pt>
    <dgm:pt modelId="{5E8DFA3C-8116-4003-B80B-DA384704EE82}">
      <dgm:prSet custT="1"/>
      <dgm:spPr/>
      <dgm:t>
        <a:bodyPr/>
        <a:lstStyle/>
        <a:p>
          <a:pPr>
            <a:buFontTx/>
            <a:buNone/>
          </a:pPr>
          <a:r>
            <a:rPr lang="en-US" altLang="zh-CN" sz="1800" dirty="0">
              <a:latin typeface="+mn-ea"/>
              <a:ea typeface="+mn-ea"/>
            </a:rPr>
            <a:t>3</a:t>
          </a:r>
          <a:r>
            <a:rPr lang="zh-CN" altLang="en-US" sz="1800" dirty="0">
              <a:latin typeface="+mn-ea"/>
              <a:ea typeface="+mn-ea"/>
            </a:rPr>
            <a:t>、使用蓝墨云端课开展信息化教学</a:t>
          </a:r>
        </a:p>
      </dgm:t>
    </dgm:pt>
    <dgm:pt modelId="{44F9DF0B-1ADC-46AA-A067-833ABAF28FEA}" type="parTrans" cxnId="{526A0CE5-6E86-445B-B702-244057CCF4CC}">
      <dgm:prSet/>
      <dgm:spPr/>
      <dgm:t>
        <a:bodyPr/>
        <a:lstStyle/>
        <a:p>
          <a:endParaRPr lang="zh-CN" altLang="en-US"/>
        </a:p>
      </dgm:t>
    </dgm:pt>
    <dgm:pt modelId="{0D81D063-73DE-4C07-B424-739D6E27D690}" type="sibTrans" cxnId="{526A0CE5-6E86-445B-B702-244057CCF4CC}">
      <dgm:prSet/>
      <dgm:spPr/>
      <dgm:t>
        <a:bodyPr/>
        <a:lstStyle/>
        <a:p>
          <a:endParaRPr lang="zh-CN" altLang="en-US"/>
        </a:p>
      </dgm:t>
    </dgm:pt>
    <dgm:pt modelId="{9C6ADFC3-3B4C-4D31-B185-5C931CFF11D1}">
      <dgm:prSet phldrT="[文本]" custT="1"/>
      <dgm:spPr/>
      <dgm:t>
        <a:bodyPr/>
        <a:lstStyle/>
        <a:p>
          <a:pPr>
            <a:buFontTx/>
            <a:buNone/>
          </a:pPr>
          <a:r>
            <a:rPr lang="en-US" altLang="zh-CN" sz="1800" dirty="0">
              <a:latin typeface="+mn-ea"/>
              <a:ea typeface="+mn-ea"/>
            </a:rPr>
            <a:t>3</a:t>
          </a:r>
          <a:r>
            <a:rPr lang="zh-CN" altLang="en-US" sz="1800" dirty="0">
              <a:latin typeface="+mn-ea"/>
              <a:ea typeface="+mn-ea"/>
            </a:rPr>
            <a:t>、实训设备更新率</a:t>
          </a:r>
        </a:p>
      </dgm:t>
    </dgm:pt>
    <dgm:pt modelId="{59E8AA96-161F-4ACE-8B54-FF9EE7CDDEDB}" type="parTrans" cxnId="{442E9750-32B8-4660-8CBC-55D5EE3F5FB7}">
      <dgm:prSet/>
      <dgm:spPr/>
      <dgm:t>
        <a:bodyPr/>
        <a:lstStyle/>
        <a:p>
          <a:endParaRPr lang="zh-CN" altLang="en-US"/>
        </a:p>
      </dgm:t>
    </dgm:pt>
    <dgm:pt modelId="{90227792-9C9B-4F84-82F4-E3487543FF2C}" type="sibTrans" cxnId="{442E9750-32B8-4660-8CBC-55D5EE3F5FB7}">
      <dgm:prSet/>
      <dgm:spPr/>
      <dgm:t>
        <a:bodyPr/>
        <a:lstStyle/>
        <a:p>
          <a:endParaRPr lang="zh-CN" altLang="en-US"/>
        </a:p>
      </dgm:t>
    </dgm:pt>
    <dgm:pt modelId="{1A845576-6598-4999-9C54-C37603401D20}">
      <dgm:prSet phldrT="[文本]" custT="1"/>
      <dgm:spPr/>
      <dgm:t>
        <a:bodyPr/>
        <a:lstStyle/>
        <a:p>
          <a:pPr>
            <a:buFontTx/>
            <a:buNone/>
          </a:pPr>
          <a:r>
            <a:rPr lang="en-US" altLang="zh-CN" sz="1800" dirty="0">
              <a:latin typeface="+mn-ea"/>
              <a:ea typeface="+mn-ea"/>
            </a:rPr>
            <a:t>4</a:t>
          </a:r>
          <a:r>
            <a:rPr lang="zh-CN" altLang="en-US" sz="1800" dirty="0">
              <a:latin typeface="+mn-ea"/>
              <a:ea typeface="+mn-ea"/>
            </a:rPr>
            <a:t>、实训教材编写</a:t>
          </a:r>
        </a:p>
      </dgm:t>
    </dgm:pt>
    <dgm:pt modelId="{EC012BDF-970A-48E5-AA7B-FD731B636E54}" type="parTrans" cxnId="{EB1D329B-7DE9-4DF4-92EC-880A56CCFE26}">
      <dgm:prSet/>
      <dgm:spPr/>
      <dgm:t>
        <a:bodyPr/>
        <a:lstStyle/>
        <a:p>
          <a:endParaRPr lang="zh-CN" altLang="en-US"/>
        </a:p>
      </dgm:t>
    </dgm:pt>
    <dgm:pt modelId="{2FD4FCC3-CB06-4ACD-8AA9-282CB0A33A51}" type="sibTrans" cxnId="{EB1D329B-7DE9-4DF4-92EC-880A56CCFE26}">
      <dgm:prSet/>
      <dgm:spPr/>
      <dgm:t>
        <a:bodyPr/>
        <a:lstStyle/>
        <a:p>
          <a:endParaRPr lang="zh-CN" altLang="en-US"/>
        </a:p>
      </dgm:t>
    </dgm:pt>
    <dgm:pt modelId="{EFA13388-A06A-4BB5-AA15-1D25DD3EC928}">
      <dgm:prSet custT="1"/>
      <dgm:spPr/>
      <dgm:t>
        <a:bodyPr/>
        <a:lstStyle/>
        <a:p>
          <a:pPr>
            <a:buFontTx/>
            <a:buNone/>
          </a:pPr>
          <a:r>
            <a:rPr lang="en-US" altLang="zh-CN" sz="1800" dirty="0">
              <a:latin typeface="+mn-ea"/>
              <a:ea typeface="+mn-ea"/>
            </a:rPr>
            <a:t>2</a:t>
          </a:r>
          <a:r>
            <a:rPr lang="zh-CN" altLang="en-US" sz="1800" dirty="0">
              <a:latin typeface="+mn-ea"/>
              <a:ea typeface="+mn-ea"/>
            </a:rPr>
            <a:t>、校外实训提供的顶 岗工作数量</a:t>
          </a:r>
        </a:p>
      </dgm:t>
    </dgm:pt>
    <dgm:pt modelId="{B60D1303-9B0F-437B-ACD6-9EC00E3D4665}" type="parTrans" cxnId="{305BF5E4-D382-485F-A5FC-DDF2A5DCD22A}">
      <dgm:prSet/>
      <dgm:spPr/>
      <dgm:t>
        <a:bodyPr/>
        <a:lstStyle/>
        <a:p>
          <a:endParaRPr lang="zh-CN" altLang="en-US"/>
        </a:p>
      </dgm:t>
    </dgm:pt>
    <dgm:pt modelId="{6C6D4117-2826-4DBD-8138-2D9737BEE233}" type="sibTrans" cxnId="{305BF5E4-D382-485F-A5FC-DDF2A5DCD22A}">
      <dgm:prSet/>
      <dgm:spPr/>
      <dgm:t>
        <a:bodyPr/>
        <a:lstStyle/>
        <a:p>
          <a:endParaRPr lang="zh-CN" altLang="en-US"/>
        </a:p>
      </dgm:t>
    </dgm:pt>
    <dgm:pt modelId="{1609A2DF-995B-443F-8813-E340B9E2B583}">
      <dgm:prSet custT="1"/>
      <dgm:spPr/>
      <dgm:t>
        <a:bodyPr/>
        <a:lstStyle/>
        <a:p>
          <a:pPr>
            <a:buFontTx/>
            <a:buNone/>
          </a:pPr>
          <a:r>
            <a:rPr lang="en-US" altLang="zh-CN" sz="1800" dirty="0">
              <a:latin typeface="+mn-ea"/>
              <a:ea typeface="+mn-ea"/>
            </a:rPr>
            <a:t>3</a:t>
          </a:r>
          <a:r>
            <a:rPr lang="zh-CN" altLang="en-US" sz="1800" dirty="0">
              <a:latin typeface="+mn-ea"/>
              <a:ea typeface="+mn-ea"/>
            </a:rPr>
            <a:t>、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聘请企业高管、技术工程师讲座</a:t>
          </a:r>
        </a:p>
      </dgm:t>
    </dgm:pt>
    <dgm:pt modelId="{104B098E-58BE-40E3-B4A4-4C193783F5A3}" type="parTrans" cxnId="{70B41222-8A08-4C7C-BD99-C893168A8175}">
      <dgm:prSet/>
      <dgm:spPr/>
      <dgm:t>
        <a:bodyPr/>
        <a:lstStyle/>
        <a:p>
          <a:endParaRPr lang="zh-CN" altLang="en-US"/>
        </a:p>
      </dgm:t>
    </dgm:pt>
    <dgm:pt modelId="{A635C56F-7DB4-440A-9F66-8B9D17D60A18}" type="sibTrans" cxnId="{70B41222-8A08-4C7C-BD99-C893168A8175}">
      <dgm:prSet/>
      <dgm:spPr/>
      <dgm:t>
        <a:bodyPr/>
        <a:lstStyle/>
        <a:p>
          <a:endParaRPr lang="zh-CN" altLang="en-US"/>
        </a:p>
      </dgm:t>
    </dgm:pt>
    <dgm:pt modelId="{4C68FC33-74BB-4E2E-93B1-1B97C6877CF9}">
      <dgm:prSet custT="1"/>
      <dgm:spPr/>
      <dgm:t>
        <a:bodyPr/>
        <a:lstStyle/>
        <a:p>
          <a:pPr>
            <a:buFontTx/>
            <a:buNone/>
          </a:pPr>
          <a:r>
            <a:rPr lang="en-US" altLang="zh-CN" sz="1800" dirty="0">
              <a:latin typeface="+mn-ea"/>
              <a:ea typeface="+mn-ea"/>
            </a:rPr>
            <a:t>4</a:t>
          </a:r>
          <a:r>
            <a:rPr lang="zh-CN" altLang="en-US" sz="1800" dirty="0">
              <a:latin typeface="+mn-ea"/>
              <a:ea typeface="+mn-ea"/>
            </a:rPr>
            <a:t>、合作企业数量</a:t>
          </a:r>
        </a:p>
      </dgm:t>
    </dgm:pt>
    <dgm:pt modelId="{868C7266-6F22-4258-BE60-8F0A6554DA76}" type="parTrans" cxnId="{E6E62686-78C5-4C85-A603-2F40935017BF}">
      <dgm:prSet/>
      <dgm:spPr/>
      <dgm:t>
        <a:bodyPr/>
        <a:lstStyle/>
        <a:p>
          <a:endParaRPr lang="zh-CN" altLang="en-US"/>
        </a:p>
      </dgm:t>
    </dgm:pt>
    <dgm:pt modelId="{991B2EC5-A8C4-42D5-B059-E6AE19DC6F8D}" type="sibTrans" cxnId="{E6E62686-78C5-4C85-A603-2F40935017BF}">
      <dgm:prSet/>
      <dgm:spPr/>
      <dgm:t>
        <a:bodyPr/>
        <a:lstStyle/>
        <a:p>
          <a:endParaRPr lang="zh-CN" altLang="en-US"/>
        </a:p>
      </dgm:t>
    </dgm:pt>
    <dgm:pt modelId="{B2CF01A1-69E0-4E9B-B1C6-879C73B5277E}">
      <dgm:prSet custT="1"/>
      <dgm:spPr/>
      <dgm:t>
        <a:bodyPr/>
        <a:lstStyle/>
        <a:p>
          <a:pPr>
            <a:buFontTx/>
            <a:buNone/>
          </a:pPr>
          <a:r>
            <a:rPr lang="en-US" altLang="zh-CN" sz="1800" dirty="0">
              <a:latin typeface="+mn-ea"/>
              <a:ea typeface="+mn-ea"/>
            </a:rPr>
            <a:t>5</a:t>
          </a:r>
          <a:r>
            <a:rPr lang="zh-CN" altLang="en-US" sz="1800" dirty="0">
              <a:latin typeface="+mn-ea"/>
              <a:ea typeface="+mn-ea"/>
            </a:rPr>
            <a:t>、师资培训</a:t>
          </a:r>
        </a:p>
      </dgm:t>
    </dgm:pt>
    <dgm:pt modelId="{96E7BDEE-C16A-427F-853A-3CEF2313E565}" type="parTrans" cxnId="{2B05BC41-C886-4B66-B6EE-F0A21180781A}">
      <dgm:prSet/>
      <dgm:spPr/>
      <dgm:t>
        <a:bodyPr/>
        <a:lstStyle/>
        <a:p>
          <a:endParaRPr lang="zh-CN" altLang="en-US"/>
        </a:p>
      </dgm:t>
    </dgm:pt>
    <dgm:pt modelId="{FB0E72AB-FCF3-46AD-AF51-93EEE2A9506F}" type="sibTrans" cxnId="{2B05BC41-C886-4B66-B6EE-F0A21180781A}">
      <dgm:prSet/>
      <dgm:spPr/>
      <dgm:t>
        <a:bodyPr/>
        <a:lstStyle/>
        <a:p>
          <a:endParaRPr lang="zh-CN" altLang="en-US"/>
        </a:p>
      </dgm:t>
    </dgm:pt>
    <dgm:pt modelId="{411BE428-039D-4A5F-AE7C-5B038D590E0D}" type="pres">
      <dgm:prSet presAssocID="{224C1E51-155F-4BA6-8A45-6637343ED250}" presName="Name0" presStyleCnt="0">
        <dgm:presLayoutVars>
          <dgm:dir/>
          <dgm:animLvl val="lvl"/>
          <dgm:resizeHandles val="exact"/>
        </dgm:presLayoutVars>
      </dgm:prSet>
      <dgm:spPr/>
    </dgm:pt>
    <dgm:pt modelId="{31C457D6-C2EF-4D5B-B4C7-C3AD97270CDF}" type="pres">
      <dgm:prSet presAssocID="{7B56D0CE-FA5B-4C8C-9F6F-6EB89BD3EB0A}" presName="composite" presStyleCnt="0"/>
      <dgm:spPr/>
    </dgm:pt>
    <dgm:pt modelId="{951F0926-5CAF-4822-9AB6-45B5D1EF3B21}" type="pres">
      <dgm:prSet presAssocID="{7B56D0CE-FA5B-4C8C-9F6F-6EB89BD3EB0A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F797A281-9BB0-4C44-B24A-97B663008D90}" type="pres">
      <dgm:prSet presAssocID="{7B56D0CE-FA5B-4C8C-9F6F-6EB89BD3EB0A}" presName="desTx" presStyleLbl="alignAccFollowNode1" presStyleIdx="0" presStyleCnt="4">
        <dgm:presLayoutVars>
          <dgm:bulletEnabled val="1"/>
        </dgm:presLayoutVars>
      </dgm:prSet>
      <dgm:spPr/>
    </dgm:pt>
    <dgm:pt modelId="{61B9FCAF-38AC-499D-8DFC-3EC75FB074C0}" type="pres">
      <dgm:prSet presAssocID="{2CEF37E4-8014-4D3A-B809-C2CEF93B1EAD}" presName="space" presStyleCnt="0"/>
      <dgm:spPr/>
    </dgm:pt>
    <dgm:pt modelId="{F04F7590-6E08-4F90-B0DC-07067D8A5309}" type="pres">
      <dgm:prSet presAssocID="{66AD83E2-7890-4ADE-95F0-146A8EE4AA55}" presName="composite" presStyleCnt="0"/>
      <dgm:spPr/>
    </dgm:pt>
    <dgm:pt modelId="{46B887FF-9D3E-4BA6-9554-7345A0BE1077}" type="pres">
      <dgm:prSet presAssocID="{66AD83E2-7890-4ADE-95F0-146A8EE4AA55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5D3F15C1-9599-43DE-B9CE-478882C79B8F}" type="pres">
      <dgm:prSet presAssocID="{66AD83E2-7890-4ADE-95F0-146A8EE4AA55}" presName="desTx" presStyleLbl="alignAccFollowNode1" presStyleIdx="1" presStyleCnt="4" custScaleX="98953" custLinFactNeighborX="-517" custLinFactNeighborY="463">
        <dgm:presLayoutVars>
          <dgm:bulletEnabled val="1"/>
        </dgm:presLayoutVars>
      </dgm:prSet>
      <dgm:spPr/>
    </dgm:pt>
    <dgm:pt modelId="{888104FF-FE81-4E3B-B5AE-3C1B3634A4FE}" type="pres">
      <dgm:prSet presAssocID="{09915C7C-0E6B-4373-B63E-35AB67E5B64F}" presName="space" presStyleCnt="0"/>
      <dgm:spPr/>
    </dgm:pt>
    <dgm:pt modelId="{EF969C6F-9423-4D90-882B-BC78A6A220B9}" type="pres">
      <dgm:prSet presAssocID="{CDD3B5CC-3B40-4B99-B95D-1C0EC591BED8}" presName="composite" presStyleCnt="0"/>
      <dgm:spPr/>
    </dgm:pt>
    <dgm:pt modelId="{FF2D3AED-5A0B-4387-87FD-EDE946A42187}" type="pres">
      <dgm:prSet presAssocID="{CDD3B5CC-3B40-4B99-B95D-1C0EC591BED8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8ADBA910-B558-498D-B776-943E332F45D5}" type="pres">
      <dgm:prSet presAssocID="{CDD3B5CC-3B40-4B99-B95D-1C0EC591BED8}" presName="desTx" presStyleLbl="alignAccFollowNode1" presStyleIdx="2" presStyleCnt="4">
        <dgm:presLayoutVars>
          <dgm:bulletEnabled val="1"/>
        </dgm:presLayoutVars>
      </dgm:prSet>
      <dgm:spPr/>
    </dgm:pt>
    <dgm:pt modelId="{BB247F30-043F-473D-A7C7-AB40CD62A078}" type="pres">
      <dgm:prSet presAssocID="{F3E391A6-0755-4809-A84B-BE9EF16398C1}" presName="space" presStyleCnt="0"/>
      <dgm:spPr/>
    </dgm:pt>
    <dgm:pt modelId="{422524E1-E3C8-481E-ACF5-2AD5BA580633}" type="pres">
      <dgm:prSet presAssocID="{F983C5D6-DB1A-40EE-8AEA-EA0F603AB9E7}" presName="composite" presStyleCnt="0"/>
      <dgm:spPr/>
    </dgm:pt>
    <dgm:pt modelId="{B91A8179-A110-4044-A2E4-768FB40C16A5}" type="pres">
      <dgm:prSet presAssocID="{F983C5D6-DB1A-40EE-8AEA-EA0F603AB9E7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C09F7583-C8C6-4064-8CBD-E8210EB64B94}" type="pres">
      <dgm:prSet presAssocID="{F983C5D6-DB1A-40EE-8AEA-EA0F603AB9E7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34438E00-FD64-4CA9-857A-081BD8F04F50}" srcId="{CDD3B5CC-3B40-4B99-B95D-1C0EC591BED8}" destId="{3ACF6E45-686D-4E68-B885-9EF930937624}" srcOrd="0" destOrd="0" parTransId="{EB9237E9-13AA-4C8F-B2C8-5B0DB3BEC38D}" sibTransId="{444CE8E2-B402-43F2-B825-602772E6D161}"/>
    <dgm:cxn modelId="{2512AD02-2694-45F3-B8EB-10266489E54E}" srcId="{CDD3B5CC-3B40-4B99-B95D-1C0EC591BED8}" destId="{7B3CB568-B70E-429E-B535-9763F5B06EC9}" srcOrd="1" destOrd="0" parTransId="{67AA8AF4-CF92-4355-940D-72C5E801864C}" sibTransId="{CE57694C-23FD-4589-920A-D1A55BDE9A35}"/>
    <dgm:cxn modelId="{168C5A07-A367-47B6-9FFF-4C9F1E44059C}" type="presOf" srcId="{310E722E-3F10-4C0D-A706-F668E299D17F}" destId="{F797A281-9BB0-4C44-B24A-97B663008D90}" srcOrd="0" destOrd="2" presId="urn:microsoft.com/office/officeart/2005/8/layout/hList1"/>
    <dgm:cxn modelId="{113F740B-FACB-4E21-80D2-FD6BD11B8D0F}" srcId="{66AD83E2-7890-4ADE-95F0-146A8EE4AA55}" destId="{4234EB0C-8659-4977-9241-CB63ADA5D9E3}" srcOrd="0" destOrd="0" parTransId="{D098EC31-A919-4DD3-9EDE-8B43D2D4214E}" sibTransId="{EF6C3AEA-475B-438A-B5FE-A9F99033548E}"/>
    <dgm:cxn modelId="{5F58220C-1C25-4E46-B22F-2408DD73FE38}" srcId="{224C1E51-155F-4BA6-8A45-6637343ED250}" destId="{F983C5D6-DB1A-40EE-8AEA-EA0F603AB9E7}" srcOrd="3" destOrd="0" parTransId="{AD394BF3-FBB2-482B-B235-BC0F5CC38072}" sibTransId="{70BC9050-1F2E-4665-8620-8FB463F924FA}"/>
    <dgm:cxn modelId="{4295E315-D881-4D83-85FD-A42B6A93B2B5}" srcId="{7B56D0CE-FA5B-4C8C-9F6F-6EB89BD3EB0A}" destId="{21FB6192-2A17-402B-9E09-3C80595EB31B}" srcOrd="3" destOrd="0" parTransId="{89BFB1FD-62CA-4712-B589-9CB693ACA8DA}" sibTransId="{D1EAA804-FCC0-490F-99E7-669D838454D7}"/>
    <dgm:cxn modelId="{74833816-0B19-470A-8ECB-44361BED2E8D}" type="presOf" srcId="{3ACF6E45-686D-4E68-B885-9EF930937624}" destId="{8ADBA910-B558-498D-B776-943E332F45D5}" srcOrd="0" destOrd="0" presId="urn:microsoft.com/office/officeart/2005/8/layout/hList1"/>
    <dgm:cxn modelId="{303FFB1F-5B94-4284-9E1D-A72B9BF45C09}" type="presOf" srcId="{CDD3B5CC-3B40-4B99-B95D-1C0EC591BED8}" destId="{FF2D3AED-5A0B-4387-87FD-EDE946A42187}" srcOrd="0" destOrd="0" presId="urn:microsoft.com/office/officeart/2005/8/layout/hList1"/>
    <dgm:cxn modelId="{70B41222-8A08-4C7C-BD99-C893168A8175}" srcId="{F983C5D6-DB1A-40EE-8AEA-EA0F603AB9E7}" destId="{1609A2DF-995B-443F-8813-E340B9E2B583}" srcOrd="2" destOrd="0" parTransId="{104B098E-58BE-40E3-B4A4-4C193783F5A3}" sibTransId="{A635C56F-7DB4-440A-9F66-8B9D17D60A18}"/>
    <dgm:cxn modelId="{88923427-DD92-4C77-A802-E1B349B2327B}" type="presOf" srcId="{A715F0E6-4B55-4EDB-993E-F1BF5B471C2F}" destId="{F797A281-9BB0-4C44-B24A-97B663008D90}" srcOrd="0" destOrd="0" presId="urn:microsoft.com/office/officeart/2005/8/layout/hList1"/>
    <dgm:cxn modelId="{15A98827-72E3-4245-A0D6-19F2D1623536}" type="presOf" srcId="{5E8DFA3C-8116-4003-B80B-DA384704EE82}" destId="{5D3F15C1-9599-43DE-B9CE-478882C79B8F}" srcOrd="0" destOrd="2" presId="urn:microsoft.com/office/officeart/2005/8/layout/hList1"/>
    <dgm:cxn modelId="{AE509340-0FE6-4900-9416-F5060FF38D5C}" type="presOf" srcId="{4234EB0C-8659-4977-9241-CB63ADA5D9E3}" destId="{5D3F15C1-9599-43DE-B9CE-478882C79B8F}" srcOrd="0" destOrd="0" presId="urn:microsoft.com/office/officeart/2005/8/layout/hList1"/>
    <dgm:cxn modelId="{AF769F5B-36B9-4DC0-981C-5B799EB32BEB}" type="presOf" srcId="{66AD83E2-7890-4ADE-95F0-146A8EE4AA55}" destId="{46B887FF-9D3E-4BA6-9554-7345A0BE1077}" srcOrd="0" destOrd="0" presId="urn:microsoft.com/office/officeart/2005/8/layout/hList1"/>
    <dgm:cxn modelId="{62F55A5D-F1A3-47C3-B1CF-0D5B982B3C55}" type="presOf" srcId="{F983C5D6-DB1A-40EE-8AEA-EA0F603AB9E7}" destId="{B91A8179-A110-4044-A2E4-768FB40C16A5}" srcOrd="0" destOrd="0" presId="urn:microsoft.com/office/officeart/2005/8/layout/hList1"/>
    <dgm:cxn modelId="{75B50861-B327-4911-9BA2-E395DF5D5D77}" type="presOf" srcId="{9C6ADFC3-3B4C-4D31-B185-5C931CFF11D1}" destId="{8ADBA910-B558-498D-B776-943E332F45D5}" srcOrd="0" destOrd="2" presId="urn:microsoft.com/office/officeart/2005/8/layout/hList1"/>
    <dgm:cxn modelId="{2B05BC41-C886-4B66-B6EE-F0A21180781A}" srcId="{F983C5D6-DB1A-40EE-8AEA-EA0F603AB9E7}" destId="{B2CF01A1-69E0-4E9B-B1C6-879C73B5277E}" srcOrd="4" destOrd="0" parTransId="{96E7BDEE-C16A-427F-853A-3CEF2313E565}" sibTransId="{FB0E72AB-FCF3-46AD-AF51-93EEE2A9506F}"/>
    <dgm:cxn modelId="{68CEBD6C-1FF3-43A2-B368-87CD7C1E3CE5}" type="presOf" srcId="{546CF41F-06C1-44D7-A77C-3D737BA5E3DA}" destId="{F797A281-9BB0-4C44-B24A-97B663008D90}" srcOrd="0" destOrd="1" presId="urn:microsoft.com/office/officeart/2005/8/layout/hList1"/>
    <dgm:cxn modelId="{442E9750-32B8-4660-8CBC-55D5EE3F5FB7}" srcId="{CDD3B5CC-3B40-4B99-B95D-1C0EC591BED8}" destId="{9C6ADFC3-3B4C-4D31-B185-5C931CFF11D1}" srcOrd="2" destOrd="0" parTransId="{59E8AA96-161F-4ACE-8B54-FF9EE7CDDEDB}" sibTransId="{90227792-9C9B-4F84-82F4-E3487543FF2C}"/>
    <dgm:cxn modelId="{33A89574-5138-4D7B-901B-606C97FF5248}" srcId="{224C1E51-155F-4BA6-8A45-6637343ED250}" destId="{CDD3B5CC-3B40-4B99-B95D-1C0EC591BED8}" srcOrd="2" destOrd="0" parTransId="{5BEB595E-7B43-49B5-9CC5-8ECEB4DDF98D}" sibTransId="{F3E391A6-0755-4809-A84B-BE9EF16398C1}"/>
    <dgm:cxn modelId="{A98E7F58-2497-4DAC-9EFD-8E036949C1F4}" srcId="{7B56D0CE-FA5B-4C8C-9F6F-6EB89BD3EB0A}" destId="{546CF41F-06C1-44D7-A77C-3D737BA5E3DA}" srcOrd="1" destOrd="0" parTransId="{89A70C37-1211-4D85-94C5-E798909866A0}" sibTransId="{E545C60F-82BE-4B64-A40A-7616D6FD77F4}"/>
    <dgm:cxn modelId="{93A5607C-4899-44DC-A128-52FC8B39ACFB}" srcId="{224C1E51-155F-4BA6-8A45-6637343ED250}" destId="{7B56D0CE-FA5B-4C8C-9F6F-6EB89BD3EB0A}" srcOrd="0" destOrd="0" parTransId="{3A9B24FA-7C22-40F3-9C02-6F3C47B2859D}" sibTransId="{2CEF37E4-8014-4D3A-B809-C2CEF93B1EAD}"/>
    <dgm:cxn modelId="{95CEEE7C-7B38-4197-838D-7CEA4AF0727E}" srcId="{F983C5D6-DB1A-40EE-8AEA-EA0F603AB9E7}" destId="{092493A7-4186-4963-ABC8-082D296845A1}" srcOrd="0" destOrd="0" parTransId="{20CA7DB3-D8B1-40D0-8078-C477AF32742A}" sibTransId="{1D199052-C130-47F7-AB95-02E344A34448}"/>
    <dgm:cxn modelId="{E6E62686-78C5-4C85-A603-2F40935017BF}" srcId="{F983C5D6-DB1A-40EE-8AEA-EA0F603AB9E7}" destId="{4C68FC33-74BB-4E2E-93B1-1B97C6877CF9}" srcOrd="3" destOrd="0" parTransId="{868C7266-6F22-4258-BE60-8F0A6554DA76}" sibTransId="{991B2EC5-A8C4-42D5-B059-E6AE19DC6F8D}"/>
    <dgm:cxn modelId="{EB1D329B-7DE9-4DF4-92EC-880A56CCFE26}" srcId="{CDD3B5CC-3B40-4B99-B95D-1C0EC591BED8}" destId="{1A845576-6598-4999-9C54-C37603401D20}" srcOrd="3" destOrd="0" parTransId="{EC012BDF-970A-48E5-AA7B-FD731B636E54}" sibTransId="{2FD4FCC3-CB06-4ACD-8AA9-282CB0A33A51}"/>
    <dgm:cxn modelId="{FA20909B-C0C1-4A86-9BF3-2F2D0D186AFE}" type="presOf" srcId="{7B3CB568-B70E-429E-B535-9763F5B06EC9}" destId="{8ADBA910-B558-498D-B776-943E332F45D5}" srcOrd="0" destOrd="1" presId="urn:microsoft.com/office/officeart/2005/8/layout/hList1"/>
    <dgm:cxn modelId="{7655CAA6-062F-4622-8948-C82832E966AF}" type="presOf" srcId="{092493A7-4186-4963-ABC8-082D296845A1}" destId="{C09F7583-C8C6-4064-8CBD-E8210EB64B94}" srcOrd="0" destOrd="0" presId="urn:microsoft.com/office/officeart/2005/8/layout/hList1"/>
    <dgm:cxn modelId="{690B40B0-897A-4461-B057-CD91D26A69E7}" type="presOf" srcId="{B2CF01A1-69E0-4E9B-B1C6-879C73B5277E}" destId="{C09F7583-C8C6-4064-8CBD-E8210EB64B94}" srcOrd="0" destOrd="4" presId="urn:microsoft.com/office/officeart/2005/8/layout/hList1"/>
    <dgm:cxn modelId="{E7EA65C9-A9CB-4EAB-9C15-3A6B75593076}" type="presOf" srcId="{7B56D0CE-FA5B-4C8C-9F6F-6EB89BD3EB0A}" destId="{951F0926-5CAF-4822-9AB6-45B5D1EF3B21}" srcOrd="0" destOrd="0" presId="urn:microsoft.com/office/officeart/2005/8/layout/hList1"/>
    <dgm:cxn modelId="{610FD8CE-CCB3-45DC-B6AC-6C65871A5A1D}" type="presOf" srcId="{224C1E51-155F-4BA6-8A45-6637343ED250}" destId="{411BE428-039D-4A5F-AE7C-5B038D590E0D}" srcOrd="0" destOrd="0" presId="urn:microsoft.com/office/officeart/2005/8/layout/hList1"/>
    <dgm:cxn modelId="{B57446DC-DE62-4903-948E-1F382460F2B9}" type="presOf" srcId="{4C68FC33-74BB-4E2E-93B1-1B97C6877CF9}" destId="{C09F7583-C8C6-4064-8CBD-E8210EB64B94}" srcOrd="0" destOrd="3" presId="urn:microsoft.com/office/officeart/2005/8/layout/hList1"/>
    <dgm:cxn modelId="{0DADEDDD-3C9F-4401-8926-27146471B6BE}" type="presOf" srcId="{21FB6192-2A17-402B-9E09-3C80595EB31B}" destId="{F797A281-9BB0-4C44-B24A-97B663008D90}" srcOrd="0" destOrd="3" presId="urn:microsoft.com/office/officeart/2005/8/layout/hList1"/>
    <dgm:cxn modelId="{5C15AEDF-4206-4435-AF14-428BF47E079B}" srcId="{66AD83E2-7890-4ADE-95F0-146A8EE4AA55}" destId="{B974BDA4-4FDA-4A33-B373-AD6E6BA05865}" srcOrd="1" destOrd="0" parTransId="{DFCFC87B-D3B4-4785-9B6A-2141764F0355}" sibTransId="{CB32644E-CDA1-409E-890A-E076A3B6270D}"/>
    <dgm:cxn modelId="{305BF5E4-D382-485F-A5FC-DDF2A5DCD22A}" srcId="{F983C5D6-DB1A-40EE-8AEA-EA0F603AB9E7}" destId="{EFA13388-A06A-4BB5-AA15-1D25DD3EC928}" srcOrd="1" destOrd="0" parTransId="{B60D1303-9B0F-437B-ACD6-9EC00E3D4665}" sibTransId="{6C6D4117-2826-4DBD-8138-2D9737BEE233}"/>
    <dgm:cxn modelId="{526A0CE5-6E86-445B-B702-244057CCF4CC}" srcId="{66AD83E2-7890-4ADE-95F0-146A8EE4AA55}" destId="{5E8DFA3C-8116-4003-B80B-DA384704EE82}" srcOrd="2" destOrd="0" parTransId="{44F9DF0B-1ADC-46AA-A067-833ABAF28FEA}" sibTransId="{0D81D063-73DE-4C07-B424-739D6E27D690}"/>
    <dgm:cxn modelId="{CEF44DE5-E0ED-4DF0-8826-70809D0E57CD}" srcId="{7B56D0CE-FA5B-4C8C-9F6F-6EB89BD3EB0A}" destId="{A715F0E6-4B55-4EDB-993E-F1BF5B471C2F}" srcOrd="0" destOrd="0" parTransId="{13FAE8EB-4ED3-4186-979F-023F01D2C42C}" sibTransId="{A833374A-7070-477A-A5D3-C7120888ADA0}"/>
    <dgm:cxn modelId="{AF8F23EA-4CCB-4971-8F97-7689A7B08C3A}" srcId="{7B56D0CE-FA5B-4C8C-9F6F-6EB89BD3EB0A}" destId="{310E722E-3F10-4C0D-A706-F668E299D17F}" srcOrd="2" destOrd="0" parTransId="{EEBD019C-3C78-4D33-BA7B-15A5685CDD09}" sibTransId="{B04BEAA9-29E3-455A-B3ED-85CC0F5D9F95}"/>
    <dgm:cxn modelId="{08112DEA-77BB-4B39-8105-FE36EFAC12BF}" type="presOf" srcId="{EFA13388-A06A-4BB5-AA15-1D25DD3EC928}" destId="{C09F7583-C8C6-4064-8CBD-E8210EB64B94}" srcOrd="0" destOrd="1" presId="urn:microsoft.com/office/officeart/2005/8/layout/hList1"/>
    <dgm:cxn modelId="{37ECD2EC-56FC-493B-BB59-C0E4286F0C72}" type="presOf" srcId="{B974BDA4-4FDA-4A33-B373-AD6E6BA05865}" destId="{5D3F15C1-9599-43DE-B9CE-478882C79B8F}" srcOrd="0" destOrd="1" presId="urn:microsoft.com/office/officeart/2005/8/layout/hList1"/>
    <dgm:cxn modelId="{7FA95AF0-1620-44F0-AD4F-48C3ADBC5BF6}" srcId="{224C1E51-155F-4BA6-8A45-6637343ED250}" destId="{66AD83E2-7890-4ADE-95F0-146A8EE4AA55}" srcOrd="1" destOrd="0" parTransId="{732C6B95-4373-4EE1-8AF8-A57ED5EEC6D2}" sibTransId="{09915C7C-0E6B-4373-B63E-35AB67E5B64F}"/>
    <dgm:cxn modelId="{0E5EC6F1-C3FA-4D22-8512-38C22359177B}" type="presOf" srcId="{1A845576-6598-4999-9C54-C37603401D20}" destId="{8ADBA910-B558-498D-B776-943E332F45D5}" srcOrd="0" destOrd="3" presId="urn:microsoft.com/office/officeart/2005/8/layout/hList1"/>
    <dgm:cxn modelId="{3A52BEFE-A311-4801-8D8E-53A19292AF36}" type="presOf" srcId="{1609A2DF-995B-443F-8813-E340B9E2B583}" destId="{C09F7583-C8C6-4064-8CBD-E8210EB64B94}" srcOrd="0" destOrd="2" presId="urn:microsoft.com/office/officeart/2005/8/layout/hList1"/>
    <dgm:cxn modelId="{390C3B89-B2A3-4903-8381-1110D1851160}" type="presParOf" srcId="{411BE428-039D-4A5F-AE7C-5B038D590E0D}" destId="{31C457D6-C2EF-4D5B-B4C7-C3AD97270CDF}" srcOrd="0" destOrd="0" presId="urn:microsoft.com/office/officeart/2005/8/layout/hList1"/>
    <dgm:cxn modelId="{00DAA93F-B178-4B1E-AC9F-9C9E9798FBF5}" type="presParOf" srcId="{31C457D6-C2EF-4D5B-B4C7-C3AD97270CDF}" destId="{951F0926-5CAF-4822-9AB6-45B5D1EF3B21}" srcOrd="0" destOrd="0" presId="urn:microsoft.com/office/officeart/2005/8/layout/hList1"/>
    <dgm:cxn modelId="{24726E2C-E961-488D-8BC5-77170FA853FC}" type="presParOf" srcId="{31C457D6-C2EF-4D5B-B4C7-C3AD97270CDF}" destId="{F797A281-9BB0-4C44-B24A-97B663008D90}" srcOrd="1" destOrd="0" presId="urn:microsoft.com/office/officeart/2005/8/layout/hList1"/>
    <dgm:cxn modelId="{5448F029-8E92-4AF8-92B7-12D0F78F36B7}" type="presParOf" srcId="{411BE428-039D-4A5F-AE7C-5B038D590E0D}" destId="{61B9FCAF-38AC-499D-8DFC-3EC75FB074C0}" srcOrd="1" destOrd="0" presId="urn:microsoft.com/office/officeart/2005/8/layout/hList1"/>
    <dgm:cxn modelId="{E487E2B9-FB0F-47F5-B8DE-C2B0314BBC4D}" type="presParOf" srcId="{411BE428-039D-4A5F-AE7C-5B038D590E0D}" destId="{F04F7590-6E08-4F90-B0DC-07067D8A5309}" srcOrd="2" destOrd="0" presId="urn:microsoft.com/office/officeart/2005/8/layout/hList1"/>
    <dgm:cxn modelId="{C8CE3DBA-C80F-4602-8DE1-11B3962228BB}" type="presParOf" srcId="{F04F7590-6E08-4F90-B0DC-07067D8A5309}" destId="{46B887FF-9D3E-4BA6-9554-7345A0BE1077}" srcOrd="0" destOrd="0" presId="urn:microsoft.com/office/officeart/2005/8/layout/hList1"/>
    <dgm:cxn modelId="{D7BC4BCF-BA23-41FD-9B30-BAA72FE45076}" type="presParOf" srcId="{F04F7590-6E08-4F90-B0DC-07067D8A5309}" destId="{5D3F15C1-9599-43DE-B9CE-478882C79B8F}" srcOrd="1" destOrd="0" presId="urn:microsoft.com/office/officeart/2005/8/layout/hList1"/>
    <dgm:cxn modelId="{9C99B706-FF60-4CF6-B6FB-EB42C9E3C758}" type="presParOf" srcId="{411BE428-039D-4A5F-AE7C-5B038D590E0D}" destId="{888104FF-FE81-4E3B-B5AE-3C1B3634A4FE}" srcOrd="3" destOrd="0" presId="urn:microsoft.com/office/officeart/2005/8/layout/hList1"/>
    <dgm:cxn modelId="{70D31032-9DCE-472F-9C36-6802121A9520}" type="presParOf" srcId="{411BE428-039D-4A5F-AE7C-5B038D590E0D}" destId="{EF969C6F-9423-4D90-882B-BC78A6A220B9}" srcOrd="4" destOrd="0" presId="urn:microsoft.com/office/officeart/2005/8/layout/hList1"/>
    <dgm:cxn modelId="{DF84BE8A-61CF-45CC-91BA-DF1303C5A9D5}" type="presParOf" srcId="{EF969C6F-9423-4D90-882B-BC78A6A220B9}" destId="{FF2D3AED-5A0B-4387-87FD-EDE946A42187}" srcOrd="0" destOrd="0" presId="urn:microsoft.com/office/officeart/2005/8/layout/hList1"/>
    <dgm:cxn modelId="{0482CA22-E09F-43C0-A86C-B1A4FC95A62D}" type="presParOf" srcId="{EF969C6F-9423-4D90-882B-BC78A6A220B9}" destId="{8ADBA910-B558-498D-B776-943E332F45D5}" srcOrd="1" destOrd="0" presId="urn:microsoft.com/office/officeart/2005/8/layout/hList1"/>
    <dgm:cxn modelId="{A88DF3A7-7676-4014-8EDB-6FDED99B51E4}" type="presParOf" srcId="{411BE428-039D-4A5F-AE7C-5B038D590E0D}" destId="{BB247F30-043F-473D-A7C7-AB40CD62A078}" srcOrd="5" destOrd="0" presId="urn:microsoft.com/office/officeart/2005/8/layout/hList1"/>
    <dgm:cxn modelId="{2EB5D15A-E3BF-48BC-9D15-8BA84D937130}" type="presParOf" srcId="{411BE428-039D-4A5F-AE7C-5B038D590E0D}" destId="{422524E1-E3C8-481E-ACF5-2AD5BA580633}" srcOrd="6" destOrd="0" presId="urn:microsoft.com/office/officeart/2005/8/layout/hList1"/>
    <dgm:cxn modelId="{1C87D159-1742-4F82-9716-500C39351A7D}" type="presParOf" srcId="{422524E1-E3C8-481E-ACF5-2AD5BA580633}" destId="{B91A8179-A110-4044-A2E4-768FB40C16A5}" srcOrd="0" destOrd="0" presId="urn:microsoft.com/office/officeart/2005/8/layout/hList1"/>
    <dgm:cxn modelId="{4E84CBD8-2840-4F22-8B29-EA51BC7F0F03}" type="presParOf" srcId="{422524E1-E3C8-481E-ACF5-2AD5BA580633}" destId="{C09F7583-C8C6-4064-8CBD-E8210EB64B9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4C1E51-155F-4BA6-8A45-6637343ED25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B56D0CE-FA5B-4C8C-9F6F-6EB89BD3EB0A}">
      <dgm:prSet phldrT="[文本]"/>
      <dgm:spPr/>
      <dgm:t>
        <a:bodyPr/>
        <a:lstStyle/>
        <a:p>
          <a:r>
            <a:rPr lang="zh-CN" altLang="en-US" dirty="0"/>
            <a:t>教师队伍问题</a:t>
          </a:r>
        </a:p>
      </dgm:t>
    </dgm:pt>
    <dgm:pt modelId="{3A9B24FA-7C22-40F3-9C02-6F3C47B2859D}" type="parTrans" cxnId="{93A5607C-4899-44DC-A128-52FC8B39ACFB}">
      <dgm:prSet/>
      <dgm:spPr/>
      <dgm:t>
        <a:bodyPr/>
        <a:lstStyle/>
        <a:p>
          <a:endParaRPr lang="zh-CN" altLang="en-US"/>
        </a:p>
      </dgm:t>
    </dgm:pt>
    <dgm:pt modelId="{2CEF37E4-8014-4D3A-B809-C2CEF93B1EAD}" type="sibTrans" cxnId="{93A5607C-4899-44DC-A128-52FC8B39ACFB}">
      <dgm:prSet/>
      <dgm:spPr/>
      <dgm:t>
        <a:bodyPr/>
        <a:lstStyle/>
        <a:p>
          <a:endParaRPr lang="zh-CN" altLang="en-US"/>
        </a:p>
      </dgm:t>
    </dgm:pt>
    <dgm:pt modelId="{66AD83E2-7890-4ADE-95F0-146A8EE4AA55}">
      <dgm:prSet phldrT="[文本]"/>
      <dgm:spPr/>
      <dgm:t>
        <a:bodyPr/>
        <a:lstStyle/>
        <a:p>
          <a:r>
            <a:rPr lang="zh-CN" altLang="en-US" dirty="0"/>
            <a:t>教学资源问题</a:t>
          </a:r>
        </a:p>
      </dgm:t>
    </dgm:pt>
    <dgm:pt modelId="{732C6B95-4373-4EE1-8AF8-A57ED5EEC6D2}" type="parTrans" cxnId="{7FA95AF0-1620-44F0-AD4F-48C3ADBC5BF6}">
      <dgm:prSet/>
      <dgm:spPr/>
      <dgm:t>
        <a:bodyPr/>
        <a:lstStyle/>
        <a:p>
          <a:endParaRPr lang="zh-CN" altLang="en-US"/>
        </a:p>
      </dgm:t>
    </dgm:pt>
    <dgm:pt modelId="{09915C7C-0E6B-4373-B63E-35AB67E5B64F}" type="sibTrans" cxnId="{7FA95AF0-1620-44F0-AD4F-48C3ADBC5BF6}">
      <dgm:prSet/>
      <dgm:spPr/>
      <dgm:t>
        <a:bodyPr/>
        <a:lstStyle/>
        <a:p>
          <a:endParaRPr lang="zh-CN" altLang="en-US"/>
        </a:p>
      </dgm:t>
    </dgm:pt>
    <dgm:pt modelId="{CDD3B5CC-3B40-4B99-B95D-1C0EC591BED8}">
      <dgm:prSet phldrT="[文本]"/>
      <dgm:spPr/>
      <dgm:t>
        <a:bodyPr/>
        <a:lstStyle/>
        <a:p>
          <a:r>
            <a:rPr lang="zh-CN" altLang="en-US" dirty="0"/>
            <a:t>实训条件问题</a:t>
          </a:r>
        </a:p>
      </dgm:t>
    </dgm:pt>
    <dgm:pt modelId="{5BEB595E-7B43-49B5-9CC5-8ECEB4DDF98D}" type="parTrans" cxnId="{33A89574-5138-4D7B-901B-606C97FF5248}">
      <dgm:prSet/>
      <dgm:spPr/>
      <dgm:t>
        <a:bodyPr/>
        <a:lstStyle/>
        <a:p>
          <a:endParaRPr lang="zh-CN" altLang="en-US"/>
        </a:p>
      </dgm:t>
    </dgm:pt>
    <dgm:pt modelId="{F3E391A6-0755-4809-A84B-BE9EF16398C1}" type="sibTrans" cxnId="{33A89574-5138-4D7B-901B-606C97FF5248}">
      <dgm:prSet/>
      <dgm:spPr/>
      <dgm:t>
        <a:bodyPr/>
        <a:lstStyle/>
        <a:p>
          <a:endParaRPr lang="zh-CN" altLang="en-US"/>
        </a:p>
      </dgm:t>
    </dgm:pt>
    <dgm:pt modelId="{3ACF6E45-686D-4E68-B885-9EF930937624}">
      <dgm:prSet phldrT="[文本]" custT="1"/>
      <dgm:spPr/>
      <dgm:t>
        <a:bodyPr/>
        <a:lstStyle/>
        <a:p>
          <a:pPr>
            <a:buFontTx/>
            <a:buNone/>
          </a:pPr>
          <a:r>
            <a:rPr lang="en-US" altLang="zh-CN" sz="1800" dirty="0">
              <a:latin typeface="+mn-ea"/>
              <a:ea typeface="+mn-ea"/>
            </a:rPr>
            <a:t>1</a:t>
          </a:r>
          <a:r>
            <a:rPr lang="zh-CN" altLang="en-US" sz="1800" dirty="0">
              <a:latin typeface="+mn-ea"/>
              <a:ea typeface="+mn-ea"/>
            </a:rPr>
            <a:t>、实训基地数量</a:t>
          </a:r>
        </a:p>
      </dgm:t>
    </dgm:pt>
    <dgm:pt modelId="{EB9237E9-13AA-4C8F-B2C8-5B0DB3BEC38D}" type="parTrans" cxnId="{34438E00-FD64-4CA9-857A-081BD8F04F50}">
      <dgm:prSet/>
      <dgm:spPr/>
      <dgm:t>
        <a:bodyPr/>
        <a:lstStyle/>
        <a:p>
          <a:endParaRPr lang="zh-CN" altLang="en-US"/>
        </a:p>
      </dgm:t>
    </dgm:pt>
    <dgm:pt modelId="{444CE8E2-B402-43F2-B825-602772E6D161}" type="sibTrans" cxnId="{34438E00-FD64-4CA9-857A-081BD8F04F50}">
      <dgm:prSet/>
      <dgm:spPr/>
      <dgm:t>
        <a:bodyPr/>
        <a:lstStyle/>
        <a:p>
          <a:endParaRPr lang="zh-CN" altLang="en-US"/>
        </a:p>
      </dgm:t>
    </dgm:pt>
    <dgm:pt modelId="{7B3CB568-B70E-429E-B535-9763F5B06EC9}">
      <dgm:prSet phldrT="[文本]" custT="1"/>
      <dgm:spPr/>
      <dgm:t>
        <a:bodyPr/>
        <a:lstStyle/>
        <a:p>
          <a:pPr>
            <a:buFontTx/>
            <a:buNone/>
          </a:pPr>
          <a:r>
            <a:rPr lang="en-US" altLang="zh-CN" sz="1800" dirty="0">
              <a:latin typeface="+mn-ea"/>
              <a:ea typeface="+mn-ea"/>
            </a:rPr>
            <a:t>2</a:t>
          </a:r>
          <a:r>
            <a:rPr lang="zh-CN" altLang="en-US" sz="1800" dirty="0">
              <a:latin typeface="+mn-ea"/>
              <a:ea typeface="+mn-ea"/>
            </a:rPr>
            <a:t>、实训设备数量</a:t>
          </a:r>
        </a:p>
      </dgm:t>
    </dgm:pt>
    <dgm:pt modelId="{67AA8AF4-CF92-4355-940D-72C5E801864C}" type="parTrans" cxnId="{2512AD02-2694-45F3-B8EB-10266489E54E}">
      <dgm:prSet/>
      <dgm:spPr/>
      <dgm:t>
        <a:bodyPr/>
        <a:lstStyle/>
        <a:p>
          <a:endParaRPr lang="zh-CN" altLang="en-US"/>
        </a:p>
      </dgm:t>
    </dgm:pt>
    <dgm:pt modelId="{CE57694C-23FD-4589-920A-D1A55BDE9A35}" type="sibTrans" cxnId="{2512AD02-2694-45F3-B8EB-10266489E54E}">
      <dgm:prSet/>
      <dgm:spPr/>
      <dgm:t>
        <a:bodyPr/>
        <a:lstStyle/>
        <a:p>
          <a:endParaRPr lang="zh-CN" altLang="en-US"/>
        </a:p>
      </dgm:t>
    </dgm:pt>
    <dgm:pt modelId="{F983C5D6-DB1A-40EE-8AEA-EA0F603AB9E7}">
      <dgm:prSet/>
      <dgm:spPr/>
      <dgm:t>
        <a:bodyPr/>
        <a:lstStyle/>
        <a:p>
          <a:r>
            <a:rPr lang="zh-CN" altLang="en-US" dirty="0"/>
            <a:t>校企合作问题</a:t>
          </a:r>
        </a:p>
      </dgm:t>
    </dgm:pt>
    <dgm:pt modelId="{AD394BF3-FBB2-482B-B235-BC0F5CC38072}" type="parTrans" cxnId="{5F58220C-1C25-4E46-B22F-2408DD73FE38}">
      <dgm:prSet/>
      <dgm:spPr/>
      <dgm:t>
        <a:bodyPr/>
        <a:lstStyle/>
        <a:p>
          <a:endParaRPr lang="zh-CN" altLang="en-US"/>
        </a:p>
      </dgm:t>
    </dgm:pt>
    <dgm:pt modelId="{70BC9050-1F2E-4665-8620-8FB463F924FA}" type="sibTrans" cxnId="{5F58220C-1C25-4E46-B22F-2408DD73FE38}">
      <dgm:prSet/>
      <dgm:spPr/>
      <dgm:t>
        <a:bodyPr/>
        <a:lstStyle/>
        <a:p>
          <a:endParaRPr lang="zh-CN" altLang="en-US"/>
        </a:p>
      </dgm:t>
    </dgm:pt>
    <dgm:pt modelId="{A715F0E6-4B55-4EDB-993E-F1BF5B471C2F}">
      <dgm:prSet/>
      <dgm:spPr/>
      <dgm:t>
        <a:bodyPr/>
        <a:lstStyle/>
        <a:p>
          <a:pPr>
            <a:buClrTx/>
            <a:buSzTx/>
            <a:buFontTx/>
            <a:buNone/>
          </a:pPr>
          <a:r>
            <a:rPr lang="en-US" altLang="zh-CN" sz="1800" kern="1200" dirty="0">
              <a:solidFill>
                <a:srgbClr val="000000"/>
              </a:solidFill>
              <a:latin typeface="FangSong"/>
              <a:cs typeface="FangSong"/>
            </a:rPr>
            <a:t>1</a:t>
          </a:r>
          <a:r>
            <a:rPr lang="zh-CN" altLang="en-US" sz="1800" kern="1200" dirty="0">
              <a:solidFill>
                <a:srgbClr val="000000"/>
              </a:solidFill>
              <a:latin typeface="FangSong"/>
              <a:cs typeface="FangSong"/>
            </a:rPr>
            <a:t>、</a:t>
          </a:r>
          <a:r>
            <a:rPr lang="zh-CN" altLang="en-US" sz="1800" kern="1200" dirty="0">
              <a:solidFill>
                <a:srgbClr val="000000"/>
              </a:solidFill>
              <a:latin typeface="+mn-ea"/>
              <a:ea typeface="+mn-ea"/>
              <a:cs typeface="FangSong"/>
            </a:rPr>
            <a:t>专业教师数量</a:t>
          </a:r>
          <a:endParaRPr lang="zh-CN" altLang="en-US" sz="1800" kern="1200" dirty="0">
            <a:latin typeface="+mn-ea"/>
            <a:ea typeface="+mn-ea"/>
          </a:endParaRPr>
        </a:p>
      </dgm:t>
    </dgm:pt>
    <dgm:pt modelId="{13FAE8EB-4ED3-4186-979F-023F01D2C42C}" type="parTrans" cxnId="{CEF44DE5-E0ED-4DF0-8826-70809D0E57CD}">
      <dgm:prSet/>
      <dgm:spPr/>
      <dgm:t>
        <a:bodyPr/>
        <a:lstStyle/>
        <a:p>
          <a:endParaRPr lang="zh-CN" altLang="en-US"/>
        </a:p>
      </dgm:t>
    </dgm:pt>
    <dgm:pt modelId="{A833374A-7070-477A-A5D3-C7120888ADA0}" type="sibTrans" cxnId="{CEF44DE5-E0ED-4DF0-8826-70809D0E57CD}">
      <dgm:prSet/>
      <dgm:spPr/>
      <dgm:t>
        <a:bodyPr/>
        <a:lstStyle/>
        <a:p>
          <a:endParaRPr lang="zh-CN" altLang="en-US"/>
        </a:p>
      </dgm:t>
    </dgm:pt>
    <dgm:pt modelId="{546CF41F-06C1-44D7-A77C-3D737BA5E3DA}">
      <dgm:prSet custT="1"/>
      <dgm:spPr/>
      <dgm:t>
        <a:bodyPr/>
        <a:lstStyle/>
        <a:p>
          <a:pPr>
            <a:buClrTx/>
            <a:buSzTx/>
            <a:buFontTx/>
            <a:buNone/>
          </a:pPr>
          <a:r>
            <a:rPr lang="en-US" altLang="zh-CN" sz="1800" kern="1200" dirty="0">
              <a:latin typeface="+mn-ea"/>
              <a:ea typeface="+mn-ea"/>
            </a:rPr>
            <a:t>2</a:t>
          </a:r>
          <a:r>
            <a:rPr lang="zh-CN" altLang="en-US" sz="1800" kern="1200" dirty="0">
              <a:latin typeface="+mn-ea"/>
              <a:ea typeface="+mn-ea"/>
            </a:rPr>
            <a:t>、</a:t>
          </a:r>
          <a:r>
            <a:rPr lang="zh-CN" altLang="en-US" sz="1800" kern="1200" dirty="0">
              <a:solidFill>
                <a:srgbClr val="000000"/>
              </a:solidFill>
              <a:latin typeface="+mn-ea"/>
              <a:ea typeface="+mn-ea"/>
              <a:cs typeface="FangSong"/>
            </a:rPr>
            <a:t>职称结构（高级</a:t>
          </a:r>
          <a:r>
            <a:rPr lang="zh-CN" alt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ea"/>
              <a:ea typeface="+mn-ea"/>
              <a:cs typeface="+mn-cs"/>
            </a:rPr>
            <a:t>职称</a:t>
          </a:r>
          <a:r>
            <a:rPr lang="zh-CN" altLang="en-US" sz="1800" kern="1200" dirty="0">
              <a:solidFill>
                <a:srgbClr val="000000"/>
              </a:solidFill>
              <a:latin typeface="+mn-ea"/>
              <a:ea typeface="+mn-ea"/>
              <a:cs typeface="FangSong"/>
            </a:rPr>
            <a:t>比例）</a:t>
          </a:r>
          <a:endParaRPr lang="zh-CN" altLang="en-US" sz="1800" kern="1200" dirty="0">
            <a:latin typeface="+mn-ea"/>
            <a:ea typeface="+mn-ea"/>
          </a:endParaRPr>
        </a:p>
      </dgm:t>
    </dgm:pt>
    <dgm:pt modelId="{89A70C37-1211-4D85-94C5-E798909866A0}" type="parTrans" cxnId="{A98E7F58-2497-4DAC-9EFD-8E036949C1F4}">
      <dgm:prSet/>
      <dgm:spPr/>
      <dgm:t>
        <a:bodyPr/>
        <a:lstStyle/>
        <a:p>
          <a:endParaRPr lang="zh-CN" altLang="en-US"/>
        </a:p>
      </dgm:t>
    </dgm:pt>
    <dgm:pt modelId="{E545C60F-82BE-4B64-A40A-7616D6FD77F4}" type="sibTrans" cxnId="{A98E7F58-2497-4DAC-9EFD-8E036949C1F4}">
      <dgm:prSet/>
      <dgm:spPr/>
      <dgm:t>
        <a:bodyPr/>
        <a:lstStyle/>
        <a:p>
          <a:endParaRPr lang="zh-CN" altLang="en-US"/>
        </a:p>
      </dgm:t>
    </dgm:pt>
    <dgm:pt modelId="{21FB6192-2A17-402B-9E09-3C80595EB31B}">
      <dgm:prSet/>
      <dgm:spPr/>
      <dgm:t>
        <a:bodyPr/>
        <a:lstStyle/>
        <a:p>
          <a:pPr>
            <a:buClrTx/>
            <a:buSzTx/>
            <a:buFontTx/>
            <a:buNone/>
          </a:pPr>
          <a:r>
            <a:rPr lang="en-US" altLang="zh-CN" sz="1800" kern="1200" dirty="0">
              <a:latin typeface="+mn-ea"/>
              <a:ea typeface="+mn-ea"/>
            </a:rPr>
            <a:t>3</a:t>
          </a:r>
          <a:r>
            <a:rPr lang="zh-CN" altLang="en-US" sz="1800" kern="1200" dirty="0">
              <a:latin typeface="+mn-ea"/>
              <a:ea typeface="+mn-ea"/>
            </a:rPr>
            <a:t>、双师型教师</a:t>
          </a:r>
        </a:p>
      </dgm:t>
    </dgm:pt>
    <dgm:pt modelId="{89BFB1FD-62CA-4712-B589-9CB693ACA8DA}" type="parTrans" cxnId="{4295E315-D881-4D83-85FD-A42B6A93B2B5}">
      <dgm:prSet/>
      <dgm:spPr/>
      <dgm:t>
        <a:bodyPr/>
        <a:lstStyle/>
        <a:p>
          <a:endParaRPr lang="zh-CN" altLang="en-US"/>
        </a:p>
      </dgm:t>
    </dgm:pt>
    <dgm:pt modelId="{D1EAA804-FCC0-490F-99E7-669D838454D7}" type="sibTrans" cxnId="{4295E315-D881-4D83-85FD-A42B6A93B2B5}">
      <dgm:prSet/>
      <dgm:spPr/>
      <dgm:t>
        <a:bodyPr/>
        <a:lstStyle/>
        <a:p>
          <a:endParaRPr lang="zh-CN" altLang="en-US"/>
        </a:p>
      </dgm:t>
    </dgm:pt>
    <dgm:pt modelId="{4234EB0C-8659-4977-9241-CB63ADA5D9E3}">
      <dgm:prSet custT="1"/>
      <dgm:spPr/>
      <dgm:t>
        <a:bodyPr/>
        <a:lstStyle/>
        <a:p>
          <a:pPr>
            <a:buFontTx/>
            <a:buNone/>
          </a:pPr>
          <a:r>
            <a:rPr lang="en-US" altLang="zh-CN" sz="1800" dirty="0">
              <a:latin typeface="+mn-ea"/>
              <a:ea typeface="+mn-ea"/>
            </a:rPr>
            <a:t>1</a:t>
          </a:r>
          <a:r>
            <a:rPr lang="zh-CN" altLang="en-US" sz="1800" dirty="0">
              <a:latin typeface="+mn-ea"/>
              <a:ea typeface="+mn-ea"/>
            </a:rPr>
            <a:t>、精品课程在线开放资源</a:t>
          </a:r>
        </a:p>
      </dgm:t>
    </dgm:pt>
    <dgm:pt modelId="{D098EC31-A919-4DD3-9EDE-8B43D2D4214E}" type="parTrans" cxnId="{113F740B-FACB-4E21-80D2-FD6BD11B8D0F}">
      <dgm:prSet/>
      <dgm:spPr/>
      <dgm:t>
        <a:bodyPr/>
        <a:lstStyle/>
        <a:p>
          <a:endParaRPr lang="zh-CN" altLang="en-US"/>
        </a:p>
      </dgm:t>
    </dgm:pt>
    <dgm:pt modelId="{EF6C3AEA-475B-438A-B5FE-A9F99033548E}" type="sibTrans" cxnId="{113F740B-FACB-4E21-80D2-FD6BD11B8D0F}">
      <dgm:prSet/>
      <dgm:spPr/>
      <dgm:t>
        <a:bodyPr/>
        <a:lstStyle/>
        <a:p>
          <a:endParaRPr lang="zh-CN" altLang="en-US"/>
        </a:p>
      </dgm:t>
    </dgm:pt>
    <dgm:pt modelId="{092493A7-4186-4963-ABC8-082D296845A1}">
      <dgm:prSet custT="1"/>
      <dgm:spPr/>
      <dgm:t>
        <a:bodyPr/>
        <a:lstStyle/>
        <a:p>
          <a:pPr>
            <a:buFontTx/>
            <a:buNone/>
          </a:pPr>
          <a:r>
            <a:rPr lang="en-US" altLang="zh-CN" sz="1800" dirty="0">
              <a:latin typeface="+mn-ea"/>
              <a:ea typeface="+mn-ea"/>
            </a:rPr>
            <a:t>1</a:t>
          </a:r>
          <a:r>
            <a:rPr lang="zh-CN" altLang="en-US" sz="1800" dirty="0">
              <a:latin typeface="+mn-ea"/>
              <a:ea typeface="+mn-ea"/>
            </a:rPr>
            <a:t>、校外实训基地</a:t>
          </a:r>
        </a:p>
      </dgm:t>
    </dgm:pt>
    <dgm:pt modelId="{20CA7DB3-D8B1-40D0-8078-C477AF32742A}" type="parTrans" cxnId="{95CEEE7C-7B38-4197-838D-7CEA4AF0727E}">
      <dgm:prSet/>
      <dgm:spPr/>
      <dgm:t>
        <a:bodyPr/>
        <a:lstStyle/>
        <a:p>
          <a:endParaRPr lang="zh-CN" altLang="en-US"/>
        </a:p>
      </dgm:t>
    </dgm:pt>
    <dgm:pt modelId="{1D199052-C130-47F7-AB95-02E344A34448}" type="sibTrans" cxnId="{95CEEE7C-7B38-4197-838D-7CEA4AF0727E}">
      <dgm:prSet/>
      <dgm:spPr/>
      <dgm:t>
        <a:bodyPr/>
        <a:lstStyle/>
        <a:p>
          <a:endParaRPr lang="zh-CN" altLang="en-US"/>
        </a:p>
      </dgm:t>
    </dgm:pt>
    <dgm:pt modelId="{5E8DFA3C-8116-4003-B80B-DA384704EE82}">
      <dgm:prSet custT="1"/>
      <dgm:spPr/>
      <dgm:t>
        <a:bodyPr/>
        <a:lstStyle/>
        <a:p>
          <a:pPr>
            <a:buFontTx/>
            <a:buNone/>
          </a:pPr>
          <a:r>
            <a:rPr lang="en-US" altLang="zh-CN" sz="1800" dirty="0">
              <a:latin typeface="+mn-ea"/>
              <a:ea typeface="+mn-ea"/>
            </a:rPr>
            <a:t>2</a:t>
          </a:r>
          <a:r>
            <a:rPr lang="zh-CN" altLang="en-US" sz="1800" dirty="0">
              <a:latin typeface="+mn-ea"/>
              <a:ea typeface="+mn-ea"/>
            </a:rPr>
            <a:t>、使用蓝墨云端课开展信息化教学</a:t>
          </a:r>
        </a:p>
      </dgm:t>
    </dgm:pt>
    <dgm:pt modelId="{44F9DF0B-1ADC-46AA-A067-833ABAF28FEA}" type="parTrans" cxnId="{526A0CE5-6E86-445B-B702-244057CCF4CC}">
      <dgm:prSet/>
      <dgm:spPr/>
      <dgm:t>
        <a:bodyPr/>
        <a:lstStyle/>
        <a:p>
          <a:endParaRPr lang="zh-CN" altLang="en-US"/>
        </a:p>
      </dgm:t>
    </dgm:pt>
    <dgm:pt modelId="{0D81D063-73DE-4C07-B424-739D6E27D690}" type="sibTrans" cxnId="{526A0CE5-6E86-445B-B702-244057CCF4CC}">
      <dgm:prSet/>
      <dgm:spPr/>
      <dgm:t>
        <a:bodyPr/>
        <a:lstStyle/>
        <a:p>
          <a:endParaRPr lang="zh-CN" altLang="en-US"/>
        </a:p>
      </dgm:t>
    </dgm:pt>
    <dgm:pt modelId="{9C6ADFC3-3B4C-4D31-B185-5C931CFF11D1}">
      <dgm:prSet phldrT="[文本]" custT="1"/>
      <dgm:spPr/>
      <dgm:t>
        <a:bodyPr/>
        <a:lstStyle/>
        <a:p>
          <a:pPr>
            <a:buFontTx/>
            <a:buNone/>
          </a:pPr>
          <a:r>
            <a:rPr lang="en-US" altLang="zh-CN" sz="1800" dirty="0">
              <a:latin typeface="+mn-ea"/>
              <a:ea typeface="+mn-ea"/>
            </a:rPr>
            <a:t>3</a:t>
          </a:r>
          <a:r>
            <a:rPr lang="zh-CN" altLang="en-US" sz="1800" dirty="0">
              <a:latin typeface="+mn-ea"/>
              <a:ea typeface="+mn-ea"/>
            </a:rPr>
            <a:t>、实训设备更新率</a:t>
          </a:r>
        </a:p>
      </dgm:t>
    </dgm:pt>
    <dgm:pt modelId="{59E8AA96-161F-4ACE-8B54-FF9EE7CDDEDB}" type="parTrans" cxnId="{442E9750-32B8-4660-8CBC-55D5EE3F5FB7}">
      <dgm:prSet/>
      <dgm:spPr/>
      <dgm:t>
        <a:bodyPr/>
        <a:lstStyle/>
        <a:p>
          <a:endParaRPr lang="zh-CN" altLang="en-US"/>
        </a:p>
      </dgm:t>
    </dgm:pt>
    <dgm:pt modelId="{90227792-9C9B-4F84-82F4-E3487543FF2C}" type="sibTrans" cxnId="{442E9750-32B8-4660-8CBC-55D5EE3F5FB7}">
      <dgm:prSet/>
      <dgm:spPr/>
      <dgm:t>
        <a:bodyPr/>
        <a:lstStyle/>
        <a:p>
          <a:endParaRPr lang="zh-CN" altLang="en-US"/>
        </a:p>
      </dgm:t>
    </dgm:pt>
    <dgm:pt modelId="{1A845576-6598-4999-9C54-C37603401D20}">
      <dgm:prSet phldrT="[文本]" custT="1"/>
      <dgm:spPr/>
      <dgm:t>
        <a:bodyPr/>
        <a:lstStyle/>
        <a:p>
          <a:pPr>
            <a:buFontTx/>
            <a:buNone/>
          </a:pPr>
          <a:r>
            <a:rPr lang="en-US" altLang="zh-CN" sz="1800" dirty="0">
              <a:latin typeface="+mn-ea"/>
              <a:ea typeface="+mn-ea"/>
            </a:rPr>
            <a:t>4</a:t>
          </a:r>
          <a:r>
            <a:rPr lang="zh-CN" altLang="en-US" sz="1800" dirty="0">
              <a:latin typeface="+mn-ea"/>
              <a:ea typeface="+mn-ea"/>
            </a:rPr>
            <a:t>、实训教材编写</a:t>
          </a:r>
        </a:p>
      </dgm:t>
    </dgm:pt>
    <dgm:pt modelId="{EC012BDF-970A-48E5-AA7B-FD731B636E54}" type="parTrans" cxnId="{EB1D329B-7DE9-4DF4-92EC-880A56CCFE26}">
      <dgm:prSet/>
      <dgm:spPr/>
      <dgm:t>
        <a:bodyPr/>
        <a:lstStyle/>
        <a:p>
          <a:endParaRPr lang="zh-CN" altLang="en-US"/>
        </a:p>
      </dgm:t>
    </dgm:pt>
    <dgm:pt modelId="{2FD4FCC3-CB06-4ACD-8AA9-282CB0A33A51}" type="sibTrans" cxnId="{EB1D329B-7DE9-4DF4-92EC-880A56CCFE26}">
      <dgm:prSet/>
      <dgm:spPr/>
      <dgm:t>
        <a:bodyPr/>
        <a:lstStyle/>
        <a:p>
          <a:endParaRPr lang="zh-CN" altLang="en-US"/>
        </a:p>
      </dgm:t>
    </dgm:pt>
    <dgm:pt modelId="{EFA13388-A06A-4BB5-AA15-1D25DD3EC928}">
      <dgm:prSet custT="1"/>
      <dgm:spPr/>
      <dgm:t>
        <a:bodyPr/>
        <a:lstStyle/>
        <a:p>
          <a:pPr>
            <a:buFontTx/>
            <a:buNone/>
          </a:pPr>
          <a:r>
            <a:rPr lang="en-US" altLang="zh-CN" sz="1800" dirty="0">
              <a:latin typeface="+mn-ea"/>
              <a:ea typeface="+mn-ea"/>
            </a:rPr>
            <a:t>2</a:t>
          </a:r>
          <a:r>
            <a:rPr lang="zh-CN" altLang="en-US" sz="1800" dirty="0">
              <a:latin typeface="+mn-ea"/>
              <a:ea typeface="+mn-ea"/>
            </a:rPr>
            <a:t>、校外实训提供的顶 岗工作数量</a:t>
          </a:r>
        </a:p>
      </dgm:t>
    </dgm:pt>
    <dgm:pt modelId="{B60D1303-9B0F-437B-ACD6-9EC00E3D4665}" type="parTrans" cxnId="{305BF5E4-D382-485F-A5FC-DDF2A5DCD22A}">
      <dgm:prSet/>
      <dgm:spPr/>
      <dgm:t>
        <a:bodyPr/>
        <a:lstStyle/>
        <a:p>
          <a:endParaRPr lang="zh-CN" altLang="en-US"/>
        </a:p>
      </dgm:t>
    </dgm:pt>
    <dgm:pt modelId="{6C6D4117-2826-4DBD-8138-2D9737BEE233}" type="sibTrans" cxnId="{305BF5E4-D382-485F-A5FC-DDF2A5DCD22A}">
      <dgm:prSet/>
      <dgm:spPr/>
      <dgm:t>
        <a:bodyPr/>
        <a:lstStyle/>
        <a:p>
          <a:endParaRPr lang="zh-CN" altLang="en-US"/>
        </a:p>
      </dgm:t>
    </dgm:pt>
    <dgm:pt modelId="{B2CF01A1-69E0-4E9B-B1C6-879C73B5277E}">
      <dgm:prSet custT="1"/>
      <dgm:spPr/>
      <dgm:t>
        <a:bodyPr/>
        <a:lstStyle/>
        <a:p>
          <a:pPr>
            <a:buFontTx/>
            <a:buNone/>
          </a:pPr>
          <a:r>
            <a:rPr lang="en-US" altLang="zh-CN" sz="1800" dirty="0">
              <a:latin typeface="+mn-ea"/>
              <a:ea typeface="+mn-ea"/>
            </a:rPr>
            <a:t>3</a:t>
          </a:r>
          <a:r>
            <a:rPr lang="zh-CN" altLang="en-US" sz="1800" dirty="0">
              <a:latin typeface="+mn-ea"/>
              <a:ea typeface="+mn-ea"/>
            </a:rPr>
            <a:t>、师资培训</a:t>
          </a:r>
        </a:p>
      </dgm:t>
    </dgm:pt>
    <dgm:pt modelId="{96E7BDEE-C16A-427F-853A-3CEF2313E565}" type="parTrans" cxnId="{2B05BC41-C886-4B66-B6EE-F0A21180781A}">
      <dgm:prSet/>
      <dgm:spPr/>
      <dgm:t>
        <a:bodyPr/>
        <a:lstStyle/>
        <a:p>
          <a:endParaRPr lang="zh-CN" altLang="en-US"/>
        </a:p>
      </dgm:t>
    </dgm:pt>
    <dgm:pt modelId="{FB0E72AB-FCF3-46AD-AF51-93EEE2A9506F}" type="sibTrans" cxnId="{2B05BC41-C886-4B66-B6EE-F0A21180781A}">
      <dgm:prSet/>
      <dgm:spPr/>
      <dgm:t>
        <a:bodyPr/>
        <a:lstStyle/>
        <a:p>
          <a:endParaRPr lang="zh-CN" altLang="en-US"/>
        </a:p>
      </dgm:t>
    </dgm:pt>
    <dgm:pt modelId="{411BE428-039D-4A5F-AE7C-5B038D590E0D}" type="pres">
      <dgm:prSet presAssocID="{224C1E51-155F-4BA6-8A45-6637343ED250}" presName="Name0" presStyleCnt="0">
        <dgm:presLayoutVars>
          <dgm:dir/>
          <dgm:animLvl val="lvl"/>
          <dgm:resizeHandles val="exact"/>
        </dgm:presLayoutVars>
      </dgm:prSet>
      <dgm:spPr/>
    </dgm:pt>
    <dgm:pt modelId="{31C457D6-C2EF-4D5B-B4C7-C3AD97270CDF}" type="pres">
      <dgm:prSet presAssocID="{7B56D0CE-FA5B-4C8C-9F6F-6EB89BD3EB0A}" presName="composite" presStyleCnt="0"/>
      <dgm:spPr/>
    </dgm:pt>
    <dgm:pt modelId="{951F0926-5CAF-4822-9AB6-45B5D1EF3B21}" type="pres">
      <dgm:prSet presAssocID="{7B56D0CE-FA5B-4C8C-9F6F-6EB89BD3EB0A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F797A281-9BB0-4C44-B24A-97B663008D90}" type="pres">
      <dgm:prSet presAssocID="{7B56D0CE-FA5B-4C8C-9F6F-6EB89BD3EB0A}" presName="desTx" presStyleLbl="alignAccFollowNode1" presStyleIdx="0" presStyleCnt="4">
        <dgm:presLayoutVars>
          <dgm:bulletEnabled val="1"/>
        </dgm:presLayoutVars>
      </dgm:prSet>
      <dgm:spPr/>
    </dgm:pt>
    <dgm:pt modelId="{61B9FCAF-38AC-499D-8DFC-3EC75FB074C0}" type="pres">
      <dgm:prSet presAssocID="{2CEF37E4-8014-4D3A-B809-C2CEF93B1EAD}" presName="space" presStyleCnt="0"/>
      <dgm:spPr/>
    </dgm:pt>
    <dgm:pt modelId="{F04F7590-6E08-4F90-B0DC-07067D8A5309}" type="pres">
      <dgm:prSet presAssocID="{66AD83E2-7890-4ADE-95F0-146A8EE4AA55}" presName="composite" presStyleCnt="0"/>
      <dgm:spPr/>
    </dgm:pt>
    <dgm:pt modelId="{46B887FF-9D3E-4BA6-9554-7345A0BE1077}" type="pres">
      <dgm:prSet presAssocID="{66AD83E2-7890-4ADE-95F0-146A8EE4AA55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5D3F15C1-9599-43DE-B9CE-478882C79B8F}" type="pres">
      <dgm:prSet presAssocID="{66AD83E2-7890-4ADE-95F0-146A8EE4AA55}" presName="desTx" presStyleLbl="alignAccFollowNode1" presStyleIdx="1" presStyleCnt="4" custScaleX="98953" custLinFactNeighborX="-517" custLinFactNeighborY="463">
        <dgm:presLayoutVars>
          <dgm:bulletEnabled val="1"/>
        </dgm:presLayoutVars>
      </dgm:prSet>
      <dgm:spPr/>
    </dgm:pt>
    <dgm:pt modelId="{888104FF-FE81-4E3B-B5AE-3C1B3634A4FE}" type="pres">
      <dgm:prSet presAssocID="{09915C7C-0E6B-4373-B63E-35AB67E5B64F}" presName="space" presStyleCnt="0"/>
      <dgm:spPr/>
    </dgm:pt>
    <dgm:pt modelId="{EF969C6F-9423-4D90-882B-BC78A6A220B9}" type="pres">
      <dgm:prSet presAssocID="{CDD3B5CC-3B40-4B99-B95D-1C0EC591BED8}" presName="composite" presStyleCnt="0"/>
      <dgm:spPr/>
    </dgm:pt>
    <dgm:pt modelId="{FF2D3AED-5A0B-4387-87FD-EDE946A42187}" type="pres">
      <dgm:prSet presAssocID="{CDD3B5CC-3B40-4B99-B95D-1C0EC591BED8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8ADBA910-B558-498D-B776-943E332F45D5}" type="pres">
      <dgm:prSet presAssocID="{CDD3B5CC-3B40-4B99-B95D-1C0EC591BED8}" presName="desTx" presStyleLbl="alignAccFollowNode1" presStyleIdx="2" presStyleCnt="4">
        <dgm:presLayoutVars>
          <dgm:bulletEnabled val="1"/>
        </dgm:presLayoutVars>
      </dgm:prSet>
      <dgm:spPr/>
    </dgm:pt>
    <dgm:pt modelId="{BB247F30-043F-473D-A7C7-AB40CD62A078}" type="pres">
      <dgm:prSet presAssocID="{F3E391A6-0755-4809-A84B-BE9EF16398C1}" presName="space" presStyleCnt="0"/>
      <dgm:spPr/>
    </dgm:pt>
    <dgm:pt modelId="{422524E1-E3C8-481E-ACF5-2AD5BA580633}" type="pres">
      <dgm:prSet presAssocID="{F983C5D6-DB1A-40EE-8AEA-EA0F603AB9E7}" presName="composite" presStyleCnt="0"/>
      <dgm:spPr/>
    </dgm:pt>
    <dgm:pt modelId="{B91A8179-A110-4044-A2E4-768FB40C16A5}" type="pres">
      <dgm:prSet presAssocID="{F983C5D6-DB1A-40EE-8AEA-EA0F603AB9E7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C09F7583-C8C6-4064-8CBD-E8210EB64B94}" type="pres">
      <dgm:prSet presAssocID="{F983C5D6-DB1A-40EE-8AEA-EA0F603AB9E7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34438E00-FD64-4CA9-857A-081BD8F04F50}" srcId="{CDD3B5CC-3B40-4B99-B95D-1C0EC591BED8}" destId="{3ACF6E45-686D-4E68-B885-9EF930937624}" srcOrd="0" destOrd="0" parTransId="{EB9237E9-13AA-4C8F-B2C8-5B0DB3BEC38D}" sibTransId="{444CE8E2-B402-43F2-B825-602772E6D161}"/>
    <dgm:cxn modelId="{2512AD02-2694-45F3-B8EB-10266489E54E}" srcId="{CDD3B5CC-3B40-4B99-B95D-1C0EC591BED8}" destId="{7B3CB568-B70E-429E-B535-9763F5B06EC9}" srcOrd="1" destOrd="0" parTransId="{67AA8AF4-CF92-4355-940D-72C5E801864C}" sibTransId="{CE57694C-23FD-4589-920A-D1A55BDE9A35}"/>
    <dgm:cxn modelId="{113F740B-FACB-4E21-80D2-FD6BD11B8D0F}" srcId="{66AD83E2-7890-4ADE-95F0-146A8EE4AA55}" destId="{4234EB0C-8659-4977-9241-CB63ADA5D9E3}" srcOrd="0" destOrd="0" parTransId="{D098EC31-A919-4DD3-9EDE-8B43D2D4214E}" sibTransId="{EF6C3AEA-475B-438A-B5FE-A9F99033548E}"/>
    <dgm:cxn modelId="{5F58220C-1C25-4E46-B22F-2408DD73FE38}" srcId="{224C1E51-155F-4BA6-8A45-6637343ED250}" destId="{F983C5D6-DB1A-40EE-8AEA-EA0F603AB9E7}" srcOrd="3" destOrd="0" parTransId="{AD394BF3-FBB2-482B-B235-BC0F5CC38072}" sibTransId="{70BC9050-1F2E-4665-8620-8FB463F924FA}"/>
    <dgm:cxn modelId="{4295E315-D881-4D83-85FD-A42B6A93B2B5}" srcId="{7B56D0CE-FA5B-4C8C-9F6F-6EB89BD3EB0A}" destId="{21FB6192-2A17-402B-9E09-3C80595EB31B}" srcOrd="2" destOrd="0" parTransId="{89BFB1FD-62CA-4712-B589-9CB693ACA8DA}" sibTransId="{D1EAA804-FCC0-490F-99E7-669D838454D7}"/>
    <dgm:cxn modelId="{74833816-0B19-470A-8ECB-44361BED2E8D}" type="presOf" srcId="{3ACF6E45-686D-4E68-B885-9EF930937624}" destId="{8ADBA910-B558-498D-B776-943E332F45D5}" srcOrd="0" destOrd="0" presId="urn:microsoft.com/office/officeart/2005/8/layout/hList1"/>
    <dgm:cxn modelId="{303FFB1F-5B94-4284-9E1D-A72B9BF45C09}" type="presOf" srcId="{CDD3B5CC-3B40-4B99-B95D-1C0EC591BED8}" destId="{FF2D3AED-5A0B-4387-87FD-EDE946A42187}" srcOrd="0" destOrd="0" presId="urn:microsoft.com/office/officeart/2005/8/layout/hList1"/>
    <dgm:cxn modelId="{88923427-DD92-4C77-A802-E1B349B2327B}" type="presOf" srcId="{A715F0E6-4B55-4EDB-993E-F1BF5B471C2F}" destId="{F797A281-9BB0-4C44-B24A-97B663008D90}" srcOrd="0" destOrd="0" presId="urn:microsoft.com/office/officeart/2005/8/layout/hList1"/>
    <dgm:cxn modelId="{15A98827-72E3-4245-A0D6-19F2D1623536}" type="presOf" srcId="{5E8DFA3C-8116-4003-B80B-DA384704EE82}" destId="{5D3F15C1-9599-43DE-B9CE-478882C79B8F}" srcOrd="0" destOrd="1" presId="urn:microsoft.com/office/officeart/2005/8/layout/hList1"/>
    <dgm:cxn modelId="{AE509340-0FE6-4900-9416-F5060FF38D5C}" type="presOf" srcId="{4234EB0C-8659-4977-9241-CB63ADA5D9E3}" destId="{5D3F15C1-9599-43DE-B9CE-478882C79B8F}" srcOrd="0" destOrd="0" presId="urn:microsoft.com/office/officeart/2005/8/layout/hList1"/>
    <dgm:cxn modelId="{AF769F5B-36B9-4DC0-981C-5B799EB32BEB}" type="presOf" srcId="{66AD83E2-7890-4ADE-95F0-146A8EE4AA55}" destId="{46B887FF-9D3E-4BA6-9554-7345A0BE1077}" srcOrd="0" destOrd="0" presId="urn:microsoft.com/office/officeart/2005/8/layout/hList1"/>
    <dgm:cxn modelId="{62F55A5D-F1A3-47C3-B1CF-0D5B982B3C55}" type="presOf" srcId="{F983C5D6-DB1A-40EE-8AEA-EA0F603AB9E7}" destId="{B91A8179-A110-4044-A2E4-768FB40C16A5}" srcOrd="0" destOrd="0" presId="urn:microsoft.com/office/officeart/2005/8/layout/hList1"/>
    <dgm:cxn modelId="{75B50861-B327-4911-9BA2-E395DF5D5D77}" type="presOf" srcId="{9C6ADFC3-3B4C-4D31-B185-5C931CFF11D1}" destId="{8ADBA910-B558-498D-B776-943E332F45D5}" srcOrd="0" destOrd="2" presId="urn:microsoft.com/office/officeart/2005/8/layout/hList1"/>
    <dgm:cxn modelId="{2B05BC41-C886-4B66-B6EE-F0A21180781A}" srcId="{F983C5D6-DB1A-40EE-8AEA-EA0F603AB9E7}" destId="{B2CF01A1-69E0-4E9B-B1C6-879C73B5277E}" srcOrd="2" destOrd="0" parTransId="{96E7BDEE-C16A-427F-853A-3CEF2313E565}" sibTransId="{FB0E72AB-FCF3-46AD-AF51-93EEE2A9506F}"/>
    <dgm:cxn modelId="{68CEBD6C-1FF3-43A2-B368-87CD7C1E3CE5}" type="presOf" srcId="{546CF41F-06C1-44D7-A77C-3D737BA5E3DA}" destId="{F797A281-9BB0-4C44-B24A-97B663008D90}" srcOrd="0" destOrd="1" presId="urn:microsoft.com/office/officeart/2005/8/layout/hList1"/>
    <dgm:cxn modelId="{442E9750-32B8-4660-8CBC-55D5EE3F5FB7}" srcId="{CDD3B5CC-3B40-4B99-B95D-1C0EC591BED8}" destId="{9C6ADFC3-3B4C-4D31-B185-5C931CFF11D1}" srcOrd="2" destOrd="0" parTransId="{59E8AA96-161F-4ACE-8B54-FF9EE7CDDEDB}" sibTransId="{90227792-9C9B-4F84-82F4-E3487543FF2C}"/>
    <dgm:cxn modelId="{33A89574-5138-4D7B-901B-606C97FF5248}" srcId="{224C1E51-155F-4BA6-8A45-6637343ED250}" destId="{CDD3B5CC-3B40-4B99-B95D-1C0EC591BED8}" srcOrd="2" destOrd="0" parTransId="{5BEB595E-7B43-49B5-9CC5-8ECEB4DDF98D}" sibTransId="{F3E391A6-0755-4809-A84B-BE9EF16398C1}"/>
    <dgm:cxn modelId="{A98E7F58-2497-4DAC-9EFD-8E036949C1F4}" srcId="{7B56D0CE-FA5B-4C8C-9F6F-6EB89BD3EB0A}" destId="{546CF41F-06C1-44D7-A77C-3D737BA5E3DA}" srcOrd="1" destOrd="0" parTransId="{89A70C37-1211-4D85-94C5-E798909866A0}" sibTransId="{E545C60F-82BE-4B64-A40A-7616D6FD77F4}"/>
    <dgm:cxn modelId="{93A5607C-4899-44DC-A128-52FC8B39ACFB}" srcId="{224C1E51-155F-4BA6-8A45-6637343ED250}" destId="{7B56D0CE-FA5B-4C8C-9F6F-6EB89BD3EB0A}" srcOrd="0" destOrd="0" parTransId="{3A9B24FA-7C22-40F3-9C02-6F3C47B2859D}" sibTransId="{2CEF37E4-8014-4D3A-B809-C2CEF93B1EAD}"/>
    <dgm:cxn modelId="{95CEEE7C-7B38-4197-838D-7CEA4AF0727E}" srcId="{F983C5D6-DB1A-40EE-8AEA-EA0F603AB9E7}" destId="{092493A7-4186-4963-ABC8-082D296845A1}" srcOrd="0" destOrd="0" parTransId="{20CA7DB3-D8B1-40D0-8078-C477AF32742A}" sibTransId="{1D199052-C130-47F7-AB95-02E344A34448}"/>
    <dgm:cxn modelId="{EB1D329B-7DE9-4DF4-92EC-880A56CCFE26}" srcId="{CDD3B5CC-3B40-4B99-B95D-1C0EC591BED8}" destId="{1A845576-6598-4999-9C54-C37603401D20}" srcOrd="3" destOrd="0" parTransId="{EC012BDF-970A-48E5-AA7B-FD731B636E54}" sibTransId="{2FD4FCC3-CB06-4ACD-8AA9-282CB0A33A51}"/>
    <dgm:cxn modelId="{FA20909B-C0C1-4A86-9BF3-2F2D0D186AFE}" type="presOf" srcId="{7B3CB568-B70E-429E-B535-9763F5B06EC9}" destId="{8ADBA910-B558-498D-B776-943E332F45D5}" srcOrd="0" destOrd="1" presId="urn:microsoft.com/office/officeart/2005/8/layout/hList1"/>
    <dgm:cxn modelId="{7655CAA6-062F-4622-8948-C82832E966AF}" type="presOf" srcId="{092493A7-4186-4963-ABC8-082D296845A1}" destId="{C09F7583-C8C6-4064-8CBD-E8210EB64B94}" srcOrd="0" destOrd="0" presId="urn:microsoft.com/office/officeart/2005/8/layout/hList1"/>
    <dgm:cxn modelId="{690B40B0-897A-4461-B057-CD91D26A69E7}" type="presOf" srcId="{B2CF01A1-69E0-4E9B-B1C6-879C73B5277E}" destId="{C09F7583-C8C6-4064-8CBD-E8210EB64B94}" srcOrd="0" destOrd="2" presId="urn:microsoft.com/office/officeart/2005/8/layout/hList1"/>
    <dgm:cxn modelId="{E7EA65C9-A9CB-4EAB-9C15-3A6B75593076}" type="presOf" srcId="{7B56D0CE-FA5B-4C8C-9F6F-6EB89BD3EB0A}" destId="{951F0926-5CAF-4822-9AB6-45B5D1EF3B21}" srcOrd="0" destOrd="0" presId="urn:microsoft.com/office/officeart/2005/8/layout/hList1"/>
    <dgm:cxn modelId="{610FD8CE-CCB3-45DC-B6AC-6C65871A5A1D}" type="presOf" srcId="{224C1E51-155F-4BA6-8A45-6637343ED250}" destId="{411BE428-039D-4A5F-AE7C-5B038D590E0D}" srcOrd="0" destOrd="0" presId="urn:microsoft.com/office/officeart/2005/8/layout/hList1"/>
    <dgm:cxn modelId="{0DADEDDD-3C9F-4401-8926-27146471B6BE}" type="presOf" srcId="{21FB6192-2A17-402B-9E09-3C80595EB31B}" destId="{F797A281-9BB0-4C44-B24A-97B663008D90}" srcOrd="0" destOrd="2" presId="urn:microsoft.com/office/officeart/2005/8/layout/hList1"/>
    <dgm:cxn modelId="{305BF5E4-D382-485F-A5FC-DDF2A5DCD22A}" srcId="{F983C5D6-DB1A-40EE-8AEA-EA0F603AB9E7}" destId="{EFA13388-A06A-4BB5-AA15-1D25DD3EC928}" srcOrd="1" destOrd="0" parTransId="{B60D1303-9B0F-437B-ACD6-9EC00E3D4665}" sibTransId="{6C6D4117-2826-4DBD-8138-2D9737BEE233}"/>
    <dgm:cxn modelId="{526A0CE5-6E86-445B-B702-244057CCF4CC}" srcId="{66AD83E2-7890-4ADE-95F0-146A8EE4AA55}" destId="{5E8DFA3C-8116-4003-B80B-DA384704EE82}" srcOrd="1" destOrd="0" parTransId="{44F9DF0B-1ADC-46AA-A067-833ABAF28FEA}" sibTransId="{0D81D063-73DE-4C07-B424-739D6E27D690}"/>
    <dgm:cxn modelId="{CEF44DE5-E0ED-4DF0-8826-70809D0E57CD}" srcId="{7B56D0CE-FA5B-4C8C-9F6F-6EB89BD3EB0A}" destId="{A715F0E6-4B55-4EDB-993E-F1BF5B471C2F}" srcOrd="0" destOrd="0" parTransId="{13FAE8EB-4ED3-4186-979F-023F01D2C42C}" sibTransId="{A833374A-7070-477A-A5D3-C7120888ADA0}"/>
    <dgm:cxn modelId="{08112DEA-77BB-4B39-8105-FE36EFAC12BF}" type="presOf" srcId="{EFA13388-A06A-4BB5-AA15-1D25DD3EC928}" destId="{C09F7583-C8C6-4064-8CBD-E8210EB64B94}" srcOrd="0" destOrd="1" presId="urn:microsoft.com/office/officeart/2005/8/layout/hList1"/>
    <dgm:cxn modelId="{7FA95AF0-1620-44F0-AD4F-48C3ADBC5BF6}" srcId="{224C1E51-155F-4BA6-8A45-6637343ED250}" destId="{66AD83E2-7890-4ADE-95F0-146A8EE4AA55}" srcOrd="1" destOrd="0" parTransId="{732C6B95-4373-4EE1-8AF8-A57ED5EEC6D2}" sibTransId="{09915C7C-0E6B-4373-B63E-35AB67E5B64F}"/>
    <dgm:cxn modelId="{0E5EC6F1-C3FA-4D22-8512-38C22359177B}" type="presOf" srcId="{1A845576-6598-4999-9C54-C37603401D20}" destId="{8ADBA910-B558-498D-B776-943E332F45D5}" srcOrd="0" destOrd="3" presId="urn:microsoft.com/office/officeart/2005/8/layout/hList1"/>
    <dgm:cxn modelId="{390C3B89-B2A3-4903-8381-1110D1851160}" type="presParOf" srcId="{411BE428-039D-4A5F-AE7C-5B038D590E0D}" destId="{31C457D6-C2EF-4D5B-B4C7-C3AD97270CDF}" srcOrd="0" destOrd="0" presId="urn:microsoft.com/office/officeart/2005/8/layout/hList1"/>
    <dgm:cxn modelId="{00DAA93F-B178-4B1E-AC9F-9C9E9798FBF5}" type="presParOf" srcId="{31C457D6-C2EF-4D5B-B4C7-C3AD97270CDF}" destId="{951F0926-5CAF-4822-9AB6-45B5D1EF3B21}" srcOrd="0" destOrd="0" presId="urn:microsoft.com/office/officeart/2005/8/layout/hList1"/>
    <dgm:cxn modelId="{24726E2C-E961-488D-8BC5-77170FA853FC}" type="presParOf" srcId="{31C457D6-C2EF-4D5B-B4C7-C3AD97270CDF}" destId="{F797A281-9BB0-4C44-B24A-97B663008D90}" srcOrd="1" destOrd="0" presId="urn:microsoft.com/office/officeart/2005/8/layout/hList1"/>
    <dgm:cxn modelId="{5448F029-8E92-4AF8-92B7-12D0F78F36B7}" type="presParOf" srcId="{411BE428-039D-4A5F-AE7C-5B038D590E0D}" destId="{61B9FCAF-38AC-499D-8DFC-3EC75FB074C0}" srcOrd="1" destOrd="0" presId="urn:microsoft.com/office/officeart/2005/8/layout/hList1"/>
    <dgm:cxn modelId="{E487E2B9-FB0F-47F5-B8DE-C2B0314BBC4D}" type="presParOf" srcId="{411BE428-039D-4A5F-AE7C-5B038D590E0D}" destId="{F04F7590-6E08-4F90-B0DC-07067D8A5309}" srcOrd="2" destOrd="0" presId="urn:microsoft.com/office/officeart/2005/8/layout/hList1"/>
    <dgm:cxn modelId="{C8CE3DBA-C80F-4602-8DE1-11B3962228BB}" type="presParOf" srcId="{F04F7590-6E08-4F90-B0DC-07067D8A5309}" destId="{46B887FF-9D3E-4BA6-9554-7345A0BE1077}" srcOrd="0" destOrd="0" presId="urn:microsoft.com/office/officeart/2005/8/layout/hList1"/>
    <dgm:cxn modelId="{D7BC4BCF-BA23-41FD-9B30-BAA72FE45076}" type="presParOf" srcId="{F04F7590-6E08-4F90-B0DC-07067D8A5309}" destId="{5D3F15C1-9599-43DE-B9CE-478882C79B8F}" srcOrd="1" destOrd="0" presId="urn:microsoft.com/office/officeart/2005/8/layout/hList1"/>
    <dgm:cxn modelId="{9C99B706-FF60-4CF6-B6FB-EB42C9E3C758}" type="presParOf" srcId="{411BE428-039D-4A5F-AE7C-5B038D590E0D}" destId="{888104FF-FE81-4E3B-B5AE-3C1B3634A4FE}" srcOrd="3" destOrd="0" presId="urn:microsoft.com/office/officeart/2005/8/layout/hList1"/>
    <dgm:cxn modelId="{70D31032-9DCE-472F-9C36-6802121A9520}" type="presParOf" srcId="{411BE428-039D-4A5F-AE7C-5B038D590E0D}" destId="{EF969C6F-9423-4D90-882B-BC78A6A220B9}" srcOrd="4" destOrd="0" presId="urn:microsoft.com/office/officeart/2005/8/layout/hList1"/>
    <dgm:cxn modelId="{DF84BE8A-61CF-45CC-91BA-DF1303C5A9D5}" type="presParOf" srcId="{EF969C6F-9423-4D90-882B-BC78A6A220B9}" destId="{FF2D3AED-5A0B-4387-87FD-EDE946A42187}" srcOrd="0" destOrd="0" presId="urn:microsoft.com/office/officeart/2005/8/layout/hList1"/>
    <dgm:cxn modelId="{0482CA22-E09F-43C0-A86C-B1A4FC95A62D}" type="presParOf" srcId="{EF969C6F-9423-4D90-882B-BC78A6A220B9}" destId="{8ADBA910-B558-498D-B776-943E332F45D5}" srcOrd="1" destOrd="0" presId="urn:microsoft.com/office/officeart/2005/8/layout/hList1"/>
    <dgm:cxn modelId="{A88DF3A7-7676-4014-8EDB-6FDED99B51E4}" type="presParOf" srcId="{411BE428-039D-4A5F-AE7C-5B038D590E0D}" destId="{BB247F30-043F-473D-A7C7-AB40CD62A078}" srcOrd="5" destOrd="0" presId="urn:microsoft.com/office/officeart/2005/8/layout/hList1"/>
    <dgm:cxn modelId="{2EB5D15A-E3BF-48BC-9D15-8BA84D937130}" type="presParOf" srcId="{411BE428-039D-4A5F-AE7C-5B038D590E0D}" destId="{422524E1-E3C8-481E-ACF5-2AD5BA580633}" srcOrd="6" destOrd="0" presId="urn:microsoft.com/office/officeart/2005/8/layout/hList1"/>
    <dgm:cxn modelId="{1C87D159-1742-4F82-9716-500C39351A7D}" type="presParOf" srcId="{422524E1-E3C8-481E-ACF5-2AD5BA580633}" destId="{B91A8179-A110-4044-A2E4-768FB40C16A5}" srcOrd="0" destOrd="0" presId="urn:microsoft.com/office/officeart/2005/8/layout/hList1"/>
    <dgm:cxn modelId="{4E84CBD8-2840-4F22-8B29-EA51BC7F0F03}" type="presParOf" srcId="{422524E1-E3C8-481E-ACF5-2AD5BA580633}" destId="{C09F7583-C8C6-4064-8CBD-E8210EB64B9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4C1E51-155F-4BA6-8A45-6637343ED25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B56D0CE-FA5B-4C8C-9F6F-6EB89BD3EB0A}">
      <dgm:prSet phldrT="[文本]"/>
      <dgm:spPr/>
      <dgm:t>
        <a:bodyPr/>
        <a:lstStyle/>
        <a:p>
          <a:r>
            <a:rPr lang="zh-CN" altLang="en-US" dirty="0"/>
            <a:t>教师队伍问题</a:t>
          </a:r>
        </a:p>
      </dgm:t>
    </dgm:pt>
    <dgm:pt modelId="{3A9B24FA-7C22-40F3-9C02-6F3C47B2859D}" type="parTrans" cxnId="{93A5607C-4899-44DC-A128-52FC8B39ACFB}">
      <dgm:prSet/>
      <dgm:spPr/>
      <dgm:t>
        <a:bodyPr/>
        <a:lstStyle/>
        <a:p>
          <a:endParaRPr lang="zh-CN" altLang="en-US"/>
        </a:p>
      </dgm:t>
    </dgm:pt>
    <dgm:pt modelId="{2CEF37E4-8014-4D3A-B809-C2CEF93B1EAD}" type="sibTrans" cxnId="{93A5607C-4899-44DC-A128-52FC8B39ACFB}">
      <dgm:prSet/>
      <dgm:spPr/>
      <dgm:t>
        <a:bodyPr/>
        <a:lstStyle/>
        <a:p>
          <a:endParaRPr lang="zh-CN" altLang="en-US"/>
        </a:p>
      </dgm:t>
    </dgm:pt>
    <dgm:pt modelId="{66AD83E2-7890-4ADE-95F0-146A8EE4AA55}">
      <dgm:prSet phldrT="[文本]"/>
      <dgm:spPr/>
      <dgm:t>
        <a:bodyPr/>
        <a:lstStyle/>
        <a:p>
          <a:r>
            <a:rPr lang="zh-CN" altLang="en-US" dirty="0"/>
            <a:t>教学资源问题</a:t>
          </a:r>
        </a:p>
      </dgm:t>
    </dgm:pt>
    <dgm:pt modelId="{732C6B95-4373-4EE1-8AF8-A57ED5EEC6D2}" type="parTrans" cxnId="{7FA95AF0-1620-44F0-AD4F-48C3ADBC5BF6}">
      <dgm:prSet/>
      <dgm:spPr/>
      <dgm:t>
        <a:bodyPr/>
        <a:lstStyle/>
        <a:p>
          <a:endParaRPr lang="zh-CN" altLang="en-US"/>
        </a:p>
      </dgm:t>
    </dgm:pt>
    <dgm:pt modelId="{09915C7C-0E6B-4373-B63E-35AB67E5B64F}" type="sibTrans" cxnId="{7FA95AF0-1620-44F0-AD4F-48C3ADBC5BF6}">
      <dgm:prSet/>
      <dgm:spPr/>
      <dgm:t>
        <a:bodyPr/>
        <a:lstStyle/>
        <a:p>
          <a:endParaRPr lang="zh-CN" altLang="en-US"/>
        </a:p>
      </dgm:t>
    </dgm:pt>
    <dgm:pt modelId="{CDD3B5CC-3B40-4B99-B95D-1C0EC591BED8}">
      <dgm:prSet phldrT="[文本]"/>
      <dgm:spPr/>
      <dgm:t>
        <a:bodyPr/>
        <a:lstStyle/>
        <a:p>
          <a:r>
            <a:rPr lang="zh-CN" altLang="en-US" dirty="0"/>
            <a:t>实训条件问题</a:t>
          </a:r>
        </a:p>
      </dgm:t>
    </dgm:pt>
    <dgm:pt modelId="{5BEB595E-7B43-49B5-9CC5-8ECEB4DDF98D}" type="parTrans" cxnId="{33A89574-5138-4D7B-901B-606C97FF5248}">
      <dgm:prSet/>
      <dgm:spPr/>
      <dgm:t>
        <a:bodyPr/>
        <a:lstStyle/>
        <a:p>
          <a:endParaRPr lang="zh-CN" altLang="en-US"/>
        </a:p>
      </dgm:t>
    </dgm:pt>
    <dgm:pt modelId="{F3E391A6-0755-4809-A84B-BE9EF16398C1}" type="sibTrans" cxnId="{33A89574-5138-4D7B-901B-606C97FF5248}">
      <dgm:prSet/>
      <dgm:spPr/>
      <dgm:t>
        <a:bodyPr/>
        <a:lstStyle/>
        <a:p>
          <a:endParaRPr lang="zh-CN" altLang="en-US"/>
        </a:p>
      </dgm:t>
    </dgm:pt>
    <dgm:pt modelId="{3ACF6E45-686D-4E68-B885-9EF930937624}">
      <dgm:prSet phldrT="[文本]" custT="1"/>
      <dgm:spPr/>
      <dgm:t>
        <a:bodyPr/>
        <a:lstStyle/>
        <a:p>
          <a:pPr>
            <a:buFontTx/>
            <a:buNone/>
          </a:pPr>
          <a:r>
            <a:rPr lang="en-US" altLang="zh-CN" sz="1800" dirty="0">
              <a:latin typeface="+mn-ea"/>
              <a:ea typeface="+mn-ea"/>
            </a:rPr>
            <a:t>1</a:t>
          </a:r>
          <a:r>
            <a:rPr lang="zh-CN" altLang="en-US" sz="1800" dirty="0">
              <a:latin typeface="+mn-ea"/>
              <a:ea typeface="+mn-ea"/>
            </a:rPr>
            <a:t>、实训设备更新率</a:t>
          </a:r>
        </a:p>
      </dgm:t>
    </dgm:pt>
    <dgm:pt modelId="{EB9237E9-13AA-4C8F-B2C8-5B0DB3BEC38D}" type="parTrans" cxnId="{34438E00-FD64-4CA9-857A-081BD8F04F50}">
      <dgm:prSet/>
      <dgm:spPr/>
      <dgm:t>
        <a:bodyPr/>
        <a:lstStyle/>
        <a:p>
          <a:endParaRPr lang="zh-CN" altLang="en-US"/>
        </a:p>
      </dgm:t>
    </dgm:pt>
    <dgm:pt modelId="{444CE8E2-B402-43F2-B825-602772E6D161}" type="sibTrans" cxnId="{34438E00-FD64-4CA9-857A-081BD8F04F50}">
      <dgm:prSet/>
      <dgm:spPr/>
      <dgm:t>
        <a:bodyPr/>
        <a:lstStyle/>
        <a:p>
          <a:endParaRPr lang="zh-CN" altLang="en-US"/>
        </a:p>
      </dgm:t>
    </dgm:pt>
    <dgm:pt modelId="{F983C5D6-DB1A-40EE-8AEA-EA0F603AB9E7}">
      <dgm:prSet/>
      <dgm:spPr/>
      <dgm:t>
        <a:bodyPr/>
        <a:lstStyle/>
        <a:p>
          <a:r>
            <a:rPr lang="zh-CN" altLang="en-US" dirty="0"/>
            <a:t>校企合作问题</a:t>
          </a:r>
        </a:p>
      </dgm:t>
    </dgm:pt>
    <dgm:pt modelId="{AD394BF3-FBB2-482B-B235-BC0F5CC38072}" type="parTrans" cxnId="{5F58220C-1C25-4E46-B22F-2408DD73FE38}">
      <dgm:prSet/>
      <dgm:spPr/>
      <dgm:t>
        <a:bodyPr/>
        <a:lstStyle/>
        <a:p>
          <a:endParaRPr lang="zh-CN" altLang="en-US"/>
        </a:p>
      </dgm:t>
    </dgm:pt>
    <dgm:pt modelId="{70BC9050-1F2E-4665-8620-8FB463F924FA}" type="sibTrans" cxnId="{5F58220C-1C25-4E46-B22F-2408DD73FE38}">
      <dgm:prSet/>
      <dgm:spPr/>
      <dgm:t>
        <a:bodyPr/>
        <a:lstStyle/>
        <a:p>
          <a:endParaRPr lang="zh-CN" altLang="en-US"/>
        </a:p>
      </dgm:t>
    </dgm:pt>
    <dgm:pt modelId="{A715F0E6-4B55-4EDB-993E-F1BF5B471C2F}">
      <dgm:prSet custT="1"/>
      <dgm:spPr/>
      <dgm:t>
        <a:bodyPr/>
        <a:lstStyle/>
        <a:p>
          <a:pPr>
            <a:buClrTx/>
            <a:buSzTx/>
            <a:buFontTx/>
            <a:buNone/>
          </a:pPr>
          <a:r>
            <a:rPr lang="en-US" altLang="zh-CN" sz="1800" kern="1200" dirty="0">
              <a:latin typeface="+mn-ea"/>
              <a:ea typeface="+mn-ea"/>
            </a:rPr>
            <a:t>1</a:t>
          </a:r>
          <a:r>
            <a:rPr lang="zh-CN" altLang="en-US" sz="1800" kern="1200" dirty="0">
              <a:latin typeface="+mn-ea"/>
              <a:ea typeface="+mn-ea"/>
            </a:rPr>
            <a:t>、、</a:t>
          </a:r>
          <a:r>
            <a:rPr lang="zh-CN" altLang="en-US" sz="1800" kern="1200" dirty="0">
              <a:solidFill>
                <a:srgbClr val="000000"/>
              </a:solidFill>
              <a:latin typeface="+mn-ea"/>
              <a:ea typeface="+mn-ea"/>
              <a:cs typeface="FangSong"/>
            </a:rPr>
            <a:t>职称结构（高级</a:t>
          </a:r>
          <a:r>
            <a:rPr lang="zh-CN" alt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ea"/>
              <a:ea typeface="+mn-ea"/>
              <a:cs typeface="+mn-cs"/>
            </a:rPr>
            <a:t>职称</a:t>
          </a:r>
          <a:r>
            <a:rPr lang="zh-CN" altLang="en-US" sz="1800" kern="1200" dirty="0">
              <a:solidFill>
                <a:srgbClr val="000000"/>
              </a:solidFill>
              <a:latin typeface="+mn-ea"/>
              <a:ea typeface="+mn-ea"/>
              <a:cs typeface="FangSong"/>
            </a:rPr>
            <a:t>比例）</a:t>
          </a:r>
          <a:endParaRPr lang="zh-CN" altLang="en-US" sz="1800" kern="1200" dirty="0">
            <a:latin typeface="+mn-ea"/>
            <a:ea typeface="+mn-ea"/>
          </a:endParaRPr>
        </a:p>
      </dgm:t>
    </dgm:pt>
    <dgm:pt modelId="{13FAE8EB-4ED3-4186-979F-023F01D2C42C}" type="parTrans" cxnId="{CEF44DE5-E0ED-4DF0-8826-70809D0E57CD}">
      <dgm:prSet/>
      <dgm:spPr/>
      <dgm:t>
        <a:bodyPr/>
        <a:lstStyle/>
        <a:p>
          <a:endParaRPr lang="zh-CN" altLang="en-US"/>
        </a:p>
      </dgm:t>
    </dgm:pt>
    <dgm:pt modelId="{A833374A-7070-477A-A5D3-C7120888ADA0}" type="sibTrans" cxnId="{CEF44DE5-E0ED-4DF0-8826-70809D0E57CD}">
      <dgm:prSet/>
      <dgm:spPr/>
      <dgm:t>
        <a:bodyPr/>
        <a:lstStyle/>
        <a:p>
          <a:endParaRPr lang="zh-CN" altLang="en-US"/>
        </a:p>
      </dgm:t>
    </dgm:pt>
    <dgm:pt modelId="{21FB6192-2A17-402B-9E09-3C80595EB31B}">
      <dgm:prSet/>
      <dgm:spPr/>
      <dgm:t>
        <a:bodyPr/>
        <a:lstStyle/>
        <a:p>
          <a:pPr>
            <a:buClrTx/>
            <a:buSzTx/>
            <a:buFontTx/>
            <a:buNone/>
          </a:pPr>
          <a:r>
            <a:rPr lang="en-US" altLang="zh-CN" sz="1800" kern="1200" dirty="0">
              <a:latin typeface="+mn-ea"/>
              <a:ea typeface="+mn-ea"/>
            </a:rPr>
            <a:t>2</a:t>
          </a:r>
          <a:r>
            <a:rPr lang="zh-CN" altLang="en-US" sz="1800" kern="1200" dirty="0">
              <a:latin typeface="+mn-ea"/>
              <a:ea typeface="+mn-ea"/>
            </a:rPr>
            <a:t>、双师型教师</a:t>
          </a:r>
        </a:p>
      </dgm:t>
    </dgm:pt>
    <dgm:pt modelId="{89BFB1FD-62CA-4712-B589-9CB693ACA8DA}" type="parTrans" cxnId="{4295E315-D881-4D83-85FD-A42B6A93B2B5}">
      <dgm:prSet/>
      <dgm:spPr/>
      <dgm:t>
        <a:bodyPr/>
        <a:lstStyle/>
        <a:p>
          <a:endParaRPr lang="zh-CN" altLang="en-US"/>
        </a:p>
      </dgm:t>
    </dgm:pt>
    <dgm:pt modelId="{D1EAA804-FCC0-490F-99E7-669D838454D7}" type="sibTrans" cxnId="{4295E315-D881-4D83-85FD-A42B6A93B2B5}">
      <dgm:prSet/>
      <dgm:spPr/>
      <dgm:t>
        <a:bodyPr/>
        <a:lstStyle/>
        <a:p>
          <a:endParaRPr lang="zh-CN" altLang="en-US"/>
        </a:p>
      </dgm:t>
    </dgm:pt>
    <dgm:pt modelId="{4234EB0C-8659-4977-9241-CB63ADA5D9E3}">
      <dgm:prSet custT="1"/>
      <dgm:spPr/>
      <dgm:t>
        <a:bodyPr/>
        <a:lstStyle/>
        <a:p>
          <a:pPr>
            <a:buFontTx/>
            <a:buNone/>
          </a:pPr>
          <a:r>
            <a:rPr lang="en-US" altLang="zh-CN" sz="1800" dirty="0">
              <a:latin typeface="+mn-ea"/>
              <a:ea typeface="+mn-ea"/>
            </a:rPr>
            <a:t>1</a:t>
          </a:r>
          <a:r>
            <a:rPr lang="zh-CN" altLang="en-US" sz="1800" dirty="0">
              <a:latin typeface="+mn-ea"/>
              <a:ea typeface="+mn-ea"/>
            </a:rPr>
            <a:t>、精品课程在线开放资源</a:t>
          </a:r>
        </a:p>
      </dgm:t>
    </dgm:pt>
    <dgm:pt modelId="{D098EC31-A919-4DD3-9EDE-8B43D2D4214E}" type="parTrans" cxnId="{113F740B-FACB-4E21-80D2-FD6BD11B8D0F}">
      <dgm:prSet/>
      <dgm:spPr/>
      <dgm:t>
        <a:bodyPr/>
        <a:lstStyle/>
        <a:p>
          <a:endParaRPr lang="zh-CN" altLang="en-US"/>
        </a:p>
      </dgm:t>
    </dgm:pt>
    <dgm:pt modelId="{EF6C3AEA-475B-438A-B5FE-A9F99033548E}" type="sibTrans" cxnId="{113F740B-FACB-4E21-80D2-FD6BD11B8D0F}">
      <dgm:prSet/>
      <dgm:spPr/>
      <dgm:t>
        <a:bodyPr/>
        <a:lstStyle/>
        <a:p>
          <a:endParaRPr lang="zh-CN" altLang="en-US"/>
        </a:p>
      </dgm:t>
    </dgm:pt>
    <dgm:pt modelId="{092493A7-4186-4963-ABC8-082D296845A1}">
      <dgm:prSet custT="1"/>
      <dgm:spPr/>
      <dgm:t>
        <a:bodyPr/>
        <a:lstStyle/>
        <a:p>
          <a:pPr>
            <a:buFontTx/>
            <a:buNone/>
          </a:pPr>
          <a:r>
            <a:rPr lang="en-US" altLang="zh-CN" sz="1800" dirty="0">
              <a:latin typeface="+mn-ea"/>
              <a:ea typeface="+mn-ea"/>
            </a:rPr>
            <a:t>1</a:t>
          </a:r>
          <a:r>
            <a:rPr lang="zh-CN" altLang="en-US" sz="1800" dirty="0">
              <a:latin typeface="+mn-ea"/>
              <a:ea typeface="+mn-ea"/>
            </a:rPr>
            <a:t>、校外实训提供的顶 岗工作数量</a:t>
          </a:r>
        </a:p>
      </dgm:t>
    </dgm:pt>
    <dgm:pt modelId="{20CA7DB3-D8B1-40D0-8078-C477AF32742A}" type="parTrans" cxnId="{95CEEE7C-7B38-4197-838D-7CEA4AF0727E}">
      <dgm:prSet/>
      <dgm:spPr/>
      <dgm:t>
        <a:bodyPr/>
        <a:lstStyle/>
        <a:p>
          <a:endParaRPr lang="zh-CN" altLang="en-US"/>
        </a:p>
      </dgm:t>
    </dgm:pt>
    <dgm:pt modelId="{1D199052-C130-47F7-AB95-02E344A34448}" type="sibTrans" cxnId="{95CEEE7C-7B38-4197-838D-7CEA4AF0727E}">
      <dgm:prSet/>
      <dgm:spPr/>
      <dgm:t>
        <a:bodyPr/>
        <a:lstStyle/>
        <a:p>
          <a:endParaRPr lang="zh-CN" altLang="en-US"/>
        </a:p>
      </dgm:t>
    </dgm:pt>
    <dgm:pt modelId="{B2CF01A1-69E0-4E9B-B1C6-879C73B5277E}">
      <dgm:prSet custT="1"/>
      <dgm:spPr/>
      <dgm:t>
        <a:bodyPr/>
        <a:lstStyle/>
        <a:p>
          <a:pPr>
            <a:buFontTx/>
            <a:buNone/>
          </a:pPr>
          <a:r>
            <a:rPr lang="en-US" altLang="zh-CN" sz="1800" dirty="0">
              <a:latin typeface="+mn-ea"/>
              <a:ea typeface="+mn-ea"/>
            </a:rPr>
            <a:t>2</a:t>
          </a:r>
          <a:r>
            <a:rPr lang="zh-CN" altLang="en-US" sz="1800" dirty="0">
              <a:latin typeface="+mn-ea"/>
              <a:ea typeface="+mn-ea"/>
            </a:rPr>
            <a:t>、师资培训</a:t>
          </a:r>
        </a:p>
      </dgm:t>
    </dgm:pt>
    <dgm:pt modelId="{96E7BDEE-C16A-427F-853A-3CEF2313E565}" type="parTrans" cxnId="{2B05BC41-C886-4B66-B6EE-F0A21180781A}">
      <dgm:prSet/>
      <dgm:spPr/>
      <dgm:t>
        <a:bodyPr/>
        <a:lstStyle/>
        <a:p>
          <a:endParaRPr lang="zh-CN" altLang="en-US"/>
        </a:p>
      </dgm:t>
    </dgm:pt>
    <dgm:pt modelId="{FB0E72AB-FCF3-46AD-AF51-93EEE2A9506F}" type="sibTrans" cxnId="{2B05BC41-C886-4B66-B6EE-F0A21180781A}">
      <dgm:prSet/>
      <dgm:spPr/>
      <dgm:t>
        <a:bodyPr/>
        <a:lstStyle/>
        <a:p>
          <a:endParaRPr lang="zh-CN" altLang="en-US"/>
        </a:p>
      </dgm:t>
    </dgm:pt>
    <dgm:pt modelId="{1A845576-6598-4999-9C54-C37603401D20}">
      <dgm:prSet phldrT="[文本]" custT="1"/>
      <dgm:spPr/>
      <dgm:t>
        <a:bodyPr/>
        <a:lstStyle/>
        <a:p>
          <a:pPr>
            <a:buFontTx/>
            <a:buNone/>
          </a:pPr>
          <a:r>
            <a:rPr lang="en-US" altLang="zh-CN" sz="1800" dirty="0">
              <a:latin typeface="+mn-ea"/>
              <a:ea typeface="+mn-ea"/>
            </a:rPr>
            <a:t>2</a:t>
          </a:r>
          <a:r>
            <a:rPr lang="zh-CN" altLang="en-US" sz="1800" dirty="0">
              <a:latin typeface="+mn-ea"/>
              <a:ea typeface="+mn-ea"/>
            </a:rPr>
            <a:t>、实训教材编写</a:t>
          </a:r>
        </a:p>
      </dgm:t>
    </dgm:pt>
    <dgm:pt modelId="{2FD4FCC3-CB06-4ACD-8AA9-282CB0A33A51}" type="sibTrans" cxnId="{EB1D329B-7DE9-4DF4-92EC-880A56CCFE26}">
      <dgm:prSet/>
      <dgm:spPr/>
      <dgm:t>
        <a:bodyPr/>
        <a:lstStyle/>
        <a:p>
          <a:endParaRPr lang="zh-CN" altLang="en-US"/>
        </a:p>
      </dgm:t>
    </dgm:pt>
    <dgm:pt modelId="{EC012BDF-970A-48E5-AA7B-FD731B636E54}" type="parTrans" cxnId="{EB1D329B-7DE9-4DF4-92EC-880A56CCFE26}">
      <dgm:prSet/>
      <dgm:spPr/>
      <dgm:t>
        <a:bodyPr/>
        <a:lstStyle/>
        <a:p>
          <a:endParaRPr lang="zh-CN" altLang="en-US"/>
        </a:p>
      </dgm:t>
    </dgm:pt>
    <dgm:pt modelId="{411BE428-039D-4A5F-AE7C-5B038D590E0D}" type="pres">
      <dgm:prSet presAssocID="{224C1E51-155F-4BA6-8A45-6637343ED250}" presName="Name0" presStyleCnt="0">
        <dgm:presLayoutVars>
          <dgm:dir/>
          <dgm:animLvl val="lvl"/>
          <dgm:resizeHandles val="exact"/>
        </dgm:presLayoutVars>
      </dgm:prSet>
      <dgm:spPr/>
    </dgm:pt>
    <dgm:pt modelId="{31C457D6-C2EF-4D5B-B4C7-C3AD97270CDF}" type="pres">
      <dgm:prSet presAssocID="{7B56D0CE-FA5B-4C8C-9F6F-6EB89BD3EB0A}" presName="composite" presStyleCnt="0"/>
      <dgm:spPr/>
    </dgm:pt>
    <dgm:pt modelId="{951F0926-5CAF-4822-9AB6-45B5D1EF3B21}" type="pres">
      <dgm:prSet presAssocID="{7B56D0CE-FA5B-4C8C-9F6F-6EB89BD3EB0A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F797A281-9BB0-4C44-B24A-97B663008D90}" type="pres">
      <dgm:prSet presAssocID="{7B56D0CE-FA5B-4C8C-9F6F-6EB89BD3EB0A}" presName="desTx" presStyleLbl="alignAccFollowNode1" presStyleIdx="0" presStyleCnt="4">
        <dgm:presLayoutVars>
          <dgm:bulletEnabled val="1"/>
        </dgm:presLayoutVars>
      </dgm:prSet>
      <dgm:spPr/>
    </dgm:pt>
    <dgm:pt modelId="{61B9FCAF-38AC-499D-8DFC-3EC75FB074C0}" type="pres">
      <dgm:prSet presAssocID="{2CEF37E4-8014-4D3A-B809-C2CEF93B1EAD}" presName="space" presStyleCnt="0"/>
      <dgm:spPr/>
    </dgm:pt>
    <dgm:pt modelId="{F04F7590-6E08-4F90-B0DC-07067D8A5309}" type="pres">
      <dgm:prSet presAssocID="{66AD83E2-7890-4ADE-95F0-146A8EE4AA55}" presName="composite" presStyleCnt="0"/>
      <dgm:spPr/>
    </dgm:pt>
    <dgm:pt modelId="{46B887FF-9D3E-4BA6-9554-7345A0BE1077}" type="pres">
      <dgm:prSet presAssocID="{66AD83E2-7890-4ADE-95F0-146A8EE4AA55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5D3F15C1-9599-43DE-B9CE-478882C79B8F}" type="pres">
      <dgm:prSet presAssocID="{66AD83E2-7890-4ADE-95F0-146A8EE4AA55}" presName="desTx" presStyleLbl="alignAccFollowNode1" presStyleIdx="1" presStyleCnt="4" custScaleX="98953" custLinFactNeighborX="-517" custLinFactNeighborY="463">
        <dgm:presLayoutVars>
          <dgm:bulletEnabled val="1"/>
        </dgm:presLayoutVars>
      </dgm:prSet>
      <dgm:spPr/>
    </dgm:pt>
    <dgm:pt modelId="{888104FF-FE81-4E3B-B5AE-3C1B3634A4FE}" type="pres">
      <dgm:prSet presAssocID="{09915C7C-0E6B-4373-B63E-35AB67E5B64F}" presName="space" presStyleCnt="0"/>
      <dgm:spPr/>
    </dgm:pt>
    <dgm:pt modelId="{EF969C6F-9423-4D90-882B-BC78A6A220B9}" type="pres">
      <dgm:prSet presAssocID="{CDD3B5CC-3B40-4B99-B95D-1C0EC591BED8}" presName="composite" presStyleCnt="0"/>
      <dgm:spPr/>
    </dgm:pt>
    <dgm:pt modelId="{FF2D3AED-5A0B-4387-87FD-EDE946A42187}" type="pres">
      <dgm:prSet presAssocID="{CDD3B5CC-3B40-4B99-B95D-1C0EC591BED8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8ADBA910-B558-498D-B776-943E332F45D5}" type="pres">
      <dgm:prSet presAssocID="{CDD3B5CC-3B40-4B99-B95D-1C0EC591BED8}" presName="desTx" presStyleLbl="alignAccFollowNode1" presStyleIdx="2" presStyleCnt="4">
        <dgm:presLayoutVars>
          <dgm:bulletEnabled val="1"/>
        </dgm:presLayoutVars>
      </dgm:prSet>
      <dgm:spPr/>
    </dgm:pt>
    <dgm:pt modelId="{BB247F30-043F-473D-A7C7-AB40CD62A078}" type="pres">
      <dgm:prSet presAssocID="{F3E391A6-0755-4809-A84B-BE9EF16398C1}" presName="space" presStyleCnt="0"/>
      <dgm:spPr/>
    </dgm:pt>
    <dgm:pt modelId="{422524E1-E3C8-481E-ACF5-2AD5BA580633}" type="pres">
      <dgm:prSet presAssocID="{F983C5D6-DB1A-40EE-8AEA-EA0F603AB9E7}" presName="composite" presStyleCnt="0"/>
      <dgm:spPr/>
    </dgm:pt>
    <dgm:pt modelId="{B91A8179-A110-4044-A2E4-768FB40C16A5}" type="pres">
      <dgm:prSet presAssocID="{F983C5D6-DB1A-40EE-8AEA-EA0F603AB9E7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C09F7583-C8C6-4064-8CBD-E8210EB64B94}" type="pres">
      <dgm:prSet presAssocID="{F983C5D6-DB1A-40EE-8AEA-EA0F603AB9E7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34438E00-FD64-4CA9-857A-081BD8F04F50}" srcId="{CDD3B5CC-3B40-4B99-B95D-1C0EC591BED8}" destId="{3ACF6E45-686D-4E68-B885-9EF930937624}" srcOrd="0" destOrd="0" parTransId="{EB9237E9-13AA-4C8F-B2C8-5B0DB3BEC38D}" sibTransId="{444CE8E2-B402-43F2-B825-602772E6D161}"/>
    <dgm:cxn modelId="{113F740B-FACB-4E21-80D2-FD6BD11B8D0F}" srcId="{66AD83E2-7890-4ADE-95F0-146A8EE4AA55}" destId="{4234EB0C-8659-4977-9241-CB63ADA5D9E3}" srcOrd="0" destOrd="0" parTransId="{D098EC31-A919-4DD3-9EDE-8B43D2D4214E}" sibTransId="{EF6C3AEA-475B-438A-B5FE-A9F99033548E}"/>
    <dgm:cxn modelId="{5F58220C-1C25-4E46-B22F-2408DD73FE38}" srcId="{224C1E51-155F-4BA6-8A45-6637343ED250}" destId="{F983C5D6-DB1A-40EE-8AEA-EA0F603AB9E7}" srcOrd="3" destOrd="0" parTransId="{AD394BF3-FBB2-482B-B235-BC0F5CC38072}" sibTransId="{70BC9050-1F2E-4665-8620-8FB463F924FA}"/>
    <dgm:cxn modelId="{4295E315-D881-4D83-85FD-A42B6A93B2B5}" srcId="{7B56D0CE-FA5B-4C8C-9F6F-6EB89BD3EB0A}" destId="{21FB6192-2A17-402B-9E09-3C80595EB31B}" srcOrd="1" destOrd="0" parTransId="{89BFB1FD-62CA-4712-B589-9CB693ACA8DA}" sibTransId="{D1EAA804-FCC0-490F-99E7-669D838454D7}"/>
    <dgm:cxn modelId="{74833816-0B19-470A-8ECB-44361BED2E8D}" type="presOf" srcId="{3ACF6E45-686D-4E68-B885-9EF930937624}" destId="{8ADBA910-B558-498D-B776-943E332F45D5}" srcOrd="0" destOrd="0" presId="urn:microsoft.com/office/officeart/2005/8/layout/hList1"/>
    <dgm:cxn modelId="{303FFB1F-5B94-4284-9E1D-A72B9BF45C09}" type="presOf" srcId="{CDD3B5CC-3B40-4B99-B95D-1C0EC591BED8}" destId="{FF2D3AED-5A0B-4387-87FD-EDE946A42187}" srcOrd="0" destOrd="0" presId="urn:microsoft.com/office/officeart/2005/8/layout/hList1"/>
    <dgm:cxn modelId="{88923427-DD92-4C77-A802-E1B349B2327B}" type="presOf" srcId="{A715F0E6-4B55-4EDB-993E-F1BF5B471C2F}" destId="{F797A281-9BB0-4C44-B24A-97B663008D90}" srcOrd="0" destOrd="0" presId="urn:microsoft.com/office/officeart/2005/8/layout/hList1"/>
    <dgm:cxn modelId="{AE509340-0FE6-4900-9416-F5060FF38D5C}" type="presOf" srcId="{4234EB0C-8659-4977-9241-CB63ADA5D9E3}" destId="{5D3F15C1-9599-43DE-B9CE-478882C79B8F}" srcOrd="0" destOrd="0" presId="urn:microsoft.com/office/officeart/2005/8/layout/hList1"/>
    <dgm:cxn modelId="{AF769F5B-36B9-4DC0-981C-5B799EB32BEB}" type="presOf" srcId="{66AD83E2-7890-4ADE-95F0-146A8EE4AA55}" destId="{46B887FF-9D3E-4BA6-9554-7345A0BE1077}" srcOrd="0" destOrd="0" presId="urn:microsoft.com/office/officeart/2005/8/layout/hList1"/>
    <dgm:cxn modelId="{62F55A5D-F1A3-47C3-B1CF-0D5B982B3C55}" type="presOf" srcId="{F983C5D6-DB1A-40EE-8AEA-EA0F603AB9E7}" destId="{B91A8179-A110-4044-A2E4-768FB40C16A5}" srcOrd="0" destOrd="0" presId="urn:microsoft.com/office/officeart/2005/8/layout/hList1"/>
    <dgm:cxn modelId="{2B05BC41-C886-4B66-B6EE-F0A21180781A}" srcId="{F983C5D6-DB1A-40EE-8AEA-EA0F603AB9E7}" destId="{B2CF01A1-69E0-4E9B-B1C6-879C73B5277E}" srcOrd="1" destOrd="0" parTransId="{96E7BDEE-C16A-427F-853A-3CEF2313E565}" sibTransId="{FB0E72AB-FCF3-46AD-AF51-93EEE2A9506F}"/>
    <dgm:cxn modelId="{33A89574-5138-4D7B-901B-606C97FF5248}" srcId="{224C1E51-155F-4BA6-8A45-6637343ED250}" destId="{CDD3B5CC-3B40-4B99-B95D-1C0EC591BED8}" srcOrd="2" destOrd="0" parTransId="{5BEB595E-7B43-49B5-9CC5-8ECEB4DDF98D}" sibTransId="{F3E391A6-0755-4809-A84B-BE9EF16398C1}"/>
    <dgm:cxn modelId="{93A5607C-4899-44DC-A128-52FC8B39ACFB}" srcId="{224C1E51-155F-4BA6-8A45-6637343ED250}" destId="{7B56D0CE-FA5B-4C8C-9F6F-6EB89BD3EB0A}" srcOrd="0" destOrd="0" parTransId="{3A9B24FA-7C22-40F3-9C02-6F3C47B2859D}" sibTransId="{2CEF37E4-8014-4D3A-B809-C2CEF93B1EAD}"/>
    <dgm:cxn modelId="{95CEEE7C-7B38-4197-838D-7CEA4AF0727E}" srcId="{F983C5D6-DB1A-40EE-8AEA-EA0F603AB9E7}" destId="{092493A7-4186-4963-ABC8-082D296845A1}" srcOrd="0" destOrd="0" parTransId="{20CA7DB3-D8B1-40D0-8078-C477AF32742A}" sibTransId="{1D199052-C130-47F7-AB95-02E344A34448}"/>
    <dgm:cxn modelId="{EB1D329B-7DE9-4DF4-92EC-880A56CCFE26}" srcId="{CDD3B5CC-3B40-4B99-B95D-1C0EC591BED8}" destId="{1A845576-6598-4999-9C54-C37603401D20}" srcOrd="1" destOrd="0" parTransId="{EC012BDF-970A-48E5-AA7B-FD731B636E54}" sibTransId="{2FD4FCC3-CB06-4ACD-8AA9-282CB0A33A51}"/>
    <dgm:cxn modelId="{7655CAA6-062F-4622-8948-C82832E966AF}" type="presOf" srcId="{092493A7-4186-4963-ABC8-082D296845A1}" destId="{C09F7583-C8C6-4064-8CBD-E8210EB64B94}" srcOrd="0" destOrd="0" presId="urn:microsoft.com/office/officeart/2005/8/layout/hList1"/>
    <dgm:cxn modelId="{690B40B0-897A-4461-B057-CD91D26A69E7}" type="presOf" srcId="{B2CF01A1-69E0-4E9B-B1C6-879C73B5277E}" destId="{C09F7583-C8C6-4064-8CBD-E8210EB64B94}" srcOrd="0" destOrd="1" presId="urn:microsoft.com/office/officeart/2005/8/layout/hList1"/>
    <dgm:cxn modelId="{E7EA65C9-A9CB-4EAB-9C15-3A6B75593076}" type="presOf" srcId="{7B56D0CE-FA5B-4C8C-9F6F-6EB89BD3EB0A}" destId="{951F0926-5CAF-4822-9AB6-45B5D1EF3B21}" srcOrd="0" destOrd="0" presId="urn:microsoft.com/office/officeart/2005/8/layout/hList1"/>
    <dgm:cxn modelId="{610FD8CE-CCB3-45DC-B6AC-6C65871A5A1D}" type="presOf" srcId="{224C1E51-155F-4BA6-8A45-6637343ED250}" destId="{411BE428-039D-4A5F-AE7C-5B038D590E0D}" srcOrd="0" destOrd="0" presId="urn:microsoft.com/office/officeart/2005/8/layout/hList1"/>
    <dgm:cxn modelId="{0DADEDDD-3C9F-4401-8926-27146471B6BE}" type="presOf" srcId="{21FB6192-2A17-402B-9E09-3C80595EB31B}" destId="{F797A281-9BB0-4C44-B24A-97B663008D90}" srcOrd="0" destOrd="1" presId="urn:microsoft.com/office/officeart/2005/8/layout/hList1"/>
    <dgm:cxn modelId="{CEF44DE5-E0ED-4DF0-8826-70809D0E57CD}" srcId="{7B56D0CE-FA5B-4C8C-9F6F-6EB89BD3EB0A}" destId="{A715F0E6-4B55-4EDB-993E-F1BF5B471C2F}" srcOrd="0" destOrd="0" parTransId="{13FAE8EB-4ED3-4186-979F-023F01D2C42C}" sibTransId="{A833374A-7070-477A-A5D3-C7120888ADA0}"/>
    <dgm:cxn modelId="{7FA95AF0-1620-44F0-AD4F-48C3ADBC5BF6}" srcId="{224C1E51-155F-4BA6-8A45-6637343ED250}" destId="{66AD83E2-7890-4ADE-95F0-146A8EE4AA55}" srcOrd="1" destOrd="0" parTransId="{732C6B95-4373-4EE1-8AF8-A57ED5EEC6D2}" sibTransId="{09915C7C-0E6B-4373-B63E-35AB67E5B64F}"/>
    <dgm:cxn modelId="{0E5EC6F1-C3FA-4D22-8512-38C22359177B}" type="presOf" srcId="{1A845576-6598-4999-9C54-C37603401D20}" destId="{8ADBA910-B558-498D-B776-943E332F45D5}" srcOrd="0" destOrd="1" presId="urn:microsoft.com/office/officeart/2005/8/layout/hList1"/>
    <dgm:cxn modelId="{390C3B89-B2A3-4903-8381-1110D1851160}" type="presParOf" srcId="{411BE428-039D-4A5F-AE7C-5B038D590E0D}" destId="{31C457D6-C2EF-4D5B-B4C7-C3AD97270CDF}" srcOrd="0" destOrd="0" presId="urn:microsoft.com/office/officeart/2005/8/layout/hList1"/>
    <dgm:cxn modelId="{00DAA93F-B178-4B1E-AC9F-9C9E9798FBF5}" type="presParOf" srcId="{31C457D6-C2EF-4D5B-B4C7-C3AD97270CDF}" destId="{951F0926-5CAF-4822-9AB6-45B5D1EF3B21}" srcOrd="0" destOrd="0" presId="urn:microsoft.com/office/officeart/2005/8/layout/hList1"/>
    <dgm:cxn modelId="{24726E2C-E961-488D-8BC5-77170FA853FC}" type="presParOf" srcId="{31C457D6-C2EF-4D5B-B4C7-C3AD97270CDF}" destId="{F797A281-9BB0-4C44-B24A-97B663008D90}" srcOrd="1" destOrd="0" presId="urn:microsoft.com/office/officeart/2005/8/layout/hList1"/>
    <dgm:cxn modelId="{5448F029-8E92-4AF8-92B7-12D0F78F36B7}" type="presParOf" srcId="{411BE428-039D-4A5F-AE7C-5B038D590E0D}" destId="{61B9FCAF-38AC-499D-8DFC-3EC75FB074C0}" srcOrd="1" destOrd="0" presId="urn:microsoft.com/office/officeart/2005/8/layout/hList1"/>
    <dgm:cxn modelId="{E487E2B9-FB0F-47F5-B8DE-C2B0314BBC4D}" type="presParOf" srcId="{411BE428-039D-4A5F-AE7C-5B038D590E0D}" destId="{F04F7590-6E08-4F90-B0DC-07067D8A5309}" srcOrd="2" destOrd="0" presId="urn:microsoft.com/office/officeart/2005/8/layout/hList1"/>
    <dgm:cxn modelId="{C8CE3DBA-C80F-4602-8DE1-11B3962228BB}" type="presParOf" srcId="{F04F7590-6E08-4F90-B0DC-07067D8A5309}" destId="{46B887FF-9D3E-4BA6-9554-7345A0BE1077}" srcOrd="0" destOrd="0" presId="urn:microsoft.com/office/officeart/2005/8/layout/hList1"/>
    <dgm:cxn modelId="{D7BC4BCF-BA23-41FD-9B30-BAA72FE45076}" type="presParOf" srcId="{F04F7590-6E08-4F90-B0DC-07067D8A5309}" destId="{5D3F15C1-9599-43DE-B9CE-478882C79B8F}" srcOrd="1" destOrd="0" presId="urn:microsoft.com/office/officeart/2005/8/layout/hList1"/>
    <dgm:cxn modelId="{9C99B706-FF60-4CF6-B6FB-EB42C9E3C758}" type="presParOf" srcId="{411BE428-039D-4A5F-AE7C-5B038D590E0D}" destId="{888104FF-FE81-4E3B-B5AE-3C1B3634A4FE}" srcOrd="3" destOrd="0" presId="urn:microsoft.com/office/officeart/2005/8/layout/hList1"/>
    <dgm:cxn modelId="{70D31032-9DCE-472F-9C36-6802121A9520}" type="presParOf" srcId="{411BE428-039D-4A5F-AE7C-5B038D590E0D}" destId="{EF969C6F-9423-4D90-882B-BC78A6A220B9}" srcOrd="4" destOrd="0" presId="urn:microsoft.com/office/officeart/2005/8/layout/hList1"/>
    <dgm:cxn modelId="{DF84BE8A-61CF-45CC-91BA-DF1303C5A9D5}" type="presParOf" srcId="{EF969C6F-9423-4D90-882B-BC78A6A220B9}" destId="{FF2D3AED-5A0B-4387-87FD-EDE946A42187}" srcOrd="0" destOrd="0" presId="urn:microsoft.com/office/officeart/2005/8/layout/hList1"/>
    <dgm:cxn modelId="{0482CA22-E09F-43C0-A86C-B1A4FC95A62D}" type="presParOf" srcId="{EF969C6F-9423-4D90-882B-BC78A6A220B9}" destId="{8ADBA910-B558-498D-B776-943E332F45D5}" srcOrd="1" destOrd="0" presId="urn:microsoft.com/office/officeart/2005/8/layout/hList1"/>
    <dgm:cxn modelId="{A88DF3A7-7676-4014-8EDB-6FDED99B51E4}" type="presParOf" srcId="{411BE428-039D-4A5F-AE7C-5B038D590E0D}" destId="{BB247F30-043F-473D-A7C7-AB40CD62A078}" srcOrd="5" destOrd="0" presId="urn:microsoft.com/office/officeart/2005/8/layout/hList1"/>
    <dgm:cxn modelId="{2EB5D15A-E3BF-48BC-9D15-8BA84D937130}" type="presParOf" srcId="{411BE428-039D-4A5F-AE7C-5B038D590E0D}" destId="{422524E1-E3C8-481E-ACF5-2AD5BA580633}" srcOrd="6" destOrd="0" presId="urn:microsoft.com/office/officeart/2005/8/layout/hList1"/>
    <dgm:cxn modelId="{1C87D159-1742-4F82-9716-500C39351A7D}" type="presParOf" srcId="{422524E1-E3C8-481E-ACF5-2AD5BA580633}" destId="{B91A8179-A110-4044-A2E4-768FB40C16A5}" srcOrd="0" destOrd="0" presId="urn:microsoft.com/office/officeart/2005/8/layout/hList1"/>
    <dgm:cxn modelId="{4E84CBD8-2840-4F22-8B29-EA51BC7F0F03}" type="presParOf" srcId="{422524E1-E3C8-481E-ACF5-2AD5BA580633}" destId="{C09F7583-C8C6-4064-8CBD-E8210EB64B9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1F0926-5CAF-4822-9AB6-45B5D1EF3B21}">
      <dsp:nvSpPr>
        <dsp:cNvPr id="0" name=""/>
        <dsp:cNvSpPr/>
      </dsp:nvSpPr>
      <dsp:spPr>
        <a:xfrm>
          <a:off x="4119" y="306816"/>
          <a:ext cx="2477307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kern="1200" dirty="0"/>
            <a:t>教师队伍问题</a:t>
          </a:r>
        </a:p>
      </dsp:txBody>
      <dsp:txXfrm>
        <a:off x="4119" y="306816"/>
        <a:ext cx="2477307" cy="777600"/>
      </dsp:txXfrm>
    </dsp:sp>
    <dsp:sp modelId="{F797A281-9BB0-4C44-B24A-97B663008D90}">
      <dsp:nvSpPr>
        <dsp:cNvPr id="0" name=""/>
        <dsp:cNvSpPr/>
      </dsp:nvSpPr>
      <dsp:spPr>
        <a:xfrm>
          <a:off x="4119" y="1084416"/>
          <a:ext cx="2477307" cy="23404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</a:pPr>
          <a:r>
            <a:rPr lang="en-US" altLang="zh-CN" sz="1800" kern="1200" dirty="0">
              <a:solidFill>
                <a:srgbClr val="000000"/>
              </a:solidFill>
              <a:latin typeface="FangSong"/>
              <a:cs typeface="FangSong"/>
            </a:rPr>
            <a:t>1</a:t>
          </a:r>
          <a:r>
            <a:rPr lang="zh-CN" altLang="en-US" sz="1800" kern="1200" dirty="0">
              <a:solidFill>
                <a:srgbClr val="000000"/>
              </a:solidFill>
              <a:latin typeface="FangSong"/>
              <a:cs typeface="FangSong"/>
            </a:rPr>
            <a:t>、</a:t>
          </a:r>
          <a:r>
            <a:rPr lang="zh-CN" altLang="en-US" sz="1800" kern="1200" dirty="0">
              <a:solidFill>
                <a:srgbClr val="000000"/>
              </a:solidFill>
              <a:latin typeface="+mn-ea"/>
              <a:ea typeface="+mn-ea"/>
              <a:cs typeface="FangSong"/>
            </a:rPr>
            <a:t>专业教师数量</a:t>
          </a:r>
          <a:endParaRPr lang="zh-CN" altLang="en-US" sz="1800" kern="1200" dirty="0">
            <a:latin typeface="+mn-ea"/>
            <a:ea typeface="+mn-ea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</a:pPr>
          <a:r>
            <a:rPr lang="en-US" altLang="zh-CN" sz="1800" kern="1200" dirty="0">
              <a:latin typeface="+mn-ea"/>
              <a:ea typeface="+mn-ea"/>
            </a:rPr>
            <a:t>2</a:t>
          </a:r>
          <a:r>
            <a:rPr lang="zh-CN" altLang="en-US" sz="1800" kern="1200" dirty="0">
              <a:latin typeface="+mn-ea"/>
              <a:ea typeface="+mn-ea"/>
            </a:rPr>
            <a:t>、</a:t>
          </a:r>
          <a:r>
            <a:rPr lang="zh-CN" altLang="en-US" sz="1800" kern="1200" dirty="0">
              <a:solidFill>
                <a:srgbClr val="000000"/>
              </a:solidFill>
              <a:latin typeface="+mn-ea"/>
              <a:ea typeface="+mn-ea"/>
              <a:cs typeface="FangSong"/>
            </a:rPr>
            <a:t>职称结构（高级</a:t>
          </a:r>
          <a:r>
            <a:rPr lang="zh-CN" alt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ea"/>
              <a:ea typeface="+mn-ea"/>
              <a:cs typeface="+mn-cs"/>
            </a:rPr>
            <a:t>职称</a:t>
          </a:r>
          <a:r>
            <a:rPr lang="zh-CN" altLang="en-US" sz="1800" kern="1200" dirty="0">
              <a:solidFill>
                <a:srgbClr val="000000"/>
              </a:solidFill>
              <a:latin typeface="+mn-ea"/>
              <a:ea typeface="+mn-ea"/>
              <a:cs typeface="FangSong"/>
            </a:rPr>
            <a:t>比例）</a:t>
          </a:r>
          <a:endParaRPr lang="zh-CN" altLang="en-US" sz="1800" kern="1200" dirty="0">
            <a:latin typeface="+mn-ea"/>
            <a:ea typeface="+mn-ea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</a:pPr>
          <a:r>
            <a:rPr lang="en-US" altLang="zh-CN" sz="1800" kern="1200" dirty="0">
              <a:latin typeface="+mn-ea"/>
              <a:ea typeface="+mn-ea"/>
            </a:rPr>
            <a:t>3</a:t>
          </a:r>
          <a:r>
            <a:rPr lang="zh-CN" altLang="en-US" sz="1800" kern="1200" dirty="0">
              <a:latin typeface="+mn-ea"/>
              <a:ea typeface="+mn-ea"/>
            </a:rPr>
            <a:t>、</a:t>
          </a:r>
          <a:r>
            <a:rPr lang="zh-CN" altLang="en-US" sz="1800" kern="1200" dirty="0">
              <a:solidFill>
                <a:srgbClr val="000000"/>
              </a:solidFill>
              <a:latin typeface="+mn-ea"/>
              <a:ea typeface="+mn-ea"/>
              <a:cs typeface="FangSong"/>
            </a:rPr>
            <a:t>专业带头人</a:t>
          </a:r>
          <a:endParaRPr lang="zh-CN" altLang="en-US" sz="1800" kern="1200" dirty="0">
            <a:latin typeface="+mn-ea"/>
            <a:ea typeface="+mn-ea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</a:pPr>
          <a:r>
            <a:rPr lang="en-US" altLang="zh-CN" sz="1800" kern="1200" dirty="0">
              <a:latin typeface="+mn-ea"/>
              <a:ea typeface="+mn-ea"/>
            </a:rPr>
            <a:t>4</a:t>
          </a:r>
          <a:r>
            <a:rPr lang="zh-CN" altLang="en-US" sz="1800" kern="1200" dirty="0">
              <a:latin typeface="+mn-ea"/>
              <a:ea typeface="+mn-ea"/>
            </a:rPr>
            <a:t>、双师型教师</a:t>
          </a:r>
        </a:p>
      </dsp:txBody>
      <dsp:txXfrm>
        <a:off x="4119" y="1084416"/>
        <a:ext cx="2477307" cy="2340412"/>
      </dsp:txXfrm>
    </dsp:sp>
    <dsp:sp modelId="{46B887FF-9D3E-4BA6-9554-7345A0BE1077}">
      <dsp:nvSpPr>
        <dsp:cNvPr id="0" name=""/>
        <dsp:cNvSpPr/>
      </dsp:nvSpPr>
      <dsp:spPr>
        <a:xfrm>
          <a:off x="2828250" y="306816"/>
          <a:ext cx="2477307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kern="1200" dirty="0"/>
            <a:t>教学资源问题</a:t>
          </a:r>
        </a:p>
      </dsp:txBody>
      <dsp:txXfrm>
        <a:off x="2828250" y="306816"/>
        <a:ext cx="2477307" cy="777600"/>
      </dsp:txXfrm>
    </dsp:sp>
    <dsp:sp modelId="{5D3F15C1-9599-43DE-B9CE-478882C79B8F}">
      <dsp:nvSpPr>
        <dsp:cNvPr id="0" name=""/>
        <dsp:cNvSpPr/>
      </dsp:nvSpPr>
      <dsp:spPr>
        <a:xfrm>
          <a:off x="2828411" y="1095252"/>
          <a:ext cx="2451370" cy="23404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altLang="zh-CN" sz="1800" kern="1200" dirty="0">
              <a:latin typeface="+mn-ea"/>
              <a:ea typeface="+mn-ea"/>
            </a:rPr>
            <a:t>1</a:t>
          </a:r>
          <a:r>
            <a:rPr lang="zh-CN" altLang="en-US" sz="1800" kern="1200" dirty="0">
              <a:latin typeface="+mn-ea"/>
              <a:ea typeface="+mn-ea"/>
            </a:rPr>
            <a:t>、专业教学资源库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altLang="zh-CN" sz="1800" kern="1200" dirty="0">
              <a:latin typeface="+mn-ea"/>
              <a:ea typeface="+mn-ea"/>
            </a:rPr>
            <a:t>2</a:t>
          </a:r>
          <a:r>
            <a:rPr lang="zh-CN" altLang="en-US" sz="1800" kern="1200" dirty="0">
              <a:latin typeface="+mn-ea"/>
              <a:ea typeface="+mn-ea"/>
            </a:rPr>
            <a:t>、精品课程在线开放资源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altLang="zh-CN" sz="1800" kern="1200" dirty="0">
              <a:latin typeface="+mn-ea"/>
              <a:ea typeface="+mn-ea"/>
            </a:rPr>
            <a:t>3</a:t>
          </a:r>
          <a:r>
            <a:rPr lang="zh-CN" altLang="en-US" sz="1800" kern="1200" dirty="0">
              <a:latin typeface="+mn-ea"/>
              <a:ea typeface="+mn-ea"/>
            </a:rPr>
            <a:t>、使用蓝墨云端课开展信息化教学</a:t>
          </a:r>
        </a:p>
      </dsp:txBody>
      <dsp:txXfrm>
        <a:off x="2828411" y="1095252"/>
        <a:ext cx="2451370" cy="2340412"/>
      </dsp:txXfrm>
    </dsp:sp>
    <dsp:sp modelId="{FF2D3AED-5A0B-4387-87FD-EDE946A42187}">
      <dsp:nvSpPr>
        <dsp:cNvPr id="0" name=""/>
        <dsp:cNvSpPr/>
      </dsp:nvSpPr>
      <dsp:spPr>
        <a:xfrm>
          <a:off x="5652381" y="306816"/>
          <a:ext cx="2477307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kern="1200" dirty="0"/>
            <a:t>实训条件问题</a:t>
          </a:r>
        </a:p>
      </dsp:txBody>
      <dsp:txXfrm>
        <a:off x="5652381" y="306816"/>
        <a:ext cx="2477307" cy="777600"/>
      </dsp:txXfrm>
    </dsp:sp>
    <dsp:sp modelId="{8ADBA910-B558-498D-B776-943E332F45D5}">
      <dsp:nvSpPr>
        <dsp:cNvPr id="0" name=""/>
        <dsp:cNvSpPr/>
      </dsp:nvSpPr>
      <dsp:spPr>
        <a:xfrm>
          <a:off x="5652381" y="1084416"/>
          <a:ext cx="2477307" cy="23404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altLang="zh-CN" sz="1800" kern="1200" dirty="0">
              <a:latin typeface="+mn-ea"/>
              <a:ea typeface="+mn-ea"/>
            </a:rPr>
            <a:t>1</a:t>
          </a:r>
          <a:r>
            <a:rPr lang="zh-CN" altLang="en-US" sz="1800" kern="1200" dirty="0">
              <a:latin typeface="+mn-ea"/>
              <a:ea typeface="+mn-ea"/>
            </a:rPr>
            <a:t>、实训基地数量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altLang="zh-CN" sz="1800" kern="1200" dirty="0">
              <a:latin typeface="+mn-ea"/>
              <a:ea typeface="+mn-ea"/>
            </a:rPr>
            <a:t>2</a:t>
          </a:r>
          <a:r>
            <a:rPr lang="zh-CN" altLang="en-US" sz="1800" kern="1200" dirty="0">
              <a:latin typeface="+mn-ea"/>
              <a:ea typeface="+mn-ea"/>
            </a:rPr>
            <a:t>、实训设备数量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altLang="zh-CN" sz="1800" kern="1200" dirty="0">
              <a:latin typeface="+mn-ea"/>
              <a:ea typeface="+mn-ea"/>
            </a:rPr>
            <a:t>3</a:t>
          </a:r>
          <a:r>
            <a:rPr lang="zh-CN" altLang="en-US" sz="1800" kern="1200" dirty="0">
              <a:latin typeface="+mn-ea"/>
              <a:ea typeface="+mn-ea"/>
            </a:rPr>
            <a:t>、实训设备更新率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altLang="zh-CN" sz="1800" kern="1200" dirty="0">
              <a:latin typeface="+mn-ea"/>
              <a:ea typeface="+mn-ea"/>
            </a:rPr>
            <a:t>4</a:t>
          </a:r>
          <a:r>
            <a:rPr lang="zh-CN" altLang="en-US" sz="1800" kern="1200" dirty="0">
              <a:latin typeface="+mn-ea"/>
              <a:ea typeface="+mn-ea"/>
            </a:rPr>
            <a:t>、实训教材编写</a:t>
          </a:r>
        </a:p>
      </dsp:txBody>
      <dsp:txXfrm>
        <a:off x="5652381" y="1084416"/>
        <a:ext cx="2477307" cy="2340412"/>
      </dsp:txXfrm>
    </dsp:sp>
    <dsp:sp modelId="{B91A8179-A110-4044-A2E4-768FB40C16A5}">
      <dsp:nvSpPr>
        <dsp:cNvPr id="0" name=""/>
        <dsp:cNvSpPr/>
      </dsp:nvSpPr>
      <dsp:spPr>
        <a:xfrm>
          <a:off x="8476511" y="306816"/>
          <a:ext cx="2477307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kern="1200" dirty="0"/>
            <a:t>校企合作问题</a:t>
          </a:r>
        </a:p>
      </dsp:txBody>
      <dsp:txXfrm>
        <a:off x="8476511" y="306816"/>
        <a:ext cx="2477307" cy="777600"/>
      </dsp:txXfrm>
    </dsp:sp>
    <dsp:sp modelId="{C09F7583-C8C6-4064-8CBD-E8210EB64B94}">
      <dsp:nvSpPr>
        <dsp:cNvPr id="0" name=""/>
        <dsp:cNvSpPr/>
      </dsp:nvSpPr>
      <dsp:spPr>
        <a:xfrm>
          <a:off x="8476511" y="1084416"/>
          <a:ext cx="2477307" cy="23404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altLang="zh-CN" sz="1800" kern="1200" dirty="0">
              <a:latin typeface="+mn-ea"/>
              <a:ea typeface="+mn-ea"/>
            </a:rPr>
            <a:t>1</a:t>
          </a:r>
          <a:r>
            <a:rPr lang="zh-CN" altLang="en-US" sz="1800" kern="1200" dirty="0">
              <a:latin typeface="+mn-ea"/>
              <a:ea typeface="+mn-ea"/>
            </a:rPr>
            <a:t>、校外实训基地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altLang="zh-CN" sz="1800" kern="1200" dirty="0">
              <a:latin typeface="+mn-ea"/>
              <a:ea typeface="+mn-ea"/>
            </a:rPr>
            <a:t>2</a:t>
          </a:r>
          <a:r>
            <a:rPr lang="zh-CN" altLang="en-US" sz="1800" kern="1200" dirty="0">
              <a:latin typeface="+mn-ea"/>
              <a:ea typeface="+mn-ea"/>
            </a:rPr>
            <a:t>、校外实训提供的顶 岗工作数量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altLang="zh-CN" sz="1800" kern="1200" dirty="0">
              <a:latin typeface="+mn-ea"/>
              <a:ea typeface="+mn-ea"/>
            </a:rPr>
            <a:t>3</a:t>
          </a:r>
          <a:r>
            <a:rPr lang="zh-CN" altLang="en-US" sz="1800" kern="1200" dirty="0">
              <a:latin typeface="+mn-ea"/>
              <a:ea typeface="+mn-ea"/>
            </a:rPr>
            <a:t>、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聘请企业高管、技术工程师讲座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altLang="zh-CN" sz="1800" kern="1200" dirty="0">
              <a:latin typeface="+mn-ea"/>
              <a:ea typeface="+mn-ea"/>
            </a:rPr>
            <a:t>4</a:t>
          </a:r>
          <a:r>
            <a:rPr lang="zh-CN" altLang="en-US" sz="1800" kern="1200" dirty="0">
              <a:latin typeface="+mn-ea"/>
              <a:ea typeface="+mn-ea"/>
            </a:rPr>
            <a:t>、合作企业数量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altLang="zh-CN" sz="1800" kern="1200" dirty="0">
              <a:latin typeface="+mn-ea"/>
              <a:ea typeface="+mn-ea"/>
            </a:rPr>
            <a:t>5</a:t>
          </a:r>
          <a:r>
            <a:rPr lang="zh-CN" altLang="en-US" sz="1800" kern="1200" dirty="0">
              <a:latin typeface="+mn-ea"/>
              <a:ea typeface="+mn-ea"/>
            </a:rPr>
            <a:t>、师资培训</a:t>
          </a:r>
        </a:p>
      </dsp:txBody>
      <dsp:txXfrm>
        <a:off x="8476511" y="1084416"/>
        <a:ext cx="2477307" cy="2340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1F0926-5CAF-4822-9AB6-45B5D1EF3B21}">
      <dsp:nvSpPr>
        <dsp:cNvPr id="0" name=""/>
        <dsp:cNvSpPr/>
      </dsp:nvSpPr>
      <dsp:spPr>
        <a:xfrm>
          <a:off x="4119" y="445850"/>
          <a:ext cx="2477307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kern="1200" dirty="0"/>
            <a:t>教师队伍问题</a:t>
          </a:r>
        </a:p>
      </dsp:txBody>
      <dsp:txXfrm>
        <a:off x="4119" y="445850"/>
        <a:ext cx="2477307" cy="777600"/>
      </dsp:txXfrm>
    </dsp:sp>
    <dsp:sp modelId="{F797A281-9BB0-4C44-B24A-97B663008D90}">
      <dsp:nvSpPr>
        <dsp:cNvPr id="0" name=""/>
        <dsp:cNvSpPr/>
      </dsp:nvSpPr>
      <dsp:spPr>
        <a:xfrm>
          <a:off x="4119" y="1223450"/>
          <a:ext cx="2477307" cy="14521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</a:pPr>
          <a:r>
            <a:rPr lang="en-US" altLang="zh-CN" sz="1800" kern="1200" dirty="0">
              <a:solidFill>
                <a:srgbClr val="000000"/>
              </a:solidFill>
              <a:latin typeface="FangSong"/>
              <a:cs typeface="FangSong"/>
            </a:rPr>
            <a:t>1</a:t>
          </a:r>
          <a:r>
            <a:rPr lang="zh-CN" altLang="en-US" sz="1800" kern="1200" dirty="0">
              <a:solidFill>
                <a:srgbClr val="000000"/>
              </a:solidFill>
              <a:latin typeface="FangSong"/>
              <a:cs typeface="FangSong"/>
            </a:rPr>
            <a:t>、</a:t>
          </a:r>
          <a:r>
            <a:rPr lang="zh-CN" altLang="en-US" sz="1800" kern="1200" dirty="0">
              <a:solidFill>
                <a:srgbClr val="000000"/>
              </a:solidFill>
              <a:latin typeface="+mn-ea"/>
              <a:ea typeface="+mn-ea"/>
              <a:cs typeface="FangSong"/>
            </a:rPr>
            <a:t>专业教师数量</a:t>
          </a:r>
          <a:endParaRPr lang="zh-CN" altLang="en-US" sz="1800" kern="1200" dirty="0">
            <a:latin typeface="+mn-ea"/>
            <a:ea typeface="+mn-ea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</a:pPr>
          <a:r>
            <a:rPr lang="en-US" altLang="zh-CN" sz="1800" kern="1200" dirty="0">
              <a:latin typeface="+mn-ea"/>
              <a:ea typeface="+mn-ea"/>
            </a:rPr>
            <a:t>2</a:t>
          </a:r>
          <a:r>
            <a:rPr lang="zh-CN" altLang="en-US" sz="1800" kern="1200" dirty="0">
              <a:latin typeface="+mn-ea"/>
              <a:ea typeface="+mn-ea"/>
            </a:rPr>
            <a:t>、</a:t>
          </a:r>
          <a:r>
            <a:rPr lang="zh-CN" altLang="en-US" sz="1800" kern="1200" dirty="0">
              <a:solidFill>
                <a:srgbClr val="000000"/>
              </a:solidFill>
              <a:latin typeface="+mn-ea"/>
              <a:ea typeface="+mn-ea"/>
              <a:cs typeface="FangSong"/>
            </a:rPr>
            <a:t>职称结构（高级</a:t>
          </a:r>
          <a:r>
            <a:rPr lang="zh-CN" alt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ea"/>
              <a:ea typeface="+mn-ea"/>
              <a:cs typeface="+mn-cs"/>
            </a:rPr>
            <a:t>职称</a:t>
          </a:r>
          <a:r>
            <a:rPr lang="zh-CN" altLang="en-US" sz="1800" kern="1200" dirty="0">
              <a:solidFill>
                <a:srgbClr val="000000"/>
              </a:solidFill>
              <a:latin typeface="+mn-ea"/>
              <a:ea typeface="+mn-ea"/>
              <a:cs typeface="FangSong"/>
            </a:rPr>
            <a:t>比例）</a:t>
          </a:r>
          <a:endParaRPr lang="zh-CN" altLang="en-US" sz="1800" kern="1200" dirty="0">
            <a:latin typeface="+mn-ea"/>
            <a:ea typeface="+mn-ea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</a:pPr>
          <a:r>
            <a:rPr lang="en-US" altLang="zh-CN" sz="1800" kern="1200" dirty="0">
              <a:latin typeface="+mn-ea"/>
              <a:ea typeface="+mn-ea"/>
            </a:rPr>
            <a:t>3</a:t>
          </a:r>
          <a:r>
            <a:rPr lang="zh-CN" altLang="en-US" sz="1800" kern="1200" dirty="0">
              <a:latin typeface="+mn-ea"/>
              <a:ea typeface="+mn-ea"/>
            </a:rPr>
            <a:t>、双师型教师</a:t>
          </a:r>
        </a:p>
      </dsp:txBody>
      <dsp:txXfrm>
        <a:off x="4119" y="1223450"/>
        <a:ext cx="2477307" cy="1452190"/>
      </dsp:txXfrm>
    </dsp:sp>
    <dsp:sp modelId="{46B887FF-9D3E-4BA6-9554-7345A0BE1077}">
      <dsp:nvSpPr>
        <dsp:cNvPr id="0" name=""/>
        <dsp:cNvSpPr/>
      </dsp:nvSpPr>
      <dsp:spPr>
        <a:xfrm>
          <a:off x="2828250" y="445850"/>
          <a:ext cx="2477307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kern="1200" dirty="0"/>
            <a:t>教学资源问题</a:t>
          </a:r>
        </a:p>
      </dsp:txBody>
      <dsp:txXfrm>
        <a:off x="2828250" y="445850"/>
        <a:ext cx="2477307" cy="777600"/>
      </dsp:txXfrm>
    </dsp:sp>
    <dsp:sp modelId="{5D3F15C1-9599-43DE-B9CE-478882C79B8F}">
      <dsp:nvSpPr>
        <dsp:cNvPr id="0" name=""/>
        <dsp:cNvSpPr/>
      </dsp:nvSpPr>
      <dsp:spPr>
        <a:xfrm>
          <a:off x="2828411" y="1230173"/>
          <a:ext cx="2451370" cy="14521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altLang="zh-CN" sz="1800" kern="1200" dirty="0">
              <a:latin typeface="+mn-ea"/>
              <a:ea typeface="+mn-ea"/>
            </a:rPr>
            <a:t>1</a:t>
          </a:r>
          <a:r>
            <a:rPr lang="zh-CN" altLang="en-US" sz="1800" kern="1200" dirty="0">
              <a:latin typeface="+mn-ea"/>
              <a:ea typeface="+mn-ea"/>
            </a:rPr>
            <a:t>、精品课程在线开放资源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altLang="zh-CN" sz="1800" kern="1200" dirty="0">
              <a:latin typeface="+mn-ea"/>
              <a:ea typeface="+mn-ea"/>
            </a:rPr>
            <a:t>2</a:t>
          </a:r>
          <a:r>
            <a:rPr lang="zh-CN" altLang="en-US" sz="1800" kern="1200" dirty="0">
              <a:latin typeface="+mn-ea"/>
              <a:ea typeface="+mn-ea"/>
            </a:rPr>
            <a:t>、使用蓝墨云端课开展信息化教学</a:t>
          </a:r>
        </a:p>
      </dsp:txBody>
      <dsp:txXfrm>
        <a:off x="2828411" y="1230173"/>
        <a:ext cx="2451370" cy="1452190"/>
      </dsp:txXfrm>
    </dsp:sp>
    <dsp:sp modelId="{FF2D3AED-5A0B-4387-87FD-EDE946A42187}">
      <dsp:nvSpPr>
        <dsp:cNvPr id="0" name=""/>
        <dsp:cNvSpPr/>
      </dsp:nvSpPr>
      <dsp:spPr>
        <a:xfrm>
          <a:off x="5652381" y="445850"/>
          <a:ext cx="2477307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kern="1200" dirty="0"/>
            <a:t>实训条件问题</a:t>
          </a:r>
        </a:p>
      </dsp:txBody>
      <dsp:txXfrm>
        <a:off x="5652381" y="445850"/>
        <a:ext cx="2477307" cy="777600"/>
      </dsp:txXfrm>
    </dsp:sp>
    <dsp:sp modelId="{8ADBA910-B558-498D-B776-943E332F45D5}">
      <dsp:nvSpPr>
        <dsp:cNvPr id="0" name=""/>
        <dsp:cNvSpPr/>
      </dsp:nvSpPr>
      <dsp:spPr>
        <a:xfrm>
          <a:off x="5652381" y="1223450"/>
          <a:ext cx="2477307" cy="14521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altLang="zh-CN" sz="1800" kern="1200" dirty="0">
              <a:latin typeface="+mn-ea"/>
              <a:ea typeface="+mn-ea"/>
            </a:rPr>
            <a:t>1</a:t>
          </a:r>
          <a:r>
            <a:rPr lang="zh-CN" altLang="en-US" sz="1800" kern="1200" dirty="0">
              <a:latin typeface="+mn-ea"/>
              <a:ea typeface="+mn-ea"/>
            </a:rPr>
            <a:t>、实训基地数量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altLang="zh-CN" sz="1800" kern="1200" dirty="0">
              <a:latin typeface="+mn-ea"/>
              <a:ea typeface="+mn-ea"/>
            </a:rPr>
            <a:t>2</a:t>
          </a:r>
          <a:r>
            <a:rPr lang="zh-CN" altLang="en-US" sz="1800" kern="1200" dirty="0">
              <a:latin typeface="+mn-ea"/>
              <a:ea typeface="+mn-ea"/>
            </a:rPr>
            <a:t>、实训设备数量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altLang="zh-CN" sz="1800" kern="1200" dirty="0">
              <a:latin typeface="+mn-ea"/>
              <a:ea typeface="+mn-ea"/>
            </a:rPr>
            <a:t>3</a:t>
          </a:r>
          <a:r>
            <a:rPr lang="zh-CN" altLang="en-US" sz="1800" kern="1200" dirty="0">
              <a:latin typeface="+mn-ea"/>
              <a:ea typeface="+mn-ea"/>
            </a:rPr>
            <a:t>、实训设备更新率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altLang="zh-CN" sz="1800" kern="1200" dirty="0">
              <a:latin typeface="+mn-ea"/>
              <a:ea typeface="+mn-ea"/>
            </a:rPr>
            <a:t>4</a:t>
          </a:r>
          <a:r>
            <a:rPr lang="zh-CN" altLang="en-US" sz="1800" kern="1200" dirty="0">
              <a:latin typeface="+mn-ea"/>
              <a:ea typeface="+mn-ea"/>
            </a:rPr>
            <a:t>、实训教材编写</a:t>
          </a:r>
        </a:p>
      </dsp:txBody>
      <dsp:txXfrm>
        <a:off x="5652381" y="1223450"/>
        <a:ext cx="2477307" cy="1452190"/>
      </dsp:txXfrm>
    </dsp:sp>
    <dsp:sp modelId="{B91A8179-A110-4044-A2E4-768FB40C16A5}">
      <dsp:nvSpPr>
        <dsp:cNvPr id="0" name=""/>
        <dsp:cNvSpPr/>
      </dsp:nvSpPr>
      <dsp:spPr>
        <a:xfrm>
          <a:off x="8476511" y="445850"/>
          <a:ext cx="2477307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kern="1200" dirty="0"/>
            <a:t>校企合作问题</a:t>
          </a:r>
        </a:p>
      </dsp:txBody>
      <dsp:txXfrm>
        <a:off x="8476511" y="445850"/>
        <a:ext cx="2477307" cy="777600"/>
      </dsp:txXfrm>
    </dsp:sp>
    <dsp:sp modelId="{C09F7583-C8C6-4064-8CBD-E8210EB64B94}">
      <dsp:nvSpPr>
        <dsp:cNvPr id="0" name=""/>
        <dsp:cNvSpPr/>
      </dsp:nvSpPr>
      <dsp:spPr>
        <a:xfrm>
          <a:off x="8476511" y="1223450"/>
          <a:ext cx="2477307" cy="14521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altLang="zh-CN" sz="1800" kern="1200" dirty="0">
              <a:latin typeface="+mn-ea"/>
              <a:ea typeface="+mn-ea"/>
            </a:rPr>
            <a:t>1</a:t>
          </a:r>
          <a:r>
            <a:rPr lang="zh-CN" altLang="en-US" sz="1800" kern="1200" dirty="0">
              <a:latin typeface="+mn-ea"/>
              <a:ea typeface="+mn-ea"/>
            </a:rPr>
            <a:t>、校外实训基地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altLang="zh-CN" sz="1800" kern="1200" dirty="0">
              <a:latin typeface="+mn-ea"/>
              <a:ea typeface="+mn-ea"/>
            </a:rPr>
            <a:t>2</a:t>
          </a:r>
          <a:r>
            <a:rPr lang="zh-CN" altLang="en-US" sz="1800" kern="1200" dirty="0">
              <a:latin typeface="+mn-ea"/>
              <a:ea typeface="+mn-ea"/>
            </a:rPr>
            <a:t>、校外实训提供的顶 岗工作数量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altLang="zh-CN" sz="1800" kern="1200" dirty="0">
              <a:latin typeface="+mn-ea"/>
              <a:ea typeface="+mn-ea"/>
            </a:rPr>
            <a:t>3</a:t>
          </a:r>
          <a:r>
            <a:rPr lang="zh-CN" altLang="en-US" sz="1800" kern="1200" dirty="0">
              <a:latin typeface="+mn-ea"/>
              <a:ea typeface="+mn-ea"/>
            </a:rPr>
            <a:t>、师资培训</a:t>
          </a:r>
        </a:p>
      </dsp:txBody>
      <dsp:txXfrm>
        <a:off x="8476511" y="1223450"/>
        <a:ext cx="2477307" cy="14521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1F0926-5CAF-4822-9AB6-45B5D1EF3B21}">
      <dsp:nvSpPr>
        <dsp:cNvPr id="0" name=""/>
        <dsp:cNvSpPr/>
      </dsp:nvSpPr>
      <dsp:spPr>
        <a:xfrm>
          <a:off x="4119" y="579025"/>
          <a:ext cx="2477307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kern="1200" dirty="0"/>
            <a:t>教师队伍问题</a:t>
          </a:r>
        </a:p>
      </dsp:txBody>
      <dsp:txXfrm>
        <a:off x="4119" y="579025"/>
        <a:ext cx="2477307" cy="777600"/>
      </dsp:txXfrm>
    </dsp:sp>
    <dsp:sp modelId="{F797A281-9BB0-4C44-B24A-97B663008D90}">
      <dsp:nvSpPr>
        <dsp:cNvPr id="0" name=""/>
        <dsp:cNvSpPr/>
      </dsp:nvSpPr>
      <dsp:spPr>
        <a:xfrm>
          <a:off x="4119" y="1356625"/>
          <a:ext cx="2477307" cy="11858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</a:pPr>
          <a:r>
            <a:rPr lang="en-US" altLang="zh-CN" sz="1800" kern="1200" dirty="0">
              <a:latin typeface="+mn-ea"/>
              <a:ea typeface="+mn-ea"/>
            </a:rPr>
            <a:t>1</a:t>
          </a:r>
          <a:r>
            <a:rPr lang="zh-CN" altLang="en-US" sz="1800" kern="1200" dirty="0">
              <a:latin typeface="+mn-ea"/>
              <a:ea typeface="+mn-ea"/>
            </a:rPr>
            <a:t>、、</a:t>
          </a:r>
          <a:r>
            <a:rPr lang="zh-CN" altLang="en-US" sz="1800" kern="1200" dirty="0">
              <a:solidFill>
                <a:srgbClr val="000000"/>
              </a:solidFill>
              <a:latin typeface="+mn-ea"/>
              <a:ea typeface="+mn-ea"/>
              <a:cs typeface="FangSong"/>
            </a:rPr>
            <a:t>职称结构（高级</a:t>
          </a:r>
          <a:r>
            <a:rPr lang="zh-CN" alt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ea"/>
              <a:ea typeface="+mn-ea"/>
              <a:cs typeface="+mn-cs"/>
            </a:rPr>
            <a:t>职称</a:t>
          </a:r>
          <a:r>
            <a:rPr lang="zh-CN" altLang="en-US" sz="1800" kern="1200" dirty="0">
              <a:solidFill>
                <a:srgbClr val="000000"/>
              </a:solidFill>
              <a:latin typeface="+mn-ea"/>
              <a:ea typeface="+mn-ea"/>
              <a:cs typeface="FangSong"/>
            </a:rPr>
            <a:t>比例）</a:t>
          </a:r>
          <a:endParaRPr lang="zh-CN" altLang="en-US" sz="1800" kern="1200" dirty="0">
            <a:latin typeface="+mn-ea"/>
            <a:ea typeface="+mn-ea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</a:pPr>
          <a:r>
            <a:rPr lang="en-US" altLang="zh-CN" sz="1800" kern="1200" dirty="0">
              <a:latin typeface="+mn-ea"/>
              <a:ea typeface="+mn-ea"/>
            </a:rPr>
            <a:t>2</a:t>
          </a:r>
          <a:r>
            <a:rPr lang="zh-CN" altLang="en-US" sz="1800" kern="1200" dirty="0">
              <a:latin typeface="+mn-ea"/>
              <a:ea typeface="+mn-ea"/>
            </a:rPr>
            <a:t>、双师型教师</a:t>
          </a:r>
        </a:p>
      </dsp:txBody>
      <dsp:txXfrm>
        <a:off x="4119" y="1356625"/>
        <a:ext cx="2477307" cy="1185840"/>
      </dsp:txXfrm>
    </dsp:sp>
    <dsp:sp modelId="{46B887FF-9D3E-4BA6-9554-7345A0BE1077}">
      <dsp:nvSpPr>
        <dsp:cNvPr id="0" name=""/>
        <dsp:cNvSpPr/>
      </dsp:nvSpPr>
      <dsp:spPr>
        <a:xfrm>
          <a:off x="2828250" y="579025"/>
          <a:ext cx="2477307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kern="1200" dirty="0"/>
            <a:t>教学资源问题</a:t>
          </a:r>
        </a:p>
      </dsp:txBody>
      <dsp:txXfrm>
        <a:off x="2828250" y="579025"/>
        <a:ext cx="2477307" cy="777600"/>
      </dsp:txXfrm>
    </dsp:sp>
    <dsp:sp modelId="{5D3F15C1-9599-43DE-B9CE-478882C79B8F}">
      <dsp:nvSpPr>
        <dsp:cNvPr id="0" name=""/>
        <dsp:cNvSpPr/>
      </dsp:nvSpPr>
      <dsp:spPr>
        <a:xfrm>
          <a:off x="2828411" y="1362115"/>
          <a:ext cx="2451370" cy="11858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altLang="zh-CN" sz="1800" kern="1200" dirty="0">
              <a:latin typeface="+mn-ea"/>
              <a:ea typeface="+mn-ea"/>
            </a:rPr>
            <a:t>1</a:t>
          </a:r>
          <a:r>
            <a:rPr lang="zh-CN" altLang="en-US" sz="1800" kern="1200" dirty="0">
              <a:latin typeface="+mn-ea"/>
              <a:ea typeface="+mn-ea"/>
            </a:rPr>
            <a:t>、精品课程在线开放资源</a:t>
          </a:r>
        </a:p>
      </dsp:txBody>
      <dsp:txXfrm>
        <a:off x="2828411" y="1362115"/>
        <a:ext cx="2451370" cy="1185840"/>
      </dsp:txXfrm>
    </dsp:sp>
    <dsp:sp modelId="{FF2D3AED-5A0B-4387-87FD-EDE946A42187}">
      <dsp:nvSpPr>
        <dsp:cNvPr id="0" name=""/>
        <dsp:cNvSpPr/>
      </dsp:nvSpPr>
      <dsp:spPr>
        <a:xfrm>
          <a:off x="5652381" y="579025"/>
          <a:ext cx="2477307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kern="1200" dirty="0"/>
            <a:t>实训条件问题</a:t>
          </a:r>
        </a:p>
      </dsp:txBody>
      <dsp:txXfrm>
        <a:off x="5652381" y="579025"/>
        <a:ext cx="2477307" cy="777600"/>
      </dsp:txXfrm>
    </dsp:sp>
    <dsp:sp modelId="{8ADBA910-B558-498D-B776-943E332F45D5}">
      <dsp:nvSpPr>
        <dsp:cNvPr id="0" name=""/>
        <dsp:cNvSpPr/>
      </dsp:nvSpPr>
      <dsp:spPr>
        <a:xfrm>
          <a:off x="5652381" y="1356625"/>
          <a:ext cx="2477307" cy="11858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altLang="zh-CN" sz="1800" kern="1200" dirty="0">
              <a:latin typeface="+mn-ea"/>
              <a:ea typeface="+mn-ea"/>
            </a:rPr>
            <a:t>1</a:t>
          </a:r>
          <a:r>
            <a:rPr lang="zh-CN" altLang="en-US" sz="1800" kern="1200" dirty="0">
              <a:latin typeface="+mn-ea"/>
              <a:ea typeface="+mn-ea"/>
            </a:rPr>
            <a:t>、实训设备更新率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altLang="zh-CN" sz="1800" kern="1200" dirty="0">
              <a:latin typeface="+mn-ea"/>
              <a:ea typeface="+mn-ea"/>
            </a:rPr>
            <a:t>2</a:t>
          </a:r>
          <a:r>
            <a:rPr lang="zh-CN" altLang="en-US" sz="1800" kern="1200" dirty="0">
              <a:latin typeface="+mn-ea"/>
              <a:ea typeface="+mn-ea"/>
            </a:rPr>
            <a:t>、实训教材编写</a:t>
          </a:r>
        </a:p>
      </dsp:txBody>
      <dsp:txXfrm>
        <a:off x="5652381" y="1356625"/>
        <a:ext cx="2477307" cy="1185840"/>
      </dsp:txXfrm>
    </dsp:sp>
    <dsp:sp modelId="{B91A8179-A110-4044-A2E4-768FB40C16A5}">
      <dsp:nvSpPr>
        <dsp:cNvPr id="0" name=""/>
        <dsp:cNvSpPr/>
      </dsp:nvSpPr>
      <dsp:spPr>
        <a:xfrm>
          <a:off x="8476511" y="579025"/>
          <a:ext cx="2477307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kern="1200" dirty="0"/>
            <a:t>校企合作问题</a:t>
          </a:r>
        </a:p>
      </dsp:txBody>
      <dsp:txXfrm>
        <a:off x="8476511" y="579025"/>
        <a:ext cx="2477307" cy="777600"/>
      </dsp:txXfrm>
    </dsp:sp>
    <dsp:sp modelId="{C09F7583-C8C6-4064-8CBD-E8210EB64B94}">
      <dsp:nvSpPr>
        <dsp:cNvPr id="0" name=""/>
        <dsp:cNvSpPr/>
      </dsp:nvSpPr>
      <dsp:spPr>
        <a:xfrm>
          <a:off x="8476511" y="1356625"/>
          <a:ext cx="2477307" cy="11858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altLang="zh-CN" sz="1800" kern="1200" dirty="0">
              <a:latin typeface="+mn-ea"/>
              <a:ea typeface="+mn-ea"/>
            </a:rPr>
            <a:t>1</a:t>
          </a:r>
          <a:r>
            <a:rPr lang="zh-CN" altLang="en-US" sz="1800" kern="1200" dirty="0">
              <a:latin typeface="+mn-ea"/>
              <a:ea typeface="+mn-ea"/>
            </a:rPr>
            <a:t>、校外实训提供的顶 岗工作数量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altLang="zh-CN" sz="1800" kern="1200" dirty="0">
              <a:latin typeface="+mn-ea"/>
              <a:ea typeface="+mn-ea"/>
            </a:rPr>
            <a:t>2</a:t>
          </a:r>
          <a:r>
            <a:rPr lang="zh-CN" altLang="en-US" sz="1800" kern="1200" dirty="0">
              <a:latin typeface="+mn-ea"/>
              <a:ea typeface="+mn-ea"/>
            </a:rPr>
            <a:t>、师资培训</a:t>
          </a:r>
        </a:p>
      </dsp:txBody>
      <dsp:txXfrm>
        <a:off x="8476511" y="1356625"/>
        <a:ext cx="2477307" cy="1185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02E9A-74AF-48DC-AE8D-B7DA75BA044C}" type="datetimeFigureOut">
              <a:rPr lang="zh-CN" altLang="en-US" smtClean="0"/>
              <a:t>2019/11/23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7D270-AF30-44C2-8ACA-834405B9B0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5756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E7D270-AF30-44C2-8ACA-834405B9B05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0730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E7D270-AF30-44C2-8ACA-834405B9B05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4226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23191" y="350911"/>
            <a:ext cx="12192000" cy="6857999"/>
          </a:xfrm>
          <a:prstGeom prst="rect">
            <a:avLst/>
          </a:prstGeom>
          <a:blipFill>
            <a:blip r:embed="rId2" cstate="print"/>
            <a:srcRect/>
            <a:stretch>
              <a:fillRect t="-14810" b="1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22707" y="2193642"/>
            <a:ext cx="6919541" cy="743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815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5400" b="1" spc="604" dirty="0">
                <a:solidFill>
                  <a:srgbClr val="FFFFFF"/>
                </a:solidFill>
                <a:latin typeface="QSBMES+MicrosoftYaHei-Bold"/>
                <a:cs typeface="QSBMES+MicrosoftYaHei-Bold"/>
              </a:rPr>
              <a:t>计算机网络技术专业</a:t>
            </a:r>
            <a:endParaRPr sz="5400" b="1" spc="604" dirty="0">
              <a:solidFill>
                <a:srgbClr val="FFFFFF"/>
              </a:solidFill>
              <a:latin typeface="QSBMES+MicrosoftYaHei-Bold"/>
              <a:cs typeface="QSBMES+MicrosoftYaHei-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81170" y="3513812"/>
            <a:ext cx="4187952" cy="1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274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596" dirty="0">
                <a:solidFill>
                  <a:srgbClr val="FFFFFF"/>
                </a:solidFill>
                <a:latin typeface="QSBMES+MicrosoftYaHei-Bold"/>
                <a:cs typeface="QSBMES+MicrosoftYaHei-Bold"/>
              </a:rPr>
              <a:t>专业自诊汇报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519936" y="5886760"/>
            <a:ext cx="3365245" cy="3810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7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404040"/>
                </a:solidFill>
                <a:latin typeface="QSBMES+MicrosoftYaHei-Bold"/>
                <a:cs typeface="QSBMES+MicrosoftYaHei-Bold"/>
              </a:rPr>
              <a:t>信息管理系</a:t>
            </a:r>
            <a:endParaRPr sz="2400" b="1" dirty="0">
              <a:solidFill>
                <a:srgbClr val="404040"/>
              </a:solidFill>
              <a:latin typeface="QSBMES+MicrosoftYaHei-Bold"/>
              <a:cs typeface="QSBMES+MicrosoftYaHei-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42492" y="323224"/>
            <a:ext cx="759667" cy="932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VBNVSQ+AgencyFB-Reg"/>
                <a:cs typeface="VBNVSQ+AgencyFB-Reg"/>
              </a:rPr>
              <a:t>01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93774" y="349527"/>
            <a:ext cx="1954833" cy="888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imHei"/>
                <a:cs typeface="SimHei"/>
              </a:rPr>
              <a:t>基本情况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4288" y="985903"/>
            <a:ext cx="2419502" cy="29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8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QSBMES+MicrosoftYaHei-Bold"/>
              </a:rPr>
              <a:t>师资培训</a:t>
            </a:r>
            <a:r>
              <a:rPr sz="2000" b="1" dirty="0" err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QSBMES+MicrosoftYaHei-Bold"/>
              </a:rPr>
              <a:t>情况</a:t>
            </a:r>
            <a:endParaRPr sz="20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QSBMES+MicrosoftYaHei-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04744" y="2624052"/>
            <a:ext cx="749030" cy="958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676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NCJQTQ+Arial-BoldMT"/>
                <a:cs typeface="NCJQTQ+Arial-BoldMT"/>
              </a:rPr>
              <a:t>1,</a:t>
            </a:r>
          </a:p>
          <a:p>
            <a:pPr marL="0" marR="0">
              <a:lnSpc>
                <a:spcPts val="2238"/>
              </a:lnSpc>
              <a:spcBef>
                <a:spcPts val="67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NCJQTQ+Arial-BoldMT"/>
                <a:cs typeface="NCJQTQ+Arial-BoldMT"/>
              </a:rPr>
              <a:t>8%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461003" y="2725906"/>
            <a:ext cx="749030" cy="9579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676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NCJQTQ+Arial-BoldMT"/>
                <a:cs typeface="NCJQTQ+Arial-BoldMT"/>
              </a:rPr>
              <a:t>1,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NCJQTQ+Arial-BoldMT"/>
                <a:cs typeface="NCJQTQ+Arial-BoldMT"/>
              </a:rPr>
              <a:t>8%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147062" y="3612493"/>
            <a:ext cx="890763" cy="9583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304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NCJQTQ+Arial-BoldMT"/>
                <a:cs typeface="NCJQTQ+Arial-BoldMT"/>
              </a:rPr>
              <a:t>5,</a:t>
            </a:r>
          </a:p>
          <a:p>
            <a:pPr marL="0" marR="0">
              <a:lnSpc>
                <a:spcPts val="2238"/>
              </a:lnSpc>
              <a:spcBef>
                <a:spcPts val="68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NCJQTQ+Arial-BoldMT"/>
                <a:cs typeface="NCJQTQ+Arial-BoldMT"/>
              </a:rPr>
              <a:t>42%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034282" y="3726518"/>
            <a:ext cx="890763" cy="958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252" marR="0">
              <a:lnSpc>
                <a:spcPts val="2241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NCJQTQ+Arial-BoldMT"/>
                <a:cs typeface="NCJQTQ+Arial-BoldMT"/>
              </a:rPr>
              <a:t>5,</a:t>
            </a:r>
          </a:p>
          <a:p>
            <a:pPr marL="0" marR="0">
              <a:lnSpc>
                <a:spcPts val="2238"/>
              </a:lnSpc>
              <a:spcBef>
                <a:spcPts val="67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NCJQTQ+Arial-BoldMT"/>
                <a:cs typeface="NCJQTQ+Arial-BoldMT"/>
              </a:rPr>
              <a:t>42%</a:t>
            </a:r>
          </a:p>
        </p:txBody>
      </p:sp>
      <p:graphicFrame>
        <p:nvGraphicFramePr>
          <p:cNvPr id="2" name="表格 5">
            <a:extLst>
              <a:ext uri="{FF2B5EF4-FFF2-40B4-BE49-F238E27FC236}">
                <a16:creationId xmlns:a16="http://schemas.microsoft.com/office/drawing/2014/main" id="{FCA02D32-1BE3-446D-AD1A-3BECF5EFB9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404495"/>
              </p:ext>
            </p:extLst>
          </p:nvPr>
        </p:nvGraphicFramePr>
        <p:xfrm>
          <a:off x="1487488" y="1984226"/>
          <a:ext cx="8557449" cy="352273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924788">
                  <a:extLst>
                    <a:ext uri="{9D8B030D-6E8A-4147-A177-3AD203B41FA5}">
                      <a16:colId xmlns:a16="http://schemas.microsoft.com/office/drawing/2014/main" val="1173014434"/>
                    </a:ext>
                  </a:extLst>
                </a:gridCol>
                <a:gridCol w="2189043">
                  <a:extLst>
                    <a:ext uri="{9D8B030D-6E8A-4147-A177-3AD203B41FA5}">
                      <a16:colId xmlns:a16="http://schemas.microsoft.com/office/drawing/2014/main" val="3641743125"/>
                    </a:ext>
                  </a:extLst>
                </a:gridCol>
                <a:gridCol w="2026810">
                  <a:extLst>
                    <a:ext uri="{9D8B030D-6E8A-4147-A177-3AD203B41FA5}">
                      <a16:colId xmlns:a16="http://schemas.microsoft.com/office/drawing/2014/main" val="1904572519"/>
                    </a:ext>
                  </a:extLst>
                </a:gridCol>
                <a:gridCol w="1708404">
                  <a:extLst>
                    <a:ext uri="{9D8B030D-6E8A-4147-A177-3AD203B41FA5}">
                      <a16:colId xmlns:a16="http://schemas.microsoft.com/office/drawing/2014/main" val="929282227"/>
                    </a:ext>
                  </a:extLst>
                </a:gridCol>
                <a:gridCol w="1708404">
                  <a:extLst>
                    <a:ext uri="{9D8B030D-6E8A-4147-A177-3AD203B41FA5}">
                      <a16:colId xmlns:a16="http://schemas.microsoft.com/office/drawing/2014/main" val="4108687417"/>
                    </a:ext>
                  </a:extLst>
                </a:gridCol>
              </a:tblGrid>
              <a:tr h="505210"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年度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培训项目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参训人数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备注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735076"/>
                  </a:ext>
                </a:extLst>
              </a:tr>
              <a:tr h="505210">
                <a:tc rowSpan="2">
                  <a:txBody>
                    <a:bodyPr/>
                    <a:lstStyle/>
                    <a:p>
                      <a:r>
                        <a:rPr lang="en-US" altLang="zh-CN" dirty="0"/>
                        <a:t>2019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r>
                        <a:rPr lang="zh-CN" altLang="zh-CN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年</a:t>
                      </a:r>
                      <a:r>
                        <a:rPr lang="en-US" altLang="zh-CN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zh-CN" altLang="zh-CN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r>
                        <a:rPr lang="zh-CN" altLang="zh-CN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日</a:t>
                      </a:r>
                      <a:r>
                        <a:rPr lang="en-US" altLang="zh-CN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</a:t>
                      </a:r>
                      <a:r>
                        <a:rPr lang="zh-CN" altLang="zh-CN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r>
                        <a:rPr lang="zh-CN" altLang="zh-CN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日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陕西省</a:t>
                      </a:r>
                      <a:r>
                        <a:rPr lang="zh-CN" altLang="zh-CN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创新创业培训（创新项目、远程）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12</a:t>
                      </a:r>
                      <a:r>
                        <a:rPr lang="zh-CN" altLang="en-US" dirty="0"/>
                        <a:t>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zh-CN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北京奥鹏远程教育中心有限公司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4702749"/>
                  </a:ext>
                </a:extLst>
              </a:tr>
              <a:tr h="50521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2019</a:t>
                      </a:r>
                      <a:r>
                        <a:rPr lang="zh-CN" altLang="en-US" dirty="0"/>
                        <a:t>年</a:t>
                      </a:r>
                      <a:r>
                        <a:rPr lang="en-US" altLang="zh-CN" dirty="0"/>
                        <a:t>7</a:t>
                      </a:r>
                      <a:r>
                        <a:rPr lang="zh-CN" altLang="en-US" dirty="0"/>
                        <a:t>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大数据培训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</a:t>
                      </a:r>
                      <a:r>
                        <a:rPr lang="zh-CN" altLang="en-US" dirty="0"/>
                        <a:t>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北大青鸟西安兆隆线下服务中心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835429"/>
                  </a:ext>
                </a:extLst>
              </a:tr>
              <a:tr h="505210">
                <a:tc>
                  <a:txBody>
                    <a:bodyPr/>
                    <a:lstStyle/>
                    <a:p>
                      <a:r>
                        <a:rPr lang="en-US" altLang="zh-CN" dirty="0"/>
                        <a:t>2018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2018</a:t>
                      </a:r>
                      <a:r>
                        <a:rPr lang="zh-CN" altLang="en-US" dirty="0"/>
                        <a:t>年</a:t>
                      </a:r>
                      <a:r>
                        <a:rPr lang="en-US" altLang="zh-CN" dirty="0"/>
                        <a:t>6</a:t>
                      </a:r>
                      <a:r>
                        <a:rPr lang="zh-CN" altLang="en-US" dirty="0"/>
                        <a:t>月</a:t>
                      </a:r>
                      <a:r>
                        <a:rPr lang="en-US" altLang="zh-CN" dirty="0"/>
                        <a:t>-10</a:t>
                      </a:r>
                      <a:r>
                        <a:rPr lang="zh-CN" altLang="en-US" dirty="0"/>
                        <a:t>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陕西省职业院校教师素质提高计划</a:t>
                      </a:r>
                      <a:r>
                        <a:rPr lang="en-US" altLang="zh-CN" dirty="0"/>
                        <a:t>-</a:t>
                      </a:r>
                      <a:r>
                        <a:rPr lang="zh-CN" altLang="en-US" dirty="0"/>
                        <a:t>创新项目信息化教学能力培训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</a:t>
                      </a:r>
                      <a:r>
                        <a:rPr lang="zh-CN" altLang="en-US" dirty="0"/>
                        <a:t>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北京畅想数字音像科技有限公司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6248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8985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42492" y="323224"/>
            <a:ext cx="759667" cy="932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VBNVSQ+AgencyFB-Reg"/>
                <a:cs typeface="VBNVSQ+AgencyFB-Reg"/>
              </a:rPr>
              <a:t>01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93774" y="349527"/>
            <a:ext cx="1954833" cy="888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imHei"/>
                <a:cs typeface="SimHei"/>
              </a:rPr>
              <a:t>基本情况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4288" y="985903"/>
            <a:ext cx="2419502" cy="29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8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QSBMES+MicrosoftYaHei-Bold"/>
              </a:rPr>
              <a:t>教学获奖</a:t>
            </a:r>
            <a:r>
              <a:rPr sz="2000" b="1" dirty="0" err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QSBMES+MicrosoftYaHei-Bold"/>
              </a:rPr>
              <a:t>情况</a:t>
            </a:r>
            <a:endParaRPr sz="20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QSBMES+MicrosoftYaHei-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04744" y="2624052"/>
            <a:ext cx="749030" cy="958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676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NCJQTQ+Arial-BoldMT"/>
                <a:cs typeface="NCJQTQ+Arial-BoldMT"/>
              </a:rPr>
              <a:t>1,</a:t>
            </a:r>
          </a:p>
          <a:p>
            <a:pPr marL="0" marR="0">
              <a:lnSpc>
                <a:spcPts val="2238"/>
              </a:lnSpc>
              <a:spcBef>
                <a:spcPts val="67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NCJQTQ+Arial-BoldMT"/>
                <a:cs typeface="NCJQTQ+Arial-BoldMT"/>
              </a:rPr>
              <a:t>8%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461003" y="2725906"/>
            <a:ext cx="749030" cy="9579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676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NCJQTQ+Arial-BoldMT"/>
                <a:cs typeface="NCJQTQ+Arial-BoldMT"/>
              </a:rPr>
              <a:t>1,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NCJQTQ+Arial-BoldMT"/>
                <a:cs typeface="NCJQTQ+Arial-BoldMT"/>
              </a:rPr>
              <a:t>8%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147062" y="3612493"/>
            <a:ext cx="890763" cy="9583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304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NCJQTQ+Arial-BoldMT"/>
                <a:cs typeface="NCJQTQ+Arial-BoldMT"/>
              </a:rPr>
              <a:t>5,</a:t>
            </a:r>
          </a:p>
          <a:p>
            <a:pPr marL="0" marR="0">
              <a:lnSpc>
                <a:spcPts val="2238"/>
              </a:lnSpc>
              <a:spcBef>
                <a:spcPts val="68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NCJQTQ+Arial-BoldMT"/>
                <a:cs typeface="NCJQTQ+Arial-BoldMT"/>
              </a:rPr>
              <a:t>42%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034282" y="3726518"/>
            <a:ext cx="890763" cy="958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252" marR="0">
              <a:lnSpc>
                <a:spcPts val="2241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NCJQTQ+Arial-BoldMT"/>
                <a:cs typeface="NCJQTQ+Arial-BoldMT"/>
              </a:rPr>
              <a:t>5,</a:t>
            </a:r>
          </a:p>
          <a:p>
            <a:pPr marL="0" marR="0">
              <a:lnSpc>
                <a:spcPts val="2238"/>
              </a:lnSpc>
              <a:spcBef>
                <a:spcPts val="67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NCJQTQ+Arial-BoldMT"/>
                <a:cs typeface="NCJQTQ+Arial-BoldMT"/>
              </a:rPr>
              <a:t>42%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8B395D42-81F1-4552-B5F2-E6E7F76D6E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977426"/>
              </p:ext>
            </p:extLst>
          </p:nvPr>
        </p:nvGraphicFramePr>
        <p:xfrm>
          <a:off x="1055440" y="1628800"/>
          <a:ext cx="10613380" cy="4971602"/>
        </p:xfrm>
        <a:graphic>
          <a:graphicData uri="http://schemas.openxmlformats.org/drawingml/2006/table">
            <a:tbl>
              <a:tblPr/>
              <a:tblGrid>
                <a:gridCol w="1252340">
                  <a:extLst>
                    <a:ext uri="{9D8B030D-6E8A-4147-A177-3AD203B41FA5}">
                      <a16:colId xmlns:a16="http://schemas.microsoft.com/office/drawing/2014/main" val="3015180651"/>
                    </a:ext>
                  </a:extLst>
                </a:gridCol>
                <a:gridCol w="5804444">
                  <a:extLst>
                    <a:ext uri="{9D8B030D-6E8A-4147-A177-3AD203B41FA5}">
                      <a16:colId xmlns:a16="http://schemas.microsoft.com/office/drawing/2014/main" val="3538425913"/>
                    </a:ext>
                  </a:extLst>
                </a:gridCol>
                <a:gridCol w="3556596">
                  <a:extLst>
                    <a:ext uri="{9D8B030D-6E8A-4147-A177-3AD203B41FA5}">
                      <a16:colId xmlns:a16="http://schemas.microsoft.com/office/drawing/2014/main" val="993888000"/>
                    </a:ext>
                  </a:extLst>
                </a:gridCol>
              </a:tblGrid>
              <a:tr h="3427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800" b="1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年度</a:t>
                      </a:r>
                      <a:endParaRPr lang="zh-CN" sz="1800" b="1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项目名称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800" b="1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获奖情况</a:t>
                      </a:r>
                      <a:endParaRPr lang="zh-CN" sz="1800" b="1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0622521"/>
                  </a:ext>
                </a:extLst>
              </a:tr>
              <a:tr h="32480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altLang="zh-CN" sz="1600" b="1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2019</a:t>
                      </a:r>
                      <a:endParaRPr lang="zh-CN" sz="1600" b="1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2019</a:t>
                      </a:r>
                      <a:r>
                        <a:rPr lang="zh-CN" altLang="zh-CN" sz="16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年陕西省高等职业院校技能大赛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——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组网工程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省赛三等奖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945742"/>
                  </a:ext>
                </a:extLst>
              </a:tr>
              <a:tr h="484527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2019</a:t>
                      </a:r>
                      <a:r>
                        <a:rPr lang="zh-CN" altLang="zh-CN" sz="16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年“互联网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+</a:t>
                      </a:r>
                      <a:r>
                        <a:rPr lang="zh-CN" altLang="zh-CN" sz="16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”大学生创新创业大赛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16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个省赛三等奖、</a:t>
                      </a:r>
                      <a:r>
                        <a:rPr lang="en-US" altLang="zh-CN" sz="16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16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个校赛一等奖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693425"/>
                  </a:ext>
                </a:extLst>
              </a:tr>
              <a:tr h="432048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zh-CN" sz="16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西安高新科技职业学院第三届“畅想杯”网页设计大赛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16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个特等奖、</a:t>
                      </a:r>
                      <a:r>
                        <a:rPr lang="en-US" altLang="zh-CN" sz="16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16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个三等奖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5248715"/>
                  </a:ext>
                </a:extLst>
              </a:tr>
              <a:tr h="56540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 2018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2018</a:t>
                      </a:r>
                      <a:r>
                        <a:rPr lang="zh-CN" altLang="zh-CN" sz="16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年“互联网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+</a:t>
                      </a:r>
                      <a:r>
                        <a:rPr lang="zh-CN" altLang="zh-CN" sz="16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”大学生创新创业大赛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16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个省赛</a:t>
                      </a:r>
                      <a:r>
                        <a:rPr lang="en-US" altLang="zh-CN" sz="16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altLang="en-US" sz="16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等奖、</a:t>
                      </a:r>
                      <a:r>
                        <a:rPr lang="en-US" altLang="zh-CN" sz="16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16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个校赛一等奖、</a:t>
                      </a:r>
                      <a:r>
                        <a:rPr lang="en-US" altLang="zh-CN" sz="16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16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个校赛二等奖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5147482"/>
                  </a:ext>
                </a:extLst>
              </a:tr>
              <a:tr h="562609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6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西安高新科技职业学院第二届千峰“畅想杯”网页设计大赛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16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个特等奖、</a:t>
                      </a:r>
                      <a:r>
                        <a:rPr lang="en-US" altLang="zh-CN" sz="16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16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个一等奖、</a:t>
                      </a:r>
                      <a:r>
                        <a:rPr lang="en-US" altLang="zh-CN" sz="16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16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个二等奖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8930490"/>
                  </a:ext>
                </a:extLst>
              </a:tr>
              <a:tr h="528167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altLang="zh-CN" sz="1600" b="1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2017</a:t>
                      </a:r>
                      <a:endParaRPr lang="zh-CN" sz="1600" b="1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2017</a:t>
                      </a:r>
                      <a:r>
                        <a:rPr lang="zh-CN" altLang="zh-CN" sz="16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年陕西省高等职业院校技能大赛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——</a:t>
                      </a:r>
                      <a:r>
                        <a:rPr lang="zh-CN" altLang="zh-CN" sz="16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移动互联应用软件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zh-CN" sz="16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省赛三等奖，并进入国赛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5617719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b="1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zh-CN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蓝桥杯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省赛三等奖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4940504"/>
                  </a:ext>
                </a:extLst>
              </a:tr>
              <a:tr h="685601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b="1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r>
                        <a:rPr lang="zh-CN" altLang="zh-CN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年“互联网</a:t>
                      </a:r>
                      <a:r>
                        <a:rPr lang="en-US" altLang="zh-CN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zh-CN" altLang="zh-CN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”大学生创新创业大赛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16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个校赛一等奖、</a:t>
                      </a:r>
                      <a:r>
                        <a:rPr lang="en-US" altLang="zh-CN" sz="16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altLang="en-US" sz="16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个校赛二等奖、</a:t>
                      </a:r>
                      <a:r>
                        <a:rPr lang="en-US" altLang="zh-CN" sz="16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16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个校赛三等奖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2326079"/>
                  </a:ext>
                </a:extLst>
              </a:tr>
              <a:tr h="685601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b="1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r>
                        <a:rPr lang="zh-CN" altLang="zh-CN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年西安高新科技职业学院第一届网页设计大赛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16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个特等奖、</a:t>
                      </a:r>
                      <a:r>
                        <a:rPr lang="en-US" altLang="zh-CN" sz="16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16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个一等奖、</a:t>
                      </a:r>
                      <a:r>
                        <a:rPr lang="en-US" altLang="zh-CN" sz="16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16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个</a:t>
                      </a:r>
                      <a:r>
                        <a:rPr lang="en-US" altLang="zh-CN" sz="16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16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等奖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9338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2537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42492" y="323224"/>
            <a:ext cx="759667" cy="932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VBNVSQ+AgencyFB-Reg"/>
                <a:cs typeface="VBNVSQ+AgencyFB-Reg"/>
              </a:rPr>
              <a:t>01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93774" y="349527"/>
            <a:ext cx="1954833" cy="888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imHei"/>
                <a:cs typeface="SimHei"/>
              </a:rPr>
              <a:t>基本情况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4288" y="985903"/>
            <a:ext cx="2419502" cy="29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8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QSBMES+MicrosoftYaHei-Bold"/>
              </a:rPr>
              <a:t>校企合作</a:t>
            </a:r>
            <a:r>
              <a:rPr sz="2000" b="1" dirty="0" err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QSBMES+MicrosoftYaHei-Bold"/>
              </a:rPr>
              <a:t>情况</a:t>
            </a:r>
            <a:endParaRPr sz="20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QSBMES+MicrosoftYaHei-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04744" y="2624052"/>
            <a:ext cx="749030" cy="958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676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NCJQTQ+Arial-BoldMT"/>
                <a:cs typeface="NCJQTQ+Arial-BoldMT"/>
              </a:rPr>
              <a:t>1,</a:t>
            </a:r>
          </a:p>
          <a:p>
            <a:pPr marL="0" marR="0">
              <a:lnSpc>
                <a:spcPts val="2238"/>
              </a:lnSpc>
              <a:spcBef>
                <a:spcPts val="67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NCJQTQ+Arial-BoldMT"/>
                <a:cs typeface="NCJQTQ+Arial-BoldMT"/>
              </a:rPr>
              <a:t>8%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461003" y="2725906"/>
            <a:ext cx="749030" cy="9579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676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NCJQTQ+Arial-BoldMT"/>
                <a:cs typeface="NCJQTQ+Arial-BoldMT"/>
              </a:rPr>
              <a:t>1,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NCJQTQ+Arial-BoldMT"/>
                <a:cs typeface="NCJQTQ+Arial-BoldMT"/>
              </a:rPr>
              <a:t>8%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147062" y="3612493"/>
            <a:ext cx="890763" cy="9583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304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NCJQTQ+Arial-BoldMT"/>
                <a:cs typeface="NCJQTQ+Arial-BoldMT"/>
              </a:rPr>
              <a:t>5,</a:t>
            </a:r>
          </a:p>
          <a:p>
            <a:pPr marL="0" marR="0">
              <a:lnSpc>
                <a:spcPts val="2238"/>
              </a:lnSpc>
              <a:spcBef>
                <a:spcPts val="68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NCJQTQ+Arial-BoldMT"/>
                <a:cs typeface="NCJQTQ+Arial-BoldMT"/>
              </a:rPr>
              <a:t>42%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034282" y="3726518"/>
            <a:ext cx="890763" cy="958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252" marR="0">
              <a:lnSpc>
                <a:spcPts val="2241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NCJQTQ+Arial-BoldMT"/>
                <a:cs typeface="NCJQTQ+Arial-BoldMT"/>
              </a:rPr>
              <a:t>5,</a:t>
            </a:r>
          </a:p>
          <a:p>
            <a:pPr marL="0" marR="0">
              <a:lnSpc>
                <a:spcPts val="2238"/>
              </a:lnSpc>
              <a:spcBef>
                <a:spcPts val="67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NCJQTQ+Arial-BoldMT"/>
                <a:cs typeface="NCJQTQ+Arial-BoldMT"/>
              </a:rPr>
              <a:t>42%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8B395D42-81F1-4552-B5F2-E6E7F76D6E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79311"/>
              </p:ext>
            </p:extLst>
          </p:nvPr>
        </p:nvGraphicFramePr>
        <p:xfrm>
          <a:off x="1122325" y="1926867"/>
          <a:ext cx="10613380" cy="2920836"/>
        </p:xfrm>
        <a:graphic>
          <a:graphicData uri="http://schemas.openxmlformats.org/drawingml/2006/table">
            <a:tbl>
              <a:tblPr/>
              <a:tblGrid>
                <a:gridCol w="1252340">
                  <a:extLst>
                    <a:ext uri="{9D8B030D-6E8A-4147-A177-3AD203B41FA5}">
                      <a16:colId xmlns:a16="http://schemas.microsoft.com/office/drawing/2014/main" val="3015180651"/>
                    </a:ext>
                  </a:extLst>
                </a:gridCol>
                <a:gridCol w="5156372">
                  <a:extLst>
                    <a:ext uri="{9D8B030D-6E8A-4147-A177-3AD203B41FA5}">
                      <a16:colId xmlns:a16="http://schemas.microsoft.com/office/drawing/2014/main" val="3538425913"/>
                    </a:ext>
                  </a:extLst>
                </a:gridCol>
                <a:gridCol w="4204668">
                  <a:extLst>
                    <a:ext uri="{9D8B030D-6E8A-4147-A177-3AD203B41FA5}">
                      <a16:colId xmlns:a16="http://schemas.microsoft.com/office/drawing/2014/main" val="993888000"/>
                    </a:ext>
                  </a:extLst>
                </a:gridCol>
              </a:tblGrid>
              <a:tr h="3427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800" b="1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年度</a:t>
                      </a:r>
                      <a:endParaRPr lang="zh-CN" sz="1800" b="1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800" b="1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单位</a:t>
                      </a:r>
                      <a:r>
                        <a:rPr lang="zh-CN" sz="1800" b="1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名称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800" b="1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合作内容</a:t>
                      </a:r>
                      <a:endParaRPr lang="zh-CN" sz="1800" b="1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0622521"/>
                  </a:ext>
                </a:extLst>
              </a:tr>
              <a:tr h="3248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altLang="zh-CN" sz="1600" b="1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2017</a:t>
                      </a:r>
                      <a:endParaRPr lang="zh-CN" sz="1600" b="1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zh-CN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北京千锋互联网络有限公司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学生实践课堂、校外实训、企业技术讲座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945742"/>
                  </a:ext>
                </a:extLst>
              </a:tr>
              <a:tr h="56540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 2018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福建锐捷网络有限公司</a:t>
                      </a:r>
                      <a:endParaRPr lang="zh-CN" altLang="zh-CN" sz="16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企业技术讲座、竞赛指导、专业人才培养方案修订建议、课程更新、师资培训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5147482"/>
                  </a:ext>
                </a:extLst>
              </a:tr>
              <a:tr h="562609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西安优智乐互联网络有限公司</a:t>
                      </a:r>
                      <a:endParaRPr lang="zh-CN" altLang="zh-CN" sz="16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JAVA</a:t>
                      </a:r>
                      <a:r>
                        <a:rPr lang="zh-CN" altLang="en-US" sz="16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实训课堂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8930490"/>
                  </a:ext>
                </a:extLst>
              </a:tr>
              <a:tr h="56260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2019</a:t>
                      </a:r>
                      <a:endParaRPr lang="zh-CN" sz="1600" b="1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广州粤嵌通信科技股份有限公司</a:t>
                      </a:r>
                      <a:endParaRPr lang="zh-CN" altLang="zh-CN" sz="16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企业技术讲座、实验室建设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9267868"/>
                  </a:ext>
                </a:extLst>
              </a:tr>
              <a:tr h="562609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b="1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北大青鸟西安兆隆线下服务中心</a:t>
                      </a:r>
                      <a:endParaRPr lang="zh-CN" altLang="zh-CN" sz="16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企业技术讲座、师资培训、专业综合实训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9630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9968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19181" y="1"/>
            <a:ext cx="12192000" cy="6857999"/>
          </a:xfrm>
          <a:prstGeom prst="rect">
            <a:avLst/>
          </a:prstGeom>
          <a:blipFill>
            <a:blip r:embed="rId2" cstate="print"/>
            <a:srcRect/>
            <a:stretch>
              <a:fillRect t="-14810" b="1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42492" y="323224"/>
            <a:ext cx="759667" cy="932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VBNVSQ+AgencyFB-Reg"/>
                <a:cs typeface="VBNVSQ+AgencyFB-Reg"/>
              </a:rPr>
              <a:t>01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93774" y="349527"/>
            <a:ext cx="1954833" cy="888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imHei"/>
                <a:cs typeface="SimHei"/>
              </a:rPr>
              <a:t>基本情况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7933" y="980906"/>
            <a:ext cx="19431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（二）诊改基础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519829" y="614662"/>
            <a:ext cx="12573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全面提升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19536" y="1396416"/>
            <a:ext cx="1257300" cy="28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rgbClr val="000000"/>
                </a:solidFill>
                <a:latin typeface="FFFWLT+MicrosoftYaHei"/>
                <a:cs typeface="FFFWLT+MicrosoftYaHei"/>
              </a:rPr>
              <a:t>院级</a:t>
            </a:r>
            <a:r>
              <a:rPr lang="zh-CN" altLang="en-US"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重点</a:t>
            </a:r>
            <a:endParaRPr sz="1800" dirty="0">
              <a:solidFill>
                <a:srgbClr val="000000"/>
              </a:solidFill>
              <a:latin typeface="FFFWLT+MicrosoftYaHei"/>
              <a:cs typeface="FFFWLT+MicrosoftYaHe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65674" y="1449609"/>
            <a:ext cx="1257300" cy="28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院级特色</a:t>
            </a:r>
            <a:endParaRPr sz="1800" dirty="0">
              <a:solidFill>
                <a:srgbClr val="000000"/>
              </a:solidFill>
              <a:latin typeface="FFFWLT+MicrosoftYaHei"/>
              <a:cs typeface="FFFWLT+MicrosoftYaHe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13405" y="1449609"/>
            <a:ext cx="1257300" cy="28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省级重点</a:t>
            </a:r>
            <a:endParaRPr sz="1800" dirty="0">
              <a:solidFill>
                <a:srgbClr val="000000"/>
              </a:solidFill>
              <a:latin typeface="FFFWLT+MicrosoftYaHei"/>
              <a:cs typeface="FFFWLT+MicrosoftYaHe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90674" y="2738172"/>
            <a:ext cx="1371371" cy="11518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32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0000"/>
                </a:solidFill>
                <a:latin typeface="FFFWLT+MicrosoftYaHei"/>
                <a:cs typeface="FFFWLT+MicrosoftYaHei"/>
              </a:rPr>
              <a:t>质量核心</a:t>
            </a:r>
          </a:p>
          <a:p>
            <a:pPr marL="0" marR="0">
              <a:lnSpc>
                <a:spcPts val="3016"/>
              </a:lnSpc>
              <a:spcBef>
                <a:spcPts val="302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DDGTMV+ArialMT"/>
                <a:cs typeface="DDGTMV+ArialMT"/>
              </a:rPr>
              <a:t>2006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128514" y="2738172"/>
            <a:ext cx="12573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0000"/>
                </a:solidFill>
                <a:latin typeface="FFFWLT+MicrosoftYaHei"/>
                <a:cs typeface="FFFWLT+MicrosoftYaHei"/>
              </a:rPr>
              <a:t>质量核心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266811" y="2738172"/>
            <a:ext cx="12573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0000"/>
                </a:solidFill>
                <a:latin typeface="FFFWLT+MicrosoftYaHei"/>
                <a:cs typeface="FFFWLT+MicrosoftYaHei"/>
              </a:rPr>
              <a:t>质量核心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407586" y="2271854"/>
            <a:ext cx="1731899" cy="25103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77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99FF"/>
                </a:solidFill>
                <a:latin typeface="FFFWLT+MicrosoftYaHei"/>
                <a:cs typeface="FFFWLT+MicrosoftYaHei"/>
              </a:rPr>
              <a:t>构建质保体系</a:t>
            </a:r>
          </a:p>
          <a:p>
            <a:pPr marL="0" marR="0">
              <a:lnSpc>
                <a:spcPts val="2378"/>
              </a:lnSpc>
              <a:spcBef>
                <a:spcPts val="5009"/>
              </a:spcBef>
              <a:spcAft>
                <a:spcPts val="0"/>
              </a:spcAft>
            </a:pPr>
            <a:r>
              <a:rPr sz="1800" dirty="0">
                <a:solidFill>
                  <a:srgbClr val="0099FF"/>
                </a:solidFill>
                <a:latin typeface="FFFWLT+MicrosoftYaHei"/>
                <a:cs typeface="FFFWLT+MicrosoftYaHei"/>
              </a:rPr>
              <a:t>实践质量螺旋</a:t>
            </a:r>
          </a:p>
          <a:p>
            <a:pPr marL="17398" marR="0">
              <a:lnSpc>
                <a:spcPts val="2375"/>
              </a:lnSpc>
              <a:spcBef>
                <a:spcPts val="4876"/>
              </a:spcBef>
              <a:spcAft>
                <a:spcPts val="0"/>
              </a:spcAft>
            </a:pPr>
            <a:r>
              <a:rPr sz="1800" dirty="0">
                <a:solidFill>
                  <a:srgbClr val="0099FF"/>
                </a:solidFill>
                <a:latin typeface="FFFWLT+MicrosoftYaHei"/>
                <a:cs typeface="FFFWLT+MicrosoftYaHei"/>
              </a:rPr>
              <a:t>推动持续改进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265674" y="3078322"/>
            <a:ext cx="1277168" cy="897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16"/>
              </a:lnSpc>
              <a:spcBef>
                <a:spcPts val="0"/>
              </a:spcBef>
              <a:spcAft>
                <a:spcPts val="0"/>
              </a:spcAft>
            </a:pPr>
            <a:r>
              <a:rPr sz="2700" spc="-52" dirty="0">
                <a:solidFill>
                  <a:srgbClr val="000000"/>
                </a:solidFill>
                <a:latin typeface="DDGTMV+ArialMT"/>
                <a:cs typeface="DDGTMV+ArialMT"/>
              </a:rPr>
              <a:t>2011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416798" y="3078322"/>
            <a:ext cx="1277168" cy="897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16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DDGTMV+ArialMT"/>
                <a:cs typeface="DDGTMV+ArialMT"/>
              </a:rPr>
              <a:t>2017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566731" y="3429000"/>
            <a:ext cx="1343025" cy="1123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767" marR="0">
              <a:lnSpc>
                <a:spcPts val="3019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DDGTMV+ArialMT"/>
                <a:cs typeface="DDGTMV+ArialMT"/>
              </a:rPr>
              <a:t>2008</a:t>
            </a:r>
          </a:p>
          <a:p>
            <a:pPr marL="0" marR="0">
              <a:lnSpc>
                <a:spcPts val="2375"/>
              </a:lnSpc>
              <a:spcBef>
                <a:spcPts val="75"/>
              </a:spcBef>
              <a:spcAft>
                <a:spcPts val="0"/>
              </a:spcAft>
            </a:pPr>
            <a:r>
              <a:rPr sz="1800" dirty="0">
                <a:solidFill>
                  <a:srgbClr val="FF0000"/>
                </a:solidFill>
                <a:latin typeface="FFFWLT+MicrosoftYaHei"/>
                <a:cs typeface="FFFWLT+MicrosoftYaHei"/>
              </a:rPr>
              <a:t>质量核心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723253" y="3527038"/>
            <a:ext cx="1343025" cy="1123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597" marR="0">
              <a:lnSpc>
                <a:spcPts val="3019"/>
              </a:lnSpc>
              <a:spcBef>
                <a:spcPts val="0"/>
              </a:spcBef>
              <a:spcAft>
                <a:spcPts val="0"/>
              </a:spcAft>
            </a:pPr>
            <a:r>
              <a:rPr sz="2700" spc="-52" dirty="0">
                <a:solidFill>
                  <a:srgbClr val="000000"/>
                </a:solidFill>
                <a:latin typeface="DDGTMV+ArialMT"/>
                <a:cs typeface="DDGTMV+ArialMT"/>
              </a:rPr>
              <a:t>2011</a:t>
            </a:r>
          </a:p>
          <a:p>
            <a:pPr marL="0" marR="0">
              <a:lnSpc>
                <a:spcPts val="2375"/>
              </a:lnSpc>
              <a:spcBef>
                <a:spcPts val="75"/>
              </a:spcBef>
              <a:spcAft>
                <a:spcPts val="0"/>
              </a:spcAft>
            </a:pPr>
            <a:r>
              <a:rPr sz="1800" dirty="0">
                <a:solidFill>
                  <a:srgbClr val="FF0000"/>
                </a:solidFill>
                <a:latin typeface="FFFWLT+MicrosoftYaHei"/>
                <a:cs typeface="FFFWLT+MicrosoftYaHei"/>
              </a:rPr>
              <a:t>质量核心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609594" y="4993544"/>
            <a:ext cx="12573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思科合作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808978" y="5008781"/>
            <a:ext cx="12573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提升计划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380232" y="5884292"/>
            <a:ext cx="1716024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师资水平提升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580378" y="5878806"/>
            <a:ext cx="17145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内涵整体提升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rcRect/>
            <a:stretch>
              <a:fillRect t="-15772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13332" y="295298"/>
            <a:ext cx="1954833" cy="888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imHei"/>
                <a:cs typeface="SimHei"/>
              </a:rPr>
              <a:t>总体设计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2492" y="323224"/>
            <a:ext cx="826073" cy="932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VBNVSQ+AgencyFB-Reg"/>
                <a:cs typeface="VBNVSQ+AgencyFB-Reg"/>
              </a:rPr>
              <a:t>02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57681" y="1188282"/>
            <a:ext cx="1821205" cy="716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DDGTMV+ArialMT"/>
                <a:cs typeface="DDGTMV+ArialMT"/>
              </a:rPr>
              <a:t>2.1</a:t>
            </a:r>
            <a:r>
              <a:rPr sz="2000" spc="-17" dirty="0">
                <a:solidFill>
                  <a:srgbClr val="FFFFFF"/>
                </a:solidFill>
                <a:latin typeface="DDGTMV+ArialMT"/>
                <a:cs typeface="DDGTMV+ArialMT"/>
              </a:rPr>
              <a:t> </a:t>
            </a:r>
            <a:r>
              <a:rPr sz="2000" dirty="0">
                <a:solidFill>
                  <a:srgbClr val="FFFFFF"/>
                </a:solidFill>
                <a:latin typeface="FFFWLT+MicrosoftYaHei"/>
                <a:cs typeface="FFFWLT+MicrosoftYaHei"/>
              </a:rPr>
              <a:t>确立目标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295800" y="2092752"/>
            <a:ext cx="6731738" cy="361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44"/>
              </a:lnSpc>
            </a:pPr>
            <a:r>
              <a:rPr lang="zh-CN" altLang="en-US" sz="2000" b="1" dirty="0">
                <a:solidFill>
                  <a:srgbClr val="FFFFFF"/>
                </a:solidFill>
                <a:latin typeface="QSBMES+MicrosoftYaHei-Bold"/>
                <a:cs typeface="QSBMES+MicrosoftYaHei-Bold"/>
              </a:rPr>
              <a:t>西安高新科技职业学院“十三五”专业建设发展规划</a:t>
            </a:r>
            <a:endParaRPr sz="2000" b="1" dirty="0">
              <a:solidFill>
                <a:srgbClr val="FFFFFF"/>
              </a:solidFill>
              <a:latin typeface="QSBMES+MicrosoftYaHei-Bold"/>
              <a:cs typeface="QSBMES+MicrosoftYaHei-Bold"/>
            </a:endParaRPr>
          </a:p>
          <a:p>
            <a:pPr marL="394208" marR="0">
              <a:lnSpc>
                <a:spcPts val="2644"/>
              </a:lnSpc>
              <a:spcBef>
                <a:spcPts val="10157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FFFFFF"/>
                </a:solidFill>
                <a:latin typeface="QSBMES+MicrosoftYaHei-Bold"/>
                <a:cs typeface="QSBMES+MicrosoftYaHei-Bold"/>
              </a:rPr>
              <a:t>信息管理系</a:t>
            </a:r>
            <a:r>
              <a:rPr sz="2000" b="1" dirty="0">
                <a:solidFill>
                  <a:srgbClr val="FFFFFF"/>
                </a:solidFill>
                <a:latin typeface="QSBMES+MicrosoftYaHei-Bold"/>
                <a:cs typeface="QSBMES+MicrosoftYaHei-Bold"/>
              </a:rPr>
              <a:t>“</a:t>
            </a:r>
            <a:r>
              <a:rPr lang="zh-CN" altLang="en-US" sz="2000" b="1" dirty="0">
                <a:solidFill>
                  <a:srgbClr val="FFFFFF"/>
                </a:solidFill>
                <a:latin typeface="QSBMES+MicrosoftYaHei-Bold"/>
                <a:cs typeface="QSBMES+MicrosoftYaHei-Bold"/>
              </a:rPr>
              <a:t>十三五</a:t>
            </a:r>
            <a:r>
              <a:rPr sz="2000" b="1" dirty="0">
                <a:solidFill>
                  <a:srgbClr val="FFFFFF"/>
                </a:solidFill>
                <a:latin typeface="QSBMES+MicrosoftYaHei-Bold"/>
                <a:cs typeface="QSBMES+MicrosoftYaHei-Bold"/>
              </a:rPr>
              <a:t>”</a:t>
            </a:r>
            <a:r>
              <a:rPr lang="zh-CN" altLang="en-US" sz="2000" b="1" dirty="0">
                <a:solidFill>
                  <a:srgbClr val="FFFFFF"/>
                </a:solidFill>
                <a:latin typeface="QSBMES+MicrosoftYaHei-Bold"/>
                <a:cs typeface="QSBMES+MicrosoftYaHei-Bold"/>
              </a:rPr>
              <a:t>专业建设规划</a:t>
            </a:r>
            <a:endParaRPr sz="2000" b="1" dirty="0">
              <a:solidFill>
                <a:srgbClr val="FFFFFF"/>
              </a:solidFill>
              <a:latin typeface="QSBMES+MicrosoftYaHei-Bold"/>
              <a:cs typeface="QSBMES+MicrosoftYaHei-Bold"/>
            </a:endParaRPr>
          </a:p>
          <a:p>
            <a:pPr marL="0" marR="0">
              <a:lnSpc>
                <a:spcPts val="2644"/>
              </a:lnSpc>
              <a:spcBef>
                <a:spcPts val="10208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FFFFFF"/>
                </a:solidFill>
                <a:latin typeface="QSBMES+MicrosoftYaHei-Bold"/>
                <a:cs typeface="QSBMES+MicrosoftYaHei-Bold"/>
              </a:rPr>
              <a:t>计算机网络专业建设规划</a:t>
            </a:r>
            <a:endParaRPr sz="2000" b="1" dirty="0">
              <a:solidFill>
                <a:srgbClr val="FFFFFF"/>
              </a:solidFill>
              <a:latin typeface="QSBMES+MicrosoftYaHei-Bold"/>
              <a:cs typeface="QSBMES+MicrosoftYaHei-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52270" y="2606238"/>
            <a:ext cx="1016812" cy="2885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2E75B6"/>
                </a:solidFill>
                <a:latin typeface="SimHei"/>
                <a:cs typeface="SimHei"/>
              </a:rPr>
              <a:t>省</a:t>
            </a:r>
          </a:p>
          <a:p>
            <a:pPr marL="0" marR="0">
              <a:lnSpc>
                <a:spcPts val="3204"/>
              </a:lnSpc>
              <a:spcBef>
                <a:spcPts val="636"/>
              </a:spcBef>
              <a:spcAft>
                <a:spcPts val="0"/>
              </a:spcAft>
            </a:pPr>
            <a:r>
              <a:rPr sz="3200" dirty="0">
                <a:solidFill>
                  <a:srgbClr val="2E75B6"/>
                </a:solidFill>
                <a:latin typeface="SimHei"/>
                <a:cs typeface="SimHei"/>
              </a:rPr>
              <a:t>级</a:t>
            </a:r>
          </a:p>
          <a:p>
            <a:pPr marL="0" marR="0">
              <a:lnSpc>
                <a:spcPts val="3206"/>
              </a:lnSpc>
              <a:spcBef>
                <a:spcPts val="683"/>
              </a:spcBef>
              <a:spcAft>
                <a:spcPts val="0"/>
              </a:spcAft>
            </a:pPr>
            <a:r>
              <a:rPr lang="zh-CN" altLang="en-US" sz="3200" dirty="0">
                <a:solidFill>
                  <a:srgbClr val="2E75B6"/>
                </a:solidFill>
                <a:latin typeface="SimHei"/>
                <a:cs typeface="SimHei"/>
              </a:rPr>
              <a:t>重</a:t>
            </a:r>
            <a:endParaRPr lang="en-US" altLang="zh-CN" sz="3200" dirty="0">
              <a:solidFill>
                <a:srgbClr val="2E75B6"/>
              </a:solidFill>
              <a:latin typeface="SimHei"/>
              <a:cs typeface="SimHei"/>
            </a:endParaRPr>
          </a:p>
          <a:p>
            <a:pPr marL="0" marR="0">
              <a:lnSpc>
                <a:spcPts val="3206"/>
              </a:lnSpc>
              <a:spcBef>
                <a:spcPts val="683"/>
              </a:spcBef>
              <a:spcAft>
                <a:spcPts val="0"/>
              </a:spcAft>
            </a:pPr>
            <a:r>
              <a:rPr lang="zh-CN" altLang="en-US" sz="3200" dirty="0">
                <a:solidFill>
                  <a:srgbClr val="2E75B6"/>
                </a:solidFill>
                <a:latin typeface="SimHei"/>
                <a:cs typeface="SimHei"/>
              </a:rPr>
              <a:t>点</a:t>
            </a:r>
            <a:endParaRPr sz="3200" dirty="0">
              <a:solidFill>
                <a:srgbClr val="2E75B6"/>
              </a:solidFill>
              <a:latin typeface="SimHei"/>
              <a:cs typeface="SimHei"/>
            </a:endParaRPr>
          </a:p>
          <a:p>
            <a:pPr marL="0" marR="0">
              <a:lnSpc>
                <a:spcPts val="3204"/>
              </a:lnSpc>
              <a:spcBef>
                <a:spcPts val="686"/>
              </a:spcBef>
              <a:spcAft>
                <a:spcPts val="0"/>
              </a:spcAft>
            </a:pPr>
            <a:r>
              <a:rPr sz="3200" dirty="0">
                <a:solidFill>
                  <a:srgbClr val="2E75B6"/>
                </a:solidFill>
                <a:latin typeface="SimHei"/>
                <a:cs typeface="SimHei"/>
              </a:rPr>
              <a:t>专</a:t>
            </a:r>
          </a:p>
          <a:p>
            <a:pPr marL="0" marR="0">
              <a:lnSpc>
                <a:spcPts val="3206"/>
              </a:lnSpc>
              <a:spcBef>
                <a:spcPts val="633"/>
              </a:spcBef>
              <a:spcAft>
                <a:spcPts val="0"/>
              </a:spcAft>
            </a:pPr>
            <a:r>
              <a:rPr sz="3200" dirty="0">
                <a:solidFill>
                  <a:srgbClr val="2E75B6"/>
                </a:solidFill>
                <a:latin typeface="SimHei"/>
                <a:cs typeface="SimHei"/>
              </a:rPr>
              <a:t>业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24680" y="864705"/>
            <a:ext cx="12115800" cy="5993295"/>
          </a:xfrm>
          <a:prstGeom prst="rect">
            <a:avLst/>
          </a:prstGeom>
          <a:blipFill>
            <a:blip r:embed="rId2" cstate="print"/>
            <a:srcRect/>
            <a:stretch>
              <a:fillRect t="-14428" r="-629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13332" y="295298"/>
            <a:ext cx="1954833" cy="888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imHei"/>
                <a:cs typeface="SimHei"/>
              </a:rPr>
              <a:t>总体设计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2492" y="323224"/>
            <a:ext cx="826073" cy="932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VBNVSQ+AgencyFB-Reg"/>
                <a:cs typeface="VBNVSQ+AgencyFB-Reg"/>
              </a:rPr>
              <a:t>02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83208" y="1171450"/>
            <a:ext cx="1821484" cy="717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DDGTMV+ArialMT"/>
                <a:cs typeface="DDGTMV+ArialMT"/>
              </a:rPr>
              <a:t>2.2</a:t>
            </a:r>
            <a:r>
              <a:rPr sz="2000" spc="-20" dirty="0">
                <a:solidFill>
                  <a:srgbClr val="FFFFFF"/>
                </a:solidFill>
                <a:latin typeface="DDGTMV+ArialMT"/>
                <a:cs typeface="DDGTMV+ArialMT"/>
              </a:rPr>
              <a:t> </a:t>
            </a:r>
            <a:r>
              <a:rPr sz="2000" dirty="0">
                <a:solidFill>
                  <a:srgbClr val="FFFFFF"/>
                </a:solidFill>
                <a:latin typeface="FFFWLT+MicrosoftYaHei"/>
                <a:cs typeface="FFFWLT+MicrosoftYaHei"/>
              </a:rPr>
              <a:t>形成标准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97482" y="2176287"/>
            <a:ext cx="7923507" cy="8243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40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FFFWLT+MicrosoftYaHei"/>
                <a:cs typeface="FFFWLT+MicrosoftYaHei"/>
              </a:rPr>
              <a:t>高等职业学校专业教学标准</a:t>
            </a:r>
            <a:r>
              <a:rPr sz="2300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2300" dirty="0">
                <a:solidFill>
                  <a:srgbClr val="FFFFFF"/>
                </a:solidFill>
                <a:latin typeface="FFFWLT+MicrosoftYaHei"/>
                <a:cs typeface="FFFWLT+MicrosoftYaHei"/>
              </a:rPr>
              <a:t>电子信息大类（</a:t>
            </a:r>
            <a:r>
              <a:rPr sz="2300" dirty="0">
                <a:solidFill>
                  <a:srgbClr val="FFFFFF"/>
                </a:solidFill>
                <a:latin typeface="Tahoma"/>
                <a:cs typeface="Tahoma"/>
              </a:rPr>
              <a:t>2012</a:t>
            </a:r>
            <a:r>
              <a:rPr sz="2300" dirty="0">
                <a:solidFill>
                  <a:srgbClr val="FFFFFF"/>
                </a:solidFill>
                <a:latin typeface="FFFWLT+MicrosoftYaHei"/>
                <a:cs typeface="FFFWLT+MicrosoftYaHei"/>
              </a:rPr>
              <a:t>版）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796794" y="3830844"/>
            <a:ext cx="5383988" cy="2051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4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300" dirty="0">
                <a:solidFill>
                  <a:srgbClr val="FFFFFF"/>
                </a:solidFill>
                <a:latin typeface="FFFWLT+MicrosoftYaHei"/>
                <a:cs typeface="FFFWLT+MicrosoftYaHei"/>
              </a:rPr>
              <a:t>西安高新科技职业学院专业建设标准</a:t>
            </a:r>
            <a:endParaRPr sz="2300" dirty="0">
              <a:solidFill>
                <a:srgbClr val="FFFFFF"/>
              </a:solidFill>
              <a:latin typeface="FFFWLT+MicrosoftYaHei"/>
              <a:cs typeface="FFFWLT+MicrosoftYaHei"/>
            </a:endParaRPr>
          </a:p>
          <a:p>
            <a:pPr marL="438911" marR="0">
              <a:lnSpc>
                <a:spcPts val="3040"/>
              </a:lnSpc>
              <a:spcBef>
                <a:spcPts val="10038"/>
              </a:spcBef>
              <a:spcAft>
                <a:spcPts val="0"/>
              </a:spcAft>
            </a:pPr>
            <a:r>
              <a:rPr lang="zh-CN" altLang="en-US" sz="2300" dirty="0">
                <a:solidFill>
                  <a:srgbClr val="FFFFFF"/>
                </a:solidFill>
                <a:latin typeface="FFFWLT+MicrosoftYaHei"/>
                <a:cs typeface="FFFWLT+MicrosoftYaHei"/>
              </a:rPr>
              <a:t>     计算机网络专业建设标准</a:t>
            </a:r>
            <a:endParaRPr sz="2300" dirty="0">
              <a:solidFill>
                <a:srgbClr val="FFFFFF"/>
              </a:solidFill>
              <a:latin typeface="FFFWLT+MicrosoftYaHei"/>
              <a:cs typeface="FFFWLT+MicrosoftYaHe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40831"/>
            <a:ext cx="12192001" cy="6117169"/>
          </a:xfrm>
          <a:prstGeom prst="rect">
            <a:avLst/>
          </a:prstGeom>
        </p:spPr>
      </p:pic>
      <p:sp>
        <p:nvSpPr>
          <p:cNvPr id="5" name="object 3"/>
          <p:cNvSpPr txBox="1"/>
          <p:nvPr/>
        </p:nvSpPr>
        <p:spPr>
          <a:xfrm>
            <a:off x="1361821" y="241069"/>
            <a:ext cx="1954833" cy="888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imHei"/>
                <a:cs typeface="SimHei"/>
              </a:rPr>
              <a:t>总体设计</a:t>
            </a:r>
          </a:p>
        </p:txBody>
      </p:sp>
      <p:sp>
        <p:nvSpPr>
          <p:cNvPr id="6" name="object 4"/>
          <p:cNvSpPr txBox="1"/>
          <p:nvPr/>
        </p:nvSpPr>
        <p:spPr>
          <a:xfrm>
            <a:off x="761626" y="274826"/>
            <a:ext cx="826073" cy="932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VBNVSQ+AgencyFB-Reg"/>
                <a:cs typeface="VBNVSQ+AgencyFB-Reg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125398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6762" y="188640"/>
            <a:ext cx="12192000" cy="6858000"/>
          </a:xfrm>
          <a:prstGeom prst="rect">
            <a:avLst/>
          </a:prstGeom>
          <a:blipFill>
            <a:blip r:embed="rId2" cstate="print"/>
            <a:srcRect/>
            <a:stretch>
              <a:fillRect t="-15000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42491" y="193812"/>
            <a:ext cx="837343" cy="932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VBNVSQ+AgencyFB-Reg"/>
                <a:cs typeface="VBNVSQ+AgencyFB-Reg"/>
              </a:rPr>
              <a:t>03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93773" y="237331"/>
            <a:ext cx="1954833" cy="888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imHei"/>
                <a:cs typeface="SimHei"/>
              </a:rPr>
              <a:t>自我诊断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351008" y="3419924"/>
            <a:ext cx="1243584" cy="1428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9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QSBMES+MicrosoftYaHei-Bold"/>
                <a:cs typeface="QSBMES+MicrosoftYaHei-Bold"/>
              </a:rPr>
              <a:t>智能</a:t>
            </a:r>
          </a:p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QSBMES+MicrosoftYaHei-Bold"/>
                <a:cs typeface="QSBMES+MicrosoftYaHei-Bold"/>
              </a:rPr>
              <a:t>平台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75127" y="3442530"/>
            <a:ext cx="1244193" cy="1428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9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QSBMES+MicrosoftYaHei-Bold"/>
                <a:cs typeface="QSBMES+MicrosoftYaHei-Bold"/>
              </a:rPr>
              <a:t>区域</a:t>
            </a:r>
          </a:p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QSBMES+MicrosoftYaHei-Bold"/>
                <a:cs typeface="QSBMES+MicrosoftYaHei-Bold"/>
              </a:rPr>
              <a:t>经济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16228" y="3479995"/>
            <a:ext cx="1243584" cy="1428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9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QSBMES+MicrosoftYaHei-Bold"/>
                <a:cs typeface="QSBMES+MicrosoftYaHei-Bold"/>
              </a:rPr>
              <a:t>国家</a:t>
            </a:r>
          </a:p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QSBMES+MicrosoftYaHei-Bold"/>
                <a:cs typeface="QSBMES+MicrosoftYaHei-Bold"/>
              </a:rPr>
              <a:t>战略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333746" y="3465702"/>
            <a:ext cx="1599590" cy="1429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93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QSBMES+MicrosoftYaHei-Bold"/>
                <a:cs typeface="QSBMES+MicrosoftYaHei-Bold"/>
              </a:rPr>
              <a:t>行业企</a:t>
            </a:r>
          </a:p>
          <a:p>
            <a:pPr marL="0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QSBMES+MicrosoftYaHei-Bold"/>
                <a:cs typeface="QSBMES+MicrosoftYaHei-Bold"/>
              </a:rPr>
              <a:t>业调研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777606" y="3527239"/>
            <a:ext cx="1598676" cy="142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9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QSBMES+MicrosoftYaHei-Bold"/>
                <a:cs typeface="QSBMES+MicrosoftYaHei-Bold"/>
              </a:rPr>
              <a:t>学校部</a:t>
            </a:r>
          </a:p>
          <a:p>
            <a:pPr marL="0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QSBMES+MicrosoftYaHei-Bold"/>
                <a:cs typeface="QSBMES+MicrosoftYaHei-Bold"/>
              </a:rPr>
              <a:t>门规划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29488" y="4976057"/>
            <a:ext cx="2162556" cy="716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4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智能、绿色制造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886198" y="5003744"/>
            <a:ext cx="2378964" cy="708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4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0000"/>
                </a:solidFill>
                <a:latin typeface="QSBMES+MicrosoftYaHei-Bold"/>
                <a:cs typeface="QSBMES+MicrosoftYaHei-Bold"/>
              </a:rPr>
              <a:t>走访</a:t>
            </a:r>
            <a:r>
              <a:rPr lang="en-US" altLang="zh-CN" sz="2000" b="1" dirty="0">
                <a:solidFill>
                  <a:srgbClr val="FF0000"/>
                </a:solidFill>
                <a:latin typeface="LVTEAD+MicrosoftYaHei-Bold"/>
                <a:cs typeface="QSBMES+MicrosoftYaHei-Bold"/>
              </a:rPr>
              <a:t>13</a:t>
            </a:r>
            <a:r>
              <a:rPr sz="2000" b="1" dirty="0">
                <a:solidFill>
                  <a:srgbClr val="FF0000"/>
                </a:solidFill>
                <a:latin typeface="QSBMES+MicrosoftYaHei-Bold"/>
                <a:cs typeface="QSBMES+MicrosoftYaHei-Bold"/>
              </a:rPr>
              <a:t>家单位</a:t>
            </a:r>
          </a:p>
          <a:p>
            <a:pPr marL="0" marR="0">
              <a:lnSpc>
                <a:spcPts val="2644"/>
              </a:lnSpc>
              <a:spcBef>
                <a:spcPts val="527"/>
              </a:spcBef>
              <a:spcAft>
                <a:spcPts val="0"/>
              </a:spcAft>
            </a:pPr>
            <a:r>
              <a:rPr sz="2000" b="1" dirty="0">
                <a:solidFill>
                  <a:srgbClr val="FF0000"/>
                </a:solidFill>
                <a:latin typeface="QSBMES+MicrosoftYaHei-Bold"/>
                <a:cs typeface="QSBMES+MicrosoftYaHei-Bold"/>
              </a:rPr>
              <a:t>回访</a:t>
            </a:r>
            <a:r>
              <a:rPr lang="en-US" altLang="zh-CN" sz="2000" b="1" dirty="0">
                <a:solidFill>
                  <a:srgbClr val="FF0000"/>
                </a:solidFill>
                <a:latin typeface="LVTEAD+MicrosoftYaHei-Bold"/>
                <a:cs typeface="QSBMES+MicrosoftYaHei-Bold"/>
              </a:rPr>
              <a:t>135</a:t>
            </a:r>
            <a:r>
              <a:rPr sz="2000" b="1" dirty="0">
                <a:solidFill>
                  <a:srgbClr val="FF0000"/>
                </a:solidFill>
                <a:latin typeface="QSBMES+MicrosoftYaHei-Bold"/>
                <a:cs typeface="QSBMES+MicrosoftYaHei-Bold"/>
              </a:rPr>
              <a:t>名毕业生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453882" y="5117042"/>
            <a:ext cx="3808781" cy="20420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277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FF0000"/>
                </a:solidFill>
                <a:latin typeface="QSBMES+MicrosoftYaHei-Bold"/>
                <a:cs typeface="QSBMES+MicrosoftYaHei-Bold"/>
              </a:rPr>
              <a:t>目标：省级一</a:t>
            </a:r>
          </a:p>
          <a:p>
            <a:pPr marL="0" marR="0">
              <a:lnSpc>
                <a:spcPts val="4802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FF0000"/>
                </a:solidFill>
                <a:latin typeface="QSBMES+MicrosoftYaHei-Bold"/>
                <a:cs typeface="QSBMES+MicrosoftYaHei-Bold"/>
              </a:rPr>
              <a:t>流专业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028188" y="5344212"/>
            <a:ext cx="1485900" cy="9189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陕西省经济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发展规划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548680"/>
            <a:ext cx="12192000" cy="6857999"/>
          </a:xfrm>
          <a:prstGeom prst="rect">
            <a:avLst/>
          </a:prstGeom>
          <a:blipFill>
            <a:blip r:embed="rId2" cstate="print"/>
            <a:srcRect/>
            <a:stretch>
              <a:fillRect t="-15772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42491" y="247895"/>
            <a:ext cx="837343" cy="932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VBNVSQ+AgencyFB-Reg"/>
                <a:cs typeface="VBNVSQ+AgencyFB-Reg"/>
              </a:rPr>
              <a:t>03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02395" y="296181"/>
            <a:ext cx="1954833" cy="888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imHei"/>
                <a:cs typeface="SimHei"/>
              </a:rPr>
              <a:t>自我诊断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10970" y="740427"/>
            <a:ext cx="1673631" cy="645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8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LVTEAD+MicrosoftYaHei-Bold"/>
                <a:cs typeface="LVTEAD+MicrosoftYaHei-Bold"/>
              </a:rPr>
              <a:t>3.1 </a:t>
            </a:r>
            <a:r>
              <a:rPr sz="1800" b="1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目标分解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52520" y="782845"/>
            <a:ext cx="7566560" cy="28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5"/>
              </a:lnSpc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“</a:t>
            </a:r>
            <a:r>
              <a:rPr sz="1800" dirty="0" err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FFFWLT+MicrosoftYaHei"/>
              </a:rPr>
              <a:t>十三五</a:t>
            </a:r>
            <a:r>
              <a:rPr sz="1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FFFWLT+MicrosoftYaHei"/>
              </a:rPr>
              <a:t>”</a:t>
            </a:r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FFFWLT+MicrosoftYaHei"/>
              </a:rPr>
              <a:t>计算机网络</a:t>
            </a:r>
            <a:r>
              <a:rPr sz="1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FFFWLT+MicrosoftYaHei"/>
              </a:rPr>
              <a:t>专业建设与发展规划（</a:t>
            </a:r>
            <a: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DDGTMV+ArialMT"/>
              </a:rPr>
              <a:t>2016-2020</a:t>
            </a:r>
            <a:r>
              <a:rPr sz="1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FFFWLT+MicrosoftYaHei"/>
              </a:rPr>
              <a:t>年）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55964" y="1700808"/>
            <a:ext cx="947742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DDGTMV+ArialMT"/>
                <a:cs typeface="DDGTMV+ArialMT"/>
              </a:rPr>
              <a:t>2016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894602" y="1700807"/>
            <a:ext cx="947742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DDGTMV+ArialMT"/>
                <a:cs typeface="DDGTMV+ArialMT"/>
              </a:rPr>
              <a:t>2017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830071" y="1700806"/>
            <a:ext cx="947742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DDGTMV+ArialMT"/>
                <a:cs typeface="DDGTMV+ArialMT"/>
              </a:rPr>
              <a:t>2018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698103" y="1696648"/>
            <a:ext cx="947742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DDGTMV+ArialMT"/>
                <a:cs typeface="DDGTMV+ArialMT"/>
              </a:rPr>
              <a:t>2019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601833" y="1692490"/>
            <a:ext cx="947742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DDGTMV+ArialMT"/>
                <a:cs typeface="DDGTMV+ArialMT"/>
              </a:rPr>
              <a:t>2020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54049" y="2760651"/>
            <a:ext cx="12573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招生就业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823083" y="2760651"/>
            <a:ext cx="1486234" cy="657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就业率</a:t>
            </a: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9</a:t>
            </a:r>
            <a:r>
              <a:rPr lang="en-US" altLang="zh-CN" sz="1800" dirty="0">
                <a:solidFill>
                  <a:srgbClr val="000000"/>
                </a:solidFill>
                <a:latin typeface="DDGTMV+ArialMT"/>
                <a:cs typeface="DDGTMV+ArialMT"/>
              </a:rPr>
              <a:t>0</a:t>
            </a: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%</a:t>
            </a:r>
          </a:p>
          <a:p>
            <a:pPr marL="0" marR="0">
              <a:lnSpc>
                <a:spcPts val="2375"/>
              </a:lnSpc>
              <a:spcBef>
                <a:spcPts val="545"/>
              </a:spcBef>
              <a:spcAft>
                <a:spcPts val="0"/>
              </a:spcAft>
            </a:pPr>
            <a:r>
              <a:rPr lang="en-US" altLang="zh-CN" sz="1800" dirty="0">
                <a:solidFill>
                  <a:srgbClr val="000000"/>
                </a:solidFill>
                <a:latin typeface="DDGTMV+ArialMT"/>
                <a:cs typeface="DDGTMV+ArialMT"/>
              </a:rPr>
              <a:t>1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项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475988" y="2760651"/>
            <a:ext cx="1486234" cy="657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就业率</a:t>
            </a: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9</a:t>
            </a:r>
            <a:r>
              <a:rPr lang="en-US" altLang="zh-CN" dirty="0">
                <a:solidFill>
                  <a:srgbClr val="000000"/>
                </a:solidFill>
                <a:latin typeface="DDGTMV+ArialMT"/>
                <a:cs typeface="DDGTMV+ArialMT"/>
              </a:rPr>
              <a:t>2</a:t>
            </a: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%</a:t>
            </a:r>
          </a:p>
          <a:p>
            <a:pPr marL="0" marR="0">
              <a:lnSpc>
                <a:spcPts val="2375"/>
              </a:lnSpc>
              <a:spcBef>
                <a:spcPts val="54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1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项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292850" y="2760651"/>
            <a:ext cx="1486234" cy="6576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就业率</a:t>
            </a: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95%</a:t>
            </a:r>
          </a:p>
          <a:p>
            <a:pPr marL="0" marR="0">
              <a:lnSpc>
                <a:spcPts val="2375"/>
              </a:lnSpc>
              <a:spcBef>
                <a:spcPts val="545"/>
              </a:spcBef>
              <a:spcAft>
                <a:spcPts val="0"/>
              </a:spcAft>
            </a:pPr>
            <a:r>
              <a:rPr lang="en-US" altLang="zh-CN" dirty="0">
                <a:solidFill>
                  <a:srgbClr val="000000"/>
                </a:solidFill>
                <a:latin typeface="DDGTMV+ArialMT"/>
                <a:cs typeface="DDGTMV+ArialMT"/>
              </a:rPr>
              <a:t>2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项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094599" y="2760651"/>
            <a:ext cx="1486234" cy="657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就业率</a:t>
            </a: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9</a:t>
            </a:r>
            <a:r>
              <a:rPr lang="en-US" altLang="zh-CN" dirty="0">
                <a:solidFill>
                  <a:srgbClr val="000000"/>
                </a:solidFill>
                <a:latin typeface="DDGTMV+ArialMT"/>
                <a:cs typeface="DDGTMV+ArialMT"/>
              </a:rPr>
              <a:t>5</a:t>
            </a: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%</a:t>
            </a:r>
          </a:p>
          <a:p>
            <a:pPr marL="0" marR="0">
              <a:lnSpc>
                <a:spcPts val="2375"/>
              </a:lnSpc>
              <a:spcBef>
                <a:spcPts val="54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1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项国家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0120884" y="2760651"/>
            <a:ext cx="1486234" cy="28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就业率</a:t>
            </a: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9</a:t>
            </a:r>
            <a:r>
              <a:rPr lang="en-US" altLang="zh-CN" sz="1800" dirty="0">
                <a:solidFill>
                  <a:srgbClr val="000000"/>
                </a:solidFill>
                <a:latin typeface="DDGTMV+ArialMT"/>
                <a:cs typeface="DDGTMV+ArialMT"/>
              </a:rPr>
              <a:t>6</a:t>
            </a: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%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54049" y="3131618"/>
            <a:ext cx="12573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技能大赛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0120884" y="3131618"/>
            <a:ext cx="1155836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1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项国家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854049" y="3502585"/>
            <a:ext cx="12573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校企合作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823083" y="3502585"/>
            <a:ext cx="8001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调研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475988" y="3502585"/>
            <a:ext cx="1257300" cy="13865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规划完善</a:t>
            </a:r>
          </a:p>
          <a:p>
            <a:pPr marL="0" marR="0">
              <a:lnSpc>
                <a:spcPts val="2375"/>
              </a:lnSpc>
              <a:spcBef>
                <a:spcPts val="54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建设调研</a:t>
            </a:r>
          </a:p>
          <a:p>
            <a:pPr marL="0" marR="0">
              <a:lnSpc>
                <a:spcPts val="2375"/>
              </a:lnSpc>
              <a:spcBef>
                <a:spcPts val="54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课改</a:t>
            </a: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2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292850" y="3502585"/>
            <a:ext cx="3794011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实习</a:t>
            </a: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6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个月</a:t>
            </a: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90%</a:t>
            </a:r>
            <a:r>
              <a:rPr sz="1800" spc="1903" dirty="0">
                <a:solidFill>
                  <a:srgbClr val="000000"/>
                </a:solidFill>
                <a:latin typeface="DDGTMV+ArialMT"/>
                <a:cs typeface="DDGTMV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实习</a:t>
            </a: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6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个月</a:t>
            </a: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90%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0120884" y="3502585"/>
            <a:ext cx="1943100" cy="28699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实习</a:t>
            </a: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6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个月</a:t>
            </a: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90%</a:t>
            </a:r>
          </a:p>
          <a:p>
            <a:pPr marL="0" marR="0">
              <a:lnSpc>
                <a:spcPts val="2375"/>
              </a:lnSpc>
              <a:spcBef>
                <a:spcPts val="54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校企研发中心</a:t>
            </a:r>
          </a:p>
          <a:p>
            <a:pPr marL="0" marR="0">
              <a:lnSpc>
                <a:spcPts val="2375"/>
              </a:lnSpc>
              <a:spcBef>
                <a:spcPts val="54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教研</a:t>
            </a: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1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课改</a:t>
            </a: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1</a:t>
            </a:r>
          </a:p>
          <a:p>
            <a:pPr marL="0" marR="0">
              <a:lnSpc>
                <a:spcPts val="2375"/>
              </a:lnSpc>
              <a:spcBef>
                <a:spcPts val="54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培训、企业认证</a:t>
            </a:r>
          </a:p>
          <a:p>
            <a:pPr marL="0" marR="0">
              <a:lnSpc>
                <a:spcPts val="2378"/>
              </a:lnSpc>
              <a:spcBef>
                <a:spcPts val="59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修订方案课标</a:t>
            </a:r>
          </a:p>
          <a:p>
            <a:pPr marL="0" marR="0">
              <a:lnSpc>
                <a:spcPts val="2378"/>
              </a:lnSpc>
              <a:spcBef>
                <a:spcPts val="541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培育，出版</a:t>
            </a: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1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部</a:t>
            </a:r>
          </a:p>
          <a:p>
            <a:pPr marL="0" marR="0">
              <a:lnSpc>
                <a:spcPts val="2375"/>
              </a:lnSpc>
              <a:spcBef>
                <a:spcPts val="54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建设资源库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854049" y="3873552"/>
            <a:ext cx="12573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实训建设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823083" y="3873552"/>
            <a:ext cx="1511572" cy="10155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仿真实验</a:t>
            </a:r>
          </a:p>
          <a:p>
            <a:pPr marL="0" marR="0">
              <a:lnSpc>
                <a:spcPts val="2375"/>
              </a:lnSpc>
              <a:spcBef>
                <a:spcPts val="54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教研</a:t>
            </a: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1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课改</a:t>
            </a: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1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292850" y="3873552"/>
            <a:ext cx="1714500" cy="10155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校企研发中心</a:t>
            </a:r>
          </a:p>
          <a:p>
            <a:pPr marL="0" marR="0">
              <a:lnSpc>
                <a:spcPts val="2375"/>
              </a:lnSpc>
              <a:spcBef>
                <a:spcPts val="54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教研</a:t>
            </a: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1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课改</a:t>
            </a: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2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8094599" y="3873552"/>
            <a:ext cx="1714500" cy="10155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校企研发中心</a:t>
            </a:r>
          </a:p>
          <a:p>
            <a:pPr marL="0" marR="0">
              <a:lnSpc>
                <a:spcPts val="2375"/>
              </a:lnSpc>
              <a:spcBef>
                <a:spcPts val="54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教研</a:t>
            </a: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1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课改</a:t>
            </a: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2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854049" y="4244519"/>
            <a:ext cx="12573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科研教改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854049" y="4615359"/>
            <a:ext cx="1716329" cy="1386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教学团队建设</a:t>
            </a:r>
          </a:p>
          <a:p>
            <a:pPr marL="0" marR="0">
              <a:lnSpc>
                <a:spcPts val="2378"/>
              </a:lnSpc>
              <a:spcBef>
                <a:spcPts val="54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人才培养方案</a:t>
            </a:r>
          </a:p>
          <a:p>
            <a:pPr marL="0" marR="0">
              <a:lnSpc>
                <a:spcPts val="2378"/>
              </a:lnSpc>
              <a:spcBef>
                <a:spcPts val="541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教材建设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823083" y="4615359"/>
            <a:ext cx="347818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培训、下企业</a:t>
            </a:r>
            <a:r>
              <a:rPr sz="1800" spc="17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培训、下企业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6292850" y="4615359"/>
            <a:ext cx="17145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培训、下企业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8094599" y="4615359"/>
            <a:ext cx="19431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培训、企业认证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2823083" y="4985749"/>
            <a:ext cx="1487424" cy="645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8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修订，课标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475988" y="4985749"/>
            <a:ext cx="1258519" cy="1015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8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专业调研</a:t>
            </a:r>
          </a:p>
          <a:p>
            <a:pPr marL="0" marR="0">
              <a:lnSpc>
                <a:spcPts val="2378"/>
              </a:lnSpc>
              <a:spcBef>
                <a:spcPts val="541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培育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6292850" y="4985749"/>
            <a:ext cx="3912591" cy="645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8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修订方案和课标</a:t>
            </a:r>
            <a:r>
              <a:rPr sz="1800" spc="11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调研，微调方案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2823083" y="5356666"/>
            <a:ext cx="1614729" cy="28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8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 err="1">
                <a:solidFill>
                  <a:srgbClr val="000000"/>
                </a:solidFill>
                <a:latin typeface="FFFWLT+MicrosoftYaHei"/>
                <a:cs typeface="FFFWLT+MicrosoftYaHei"/>
              </a:rPr>
              <a:t>培育</a:t>
            </a:r>
            <a:endParaRPr sz="1800" dirty="0">
              <a:solidFill>
                <a:srgbClr val="000000"/>
              </a:solidFill>
              <a:latin typeface="DDGTMV+ArialMT"/>
              <a:cs typeface="DDGTMV+Arial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292850" y="5356666"/>
            <a:ext cx="800709" cy="645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8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培育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8094599" y="5356666"/>
            <a:ext cx="1843634" cy="1015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8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培育，出版</a:t>
            </a: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1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部</a:t>
            </a:r>
          </a:p>
          <a:p>
            <a:pPr marL="0" marR="0">
              <a:lnSpc>
                <a:spcPts val="2375"/>
              </a:lnSpc>
              <a:spcBef>
                <a:spcPts val="54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申报建设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854049" y="5727930"/>
            <a:ext cx="1943100" cy="10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教学资源库建设</a:t>
            </a:r>
          </a:p>
          <a:p>
            <a:pPr marL="0" marR="0">
              <a:lnSpc>
                <a:spcPts val="2375"/>
              </a:lnSpc>
              <a:spcBef>
                <a:spcPts val="54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信息化教学改革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2823083" y="5727930"/>
            <a:ext cx="3215291" cy="10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申报建设课程</a:t>
            </a:r>
            <a:r>
              <a:rPr sz="1800" spc="17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协助建设</a:t>
            </a:r>
          </a:p>
          <a:p>
            <a:pPr marL="0" marR="0">
              <a:lnSpc>
                <a:spcPts val="2375"/>
              </a:lnSpc>
              <a:spcBef>
                <a:spcPts val="54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竞赛，培训</a:t>
            </a:r>
            <a:r>
              <a:rPr sz="1800" spc="35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竞赛，培训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6292850" y="5727930"/>
            <a:ext cx="1485900" cy="10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协助建设</a:t>
            </a:r>
          </a:p>
          <a:p>
            <a:pPr marL="0" marR="0">
              <a:lnSpc>
                <a:spcPts val="2375"/>
              </a:lnSpc>
              <a:spcBef>
                <a:spcPts val="54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竞赛，培训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8094599" y="6098871"/>
            <a:ext cx="14859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竞赛，培训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0120884" y="6098871"/>
            <a:ext cx="14859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竞赛，培训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944216"/>
            <a:ext cx="12095922" cy="5913783"/>
          </a:xfrm>
          <a:prstGeom prst="rect">
            <a:avLst/>
          </a:prstGeom>
          <a:blipFill>
            <a:blip r:embed="rId2" cstate="print"/>
            <a:srcRect/>
            <a:stretch>
              <a:fillRect t="-15966" r="-794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42492" y="323224"/>
            <a:ext cx="837343" cy="932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VBNVSQ+AgencyFB-Reg"/>
                <a:cs typeface="VBNVSQ+AgencyFB-Reg"/>
              </a:rPr>
              <a:t>03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93774" y="349527"/>
            <a:ext cx="1954833" cy="888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imHei"/>
                <a:cs typeface="SimHei"/>
              </a:rPr>
              <a:t>自我诊断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66520" y="1307067"/>
            <a:ext cx="1216710" cy="645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8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LVTEAD+MicrosoftYaHei-Bold"/>
                <a:cs typeface="LVTEAD+MicrosoftYaHei-Bold"/>
              </a:rPr>
              <a:t>3.2 </a:t>
            </a:r>
            <a:r>
              <a:rPr sz="1800" b="1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标准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459091" y="2087024"/>
            <a:ext cx="1318260" cy="18135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6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/>
                <a:cs typeface="QSBMES+MicrosoftYaHei-Bold"/>
              </a:rPr>
              <a:t>优质的生源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/>
                <a:cs typeface="QSBMES+MicrosoftYaHei-Bold"/>
              </a:rPr>
              <a:t>质量、在校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/>
                <a:cs typeface="QSBMES+MicrosoftYaHei-Bold"/>
              </a:rPr>
              <a:t>人数、招生</a:t>
            </a:r>
          </a:p>
          <a:p>
            <a:pPr marL="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/>
                <a:cs typeface="QSBMES+MicrosoftYaHei-Bold"/>
              </a:rPr>
              <a:t>计划、报到</a:t>
            </a:r>
          </a:p>
          <a:p>
            <a:pPr marL="102107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/>
                <a:cs typeface="QSBMES+MicrosoftYaHei-Bold"/>
              </a:rPr>
              <a:t>率等指标</a:t>
            </a:r>
          </a:p>
          <a:p>
            <a:pPr marL="326390" marR="0">
              <a:lnSpc>
                <a:spcPts val="209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0000"/>
                </a:solidFill>
                <a:latin typeface="QSBMES+MicrosoftYaHei-Bold"/>
                <a:cs typeface="QSBMES+MicrosoftYaHei-Bold"/>
              </a:rPr>
              <a:t>细化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52306" y="2087024"/>
            <a:ext cx="1520952" cy="15476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6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/>
                <a:cs typeface="QSBMES+MicrosoftYaHei-Bold"/>
              </a:rPr>
              <a:t>专业发展对接</a:t>
            </a:r>
          </a:p>
          <a:p>
            <a:pPr marL="202691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/>
                <a:cs typeface="QSBMES+MicrosoftYaHei-Bold"/>
              </a:rPr>
              <a:t>中国智造</a:t>
            </a:r>
          </a:p>
          <a:p>
            <a:pPr marL="54863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LVTEAD+MicrosoftYaHei-Bold"/>
                <a:cs typeface="LVTEAD+MicrosoftYaHei-Bold"/>
              </a:rPr>
              <a:t>2025</a:t>
            </a:r>
            <a:r>
              <a:rPr sz="1600" b="1" dirty="0">
                <a:solidFill>
                  <a:srgbClr val="0066FF"/>
                </a:solidFill>
                <a:latin typeface="QSBMES+MicrosoftYaHei-Bold"/>
                <a:cs typeface="QSBMES+MicrosoftYaHei-Bold"/>
              </a:rPr>
              <a:t>和西北</a:t>
            </a:r>
          </a:p>
          <a:p>
            <a:pPr marL="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/>
                <a:cs typeface="QSBMES+MicrosoftYaHei-Bold"/>
              </a:rPr>
              <a:t>地区产业结构</a:t>
            </a:r>
          </a:p>
          <a:p>
            <a:pPr marL="30480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/>
                <a:cs typeface="QSBMES+MicrosoftYaHei-Bold"/>
              </a:rPr>
              <a:t>的规划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99920" y="2179545"/>
            <a:ext cx="1318260" cy="987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 dirty="0">
                <a:solidFill>
                  <a:srgbClr val="0066FF"/>
                </a:solidFill>
                <a:latin typeface="QSBMES+MicrosoftYaHei-Bold"/>
                <a:cs typeface="QSBMES+MicrosoftYaHei-Bold"/>
              </a:rPr>
              <a:t>企业需求驱动下</a:t>
            </a:r>
            <a:r>
              <a:rPr sz="1600" b="1" dirty="0" err="1">
                <a:solidFill>
                  <a:srgbClr val="0066FF"/>
                </a:solidFill>
                <a:latin typeface="QSBMES+MicrosoftYaHei-Bold"/>
                <a:cs typeface="QSBMES+MicrosoftYaHei-Bold"/>
              </a:rPr>
              <a:t>人才培养标</a:t>
            </a:r>
            <a:endParaRPr sz="1600" b="1" dirty="0">
              <a:solidFill>
                <a:srgbClr val="0066FF"/>
              </a:solidFill>
              <a:latin typeface="QSBMES+MicrosoftYaHei-Bold"/>
              <a:cs typeface="QSBMES+MicrosoftYaHei-Bold"/>
            </a:endParaRP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/>
                <a:cs typeface="QSBMES+MicrosoftYaHei-Bold"/>
              </a:rPr>
              <a:t>准及课程标</a:t>
            </a:r>
          </a:p>
          <a:p>
            <a:pPr marL="405383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/>
                <a:cs typeface="QSBMES+MicrosoftYaHei-Bold"/>
              </a:rPr>
              <a:t>准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524756" y="2208944"/>
            <a:ext cx="1318260" cy="1303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6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/>
                <a:cs typeface="QSBMES+MicrosoftYaHei-Bold"/>
              </a:rPr>
              <a:t>参照省级实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/>
                <a:cs typeface="QSBMES+MicrosoftYaHei-Bold"/>
              </a:rPr>
              <a:t>训基地和省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/>
                <a:cs typeface="QSBMES+MicrosoftYaHei-Bold"/>
              </a:rPr>
              <a:t>级在线开放</a:t>
            </a:r>
          </a:p>
          <a:p>
            <a:pPr marL="30480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/>
                <a:cs typeface="QSBMES+MicrosoftYaHei-Bold"/>
              </a:rPr>
              <a:t>课程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150229" y="2208944"/>
            <a:ext cx="912876" cy="1303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6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/>
                <a:cs typeface="QSBMES+MicrosoftYaHei-Bold"/>
              </a:rPr>
              <a:t>多元化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/>
                <a:cs typeface="QSBMES+MicrosoftYaHei-Bold"/>
              </a:rPr>
              <a:t>的评价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/>
                <a:cs typeface="QSBMES+MicrosoftYaHei-Bold"/>
              </a:rPr>
              <a:t>体系标</a:t>
            </a:r>
          </a:p>
          <a:p>
            <a:pPr marL="202692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/>
                <a:cs typeface="QSBMES+MicrosoftYaHei-Bold"/>
              </a:rPr>
              <a:t>准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767060" y="2208944"/>
            <a:ext cx="1115568" cy="1303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6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/>
                <a:cs typeface="QSBMES+MicrosoftYaHei-Bold"/>
              </a:rPr>
              <a:t>应用质量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/>
                <a:cs typeface="QSBMES+MicrosoftYaHei-Bold"/>
              </a:rPr>
              <a:t>螺旋建立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/>
                <a:cs typeface="QSBMES+MicrosoftYaHei-Bold"/>
              </a:rPr>
              <a:t>持续改进</a:t>
            </a:r>
          </a:p>
          <a:p>
            <a:pPr marL="202692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/>
                <a:cs typeface="QSBMES+MicrosoftYaHei-Bold"/>
              </a:rPr>
              <a:t>标准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12089" y="2330864"/>
            <a:ext cx="912876" cy="7566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6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 dirty="0">
                <a:solidFill>
                  <a:srgbClr val="0066FF"/>
                </a:solidFill>
                <a:latin typeface="QSBMES+MicrosoftYaHei-Bold"/>
                <a:cs typeface="QSBMES+MicrosoftYaHei-Bold"/>
              </a:rPr>
              <a:t>企业</a:t>
            </a:r>
            <a:r>
              <a:rPr sz="1600" b="1" dirty="0">
                <a:solidFill>
                  <a:srgbClr val="0066FF"/>
                </a:solidFill>
                <a:latin typeface="QSBMES+MicrosoftYaHei-Bold"/>
                <a:cs typeface="QSBMES+MicrosoftYaHei-Bold"/>
              </a:rPr>
              <a:t>技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/>
                <a:cs typeface="QSBMES+MicrosoftYaHei-Bold"/>
              </a:rPr>
              <a:t>术专家</a:t>
            </a:r>
          </a:p>
          <a:p>
            <a:pPr marL="100583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/>
                <a:cs typeface="QSBMES+MicrosoftYaHei-Bold"/>
              </a:rPr>
              <a:t>标准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243707" y="2330864"/>
            <a:ext cx="1115568" cy="1059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6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/>
                <a:cs typeface="QSBMES+MicrosoftYaHei-Bold"/>
              </a:rPr>
              <a:t>参照省级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/>
                <a:cs typeface="QSBMES+MicrosoftYaHei-Bold"/>
              </a:rPr>
              <a:t>教学团队</a:t>
            </a:r>
          </a:p>
          <a:p>
            <a:pPr marL="202691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/>
                <a:cs typeface="QSBMES+MicrosoftYaHei-Bold"/>
              </a:rPr>
              <a:t>标准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449446" y="3333148"/>
            <a:ext cx="710184" cy="8161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6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0000"/>
                </a:solidFill>
                <a:latin typeface="QSBMES+MicrosoftYaHei-Bold"/>
                <a:cs typeface="QSBMES+MicrosoftYaHei-Bold"/>
              </a:rPr>
              <a:t>细化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0000"/>
                </a:solidFill>
                <a:latin typeface="QSBMES+MicrosoftYaHei-Bold"/>
                <a:cs typeface="QSBMES+MicrosoftYaHei-Bold"/>
              </a:rPr>
              <a:t>分解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864354" y="3347372"/>
            <a:ext cx="710184" cy="8161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6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0000"/>
                </a:solidFill>
                <a:latin typeface="QSBMES+MicrosoftYaHei-Bold"/>
                <a:cs typeface="QSBMES+MicrosoftYaHei-Bold"/>
              </a:rPr>
              <a:t>细化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0000"/>
                </a:solidFill>
                <a:latin typeface="QSBMES+MicrosoftYaHei-Bold"/>
                <a:cs typeface="QSBMES+MicrosoftYaHei-Bold"/>
              </a:rPr>
              <a:t>分解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266053" y="3325147"/>
            <a:ext cx="710184" cy="8161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6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0000"/>
                </a:solidFill>
                <a:latin typeface="QSBMES+MicrosoftYaHei-Bold"/>
                <a:cs typeface="QSBMES+MicrosoftYaHei-Bold"/>
              </a:rPr>
              <a:t>细化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0000"/>
                </a:solidFill>
                <a:latin typeface="QSBMES+MicrosoftYaHei-Bold"/>
                <a:cs typeface="QSBMES+MicrosoftYaHei-Bold"/>
              </a:rPr>
              <a:t>分解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0984738" y="3331624"/>
            <a:ext cx="710184" cy="8161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6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0000"/>
                </a:solidFill>
                <a:latin typeface="QSBMES+MicrosoftYaHei-Bold"/>
                <a:cs typeface="QSBMES+MicrosoftYaHei-Bold"/>
              </a:rPr>
              <a:t>细化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0000"/>
                </a:solidFill>
                <a:latin typeface="QSBMES+MicrosoftYaHei-Bold"/>
                <a:cs typeface="QSBMES+MicrosoftYaHei-Bold"/>
              </a:rPr>
              <a:t>分解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82193" y="3364771"/>
            <a:ext cx="710184" cy="8161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6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0000"/>
                </a:solidFill>
                <a:latin typeface="QSBMES+MicrosoftYaHei-Bold"/>
                <a:cs typeface="QSBMES+MicrosoftYaHei-Bold"/>
              </a:rPr>
              <a:t>细化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0000"/>
                </a:solidFill>
                <a:latin typeface="QSBMES+MicrosoftYaHei-Bold"/>
                <a:cs typeface="QSBMES+MicrosoftYaHei-Bold"/>
              </a:rPr>
              <a:t>分解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931797" y="3355373"/>
            <a:ext cx="710184" cy="8161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6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0000"/>
                </a:solidFill>
                <a:latin typeface="QSBMES+MicrosoftYaHei-Bold"/>
                <a:cs typeface="QSBMES+MicrosoftYaHei-Bold"/>
              </a:rPr>
              <a:t>细化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0000"/>
                </a:solidFill>
                <a:latin typeface="QSBMES+MicrosoftYaHei-Bold"/>
                <a:cs typeface="QSBMES+MicrosoftYaHei-Bold"/>
              </a:rPr>
              <a:t>分解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442958" y="3352325"/>
            <a:ext cx="710184" cy="8161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6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0000"/>
                </a:solidFill>
                <a:latin typeface="QSBMES+MicrosoftYaHei-Bold"/>
                <a:cs typeface="QSBMES+MicrosoftYaHei-Bold"/>
              </a:rPr>
              <a:t>细化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0000"/>
                </a:solidFill>
                <a:latin typeface="QSBMES+MicrosoftYaHei-Bold"/>
                <a:cs typeface="QSBMES+MicrosoftYaHei-Bold"/>
              </a:rPr>
              <a:t>分解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785481" y="3572416"/>
            <a:ext cx="710184" cy="572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6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0000"/>
                </a:solidFill>
                <a:latin typeface="QSBMES+MicrosoftYaHei-Bold"/>
                <a:cs typeface="QSBMES+MicrosoftYaHei-Bold"/>
              </a:rPr>
              <a:t>分解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00863" y="4083103"/>
            <a:ext cx="1306068" cy="4475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VSRANR+MicrosoftYaHei"/>
              </a:rPr>
              <a:t>1.</a:t>
            </a:r>
            <a:r>
              <a:rPr sz="1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FFFWLT+MicrosoftYaHei"/>
              </a:rPr>
              <a:t>培养目标与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FFFWLT+MicrosoftYaHei"/>
              </a:rPr>
              <a:t>实际企业</a:t>
            </a:r>
            <a:r>
              <a:rPr sz="1400" dirty="0" err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FFFWLT+MicrosoftYaHei"/>
              </a:rPr>
              <a:t>接轨</a:t>
            </a:r>
            <a:endParaRPr sz="14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FFFWLT+MicrosoftYaHe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109595" y="4189783"/>
            <a:ext cx="1357884" cy="2422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/>
                <a:cs typeface="VSRANR+MicrosoftYaHei"/>
              </a:rPr>
              <a:t>1.</a:t>
            </a: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师资团队能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够支撑培养方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案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/>
                <a:cs typeface="VSRANR+MicrosoftYaHei"/>
              </a:rPr>
              <a:t>2.</a:t>
            </a: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教师三项职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责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/>
                <a:cs typeface="VSRANR+MicrosoftYaHei"/>
              </a:rPr>
              <a:t>3.</a:t>
            </a: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教师进行产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业历练</a:t>
            </a:r>
          </a:p>
          <a:p>
            <a:pPr marL="51815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/>
                <a:cs typeface="VSRANR+MicrosoftYaHei"/>
              </a:rPr>
              <a:t>4.</a:t>
            </a: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以国家教师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团队标准为目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标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563745" y="4189783"/>
            <a:ext cx="1336548" cy="2422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/>
                <a:cs typeface="VSRANR+MicrosoftYaHei"/>
              </a:rPr>
              <a:t>1.</a:t>
            </a: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教育教学资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源能够支撑培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养规划</a:t>
            </a:r>
            <a:r>
              <a:rPr sz="1400" dirty="0">
                <a:solidFill>
                  <a:srgbClr val="000000"/>
                </a:solidFill>
                <a:latin typeface="VSRANR+MicrosoftYaHei"/>
                <a:cs typeface="VSRANR+MicrosoftYaHei"/>
              </a:rPr>
              <a:t>2.</a:t>
            </a: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教学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管理制度规范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/>
                <a:cs typeface="VSRANR+MicrosoftYaHei"/>
              </a:rPr>
              <a:t>3.</a:t>
            </a: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以国家级实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训基地标准建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设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/>
                <a:cs typeface="VSRANR+MicrosoftYaHei"/>
              </a:rPr>
              <a:t>4.</a:t>
            </a: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以国家在线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开放课程标准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建设课程资源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024626" y="4189783"/>
            <a:ext cx="1357883" cy="2422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/>
                <a:cs typeface="VSRANR+MicrosoftYaHei"/>
              </a:rPr>
              <a:t>1.</a:t>
            </a: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对培养结果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持续性观测和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评价</a:t>
            </a:r>
          </a:p>
          <a:p>
            <a:pPr marL="51815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/>
                <a:cs typeface="VSRANR+MicrosoftYaHei"/>
              </a:rPr>
              <a:t>2.</a:t>
            </a: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引入第三方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评价机制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/>
                <a:cs typeface="VSRANR+MicrosoftYaHei"/>
              </a:rPr>
              <a:t>3.</a:t>
            </a: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从一元评价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到多元评价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/>
                <a:cs typeface="VSRANR+MicrosoftYaHei"/>
              </a:rPr>
              <a:t>4.</a:t>
            </a: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评价结果从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单一用途到多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用途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502652" y="4189783"/>
            <a:ext cx="1306067" cy="715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/>
                <a:cs typeface="VSRANR+MicrosoftYaHei"/>
              </a:rPr>
              <a:t>1.</a:t>
            </a: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录取人数、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报到率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647317" y="4096039"/>
            <a:ext cx="1306068" cy="502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/>
                <a:cs typeface="VSRANR+MicrosoftYaHei"/>
              </a:rPr>
              <a:t>1.</a:t>
            </a: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课程体系参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9001379" y="4296463"/>
            <a:ext cx="1514856" cy="1995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/>
                <a:cs typeface="VSRANR+MicrosoftYaHei"/>
              </a:rPr>
              <a:t>1.</a:t>
            </a: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专业发展对接</a:t>
            </a:r>
          </a:p>
          <a:p>
            <a:pPr marL="0" marR="0">
              <a:lnSpc>
                <a:spcPts val="1681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国家</a:t>
            </a:r>
            <a:r>
              <a:rPr sz="1400" dirty="0">
                <a:solidFill>
                  <a:srgbClr val="000000"/>
                </a:solidFill>
                <a:latin typeface="VSRANR+MicrosoftYaHei"/>
                <a:cs typeface="VSRANR+MicrosoftYaHei"/>
              </a:rPr>
              <a:t>2025</a:t>
            </a: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战略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/>
                <a:cs typeface="VSRANR+MicrosoftYaHei"/>
              </a:rPr>
              <a:t>2.</a:t>
            </a: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专业发展能够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服务西北地区产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业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/>
                <a:cs typeface="VSRANR+MicrosoftYaHei"/>
              </a:rPr>
              <a:t>3.</a:t>
            </a: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发展要兼顾行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业水平和专业特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色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0701782" y="4296463"/>
            <a:ext cx="1306067" cy="1782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/>
                <a:cs typeface="VSRANR+MicrosoftYaHei"/>
              </a:rPr>
              <a:t>1.</a:t>
            </a: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建立专业建</a:t>
            </a:r>
          </a:p>
          <a:p>
            <a:pPr marL="0" marR="0">
              <a:lnSpc>
                <a:spcPts val="1681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设质量监测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机制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/>
                <a:cs typeface="VSRANR+MicrosoftYaHei"/>
              </a:rPr>
              <a:t>2.</a:t>
            </a: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改进机制应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用质量螺旋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/>
                <a:cs typeface="VSRANR+MicrosoftYaHei"/>
              </a:rPr>
              <a:t>3.</a:t>
            </a: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持续改进有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评价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00863" y="4510077"/>
            <a:ext cx="1306068" cy="502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3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rgbClr val="000000"/>
                </a:solidFill>
                <a:latin typeface="VSRANR+MicrosoftYaHei"/>
                <a:cs typeface="VSRANR+MicrosoftYaHei"/>
              </a:rPr>
              <a:t>2</a:t>
            </a:r>
            <a:r>
              <a:rPr sz="1400" dirty="0">
                <a:solidFill>
                  <a:srgbClr val="000000"/>
                </a:solidFill>
                <a:latin typeface="VSRANR+MicrosoftYaHei"/>
                <a:cs typeface="VSRANR+MicrosoftYaHei"/>
              </a:rPr>
              <a:t>.</a:t>
            </a: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适应学校使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656842" y="4371306"/>
            <a:ext cx="1158240" cy="4691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FFFWLT+MicrosoftYaHei"/>
              </a:rPr>
              <a:t>照</a:t>
            </a:r>
            <a:r>
              <a:rPr lang="zh-CN" altLang="en-US" sz="1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FFFWLT+MicrosoftYaHei"/>
              </a:rPr>
              <a:t>企业需求</a:t>
            </a:r>
            <a:r>
              <a:rPr sz="1400" dirty="0" err="1">
                <a:solidFill>
                  <a:srgbClr val="000000"/>
                </a:solidFill>
                <a:latin typeface="FFFWLT+MicrosoftYaHei"/>
                <a:cs typeface="FFFWLT+MicrosoftYaHei"/>
              </a:rPr>
              <a:t>标准</a:t>
            </a:r>
            <a:endParaRPr sz="1400" dirty="0">
              <a:solidFill>
                <a:srgbClr val="000000"/>
              </a:solidFill>
              <a:latin typeface="FFFWLT+MicrosoftYaHei"/>
              <a:cs typeface="FFFWLT+MicrosoftYaHe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502652" y="4616757"/>
            <a:ext cx="1357883" cy="1995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/>
                <a:cs typeface="VSRANR+MicrosoftYaHei"/>
              </a:rPr>
              <a:t>2.</a:t>
            </a: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制定吸引优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质生源措施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/>
                <a:cs typeface="VSRANR+MicrosoftYaHei"/>
              </a:rPr>
              <a:t>3.</a:t>
            </a: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新生有退学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意愿的比例</a:t>
            </a:r>
          </a:p>
          <a:p>
            <a:pPr marL="51816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/>
                <a:cs typeface="VSRANR+MicrosoftYaHei"/>
              </a:rPr>
              <a:t>4.</a:t>
            </a: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新生对专业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的认知程度</a:t>
            </a:r>
          </a:p>
          <a:p>
            <a:pPr marL="51816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/>
                <a:cs typeface="VSRANR+MicrosoftYaHei"/>
              </a:rPr>
              <a:t>5.</a:t>
            </a: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招生计划完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成率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200863" y="4723437"/>
            <a:ext cx="2869648" cy="1995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命、社会需求、</a:t>
            </a:r>
            <a:r>
              <a:rPr sz="1400" spc="130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VSRANR+MicrosoftYaHei"/>
                <a:cs typeface="VSRANR+MicrosoftYaHei"/>
              </a:rPr>
              <a:t>2.</a:t>
            </a: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课程评价体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毕业生长期发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展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/>
                <a:cs typeface="VSRANR+MicrosoftYaHei"/>
              </a:rPr>
              <a:t>3.</a:t>
            </a: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向所有利益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相关者公开发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布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/>
                <a:cs typeface="VSRANR+MicrosoftYaHei"/>
              </a:rPr>
              <a:t>4.</a:t>
            </a: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所有利益相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关者参与修订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656842" y="4936797"/>
            <a:ext cx="1357883" cy="1568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系完善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/>
                <a:cs typeface="VSRANR+MicrosoftYaHei"/>
              </a:rPr>
              <a:t>3.</a:t>
            </a: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课程特色鲜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明</a:t>
            </a:r>
          </a:p>
          <a:p>
            <a:pPr marL="51815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/>
                <a:cs typeface="VSRANR+MicrosoftYaHei"/>
              </a:rPr>
              <a:t>4.</a:t>
            </a: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课程体系能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够支撑培养目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标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0701782" y="5790288"/>
            <a:ext cx="1306067" cy="7154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/>
                <a:cs typeface="VSRANR+MicrosoftYaHei"/>
              </a:rPr>
              <a:t>4.</a:t>
            </a: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评价结果用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/>
                <a:cs typeface="FFFWLT+MicrosoftYaHei"/>
              </a:rPr>
              <a:t>于改进工作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924339"/>
            <a:ext cx="12046226" cy="5933660"/>
          </a:xfrm>
          <a:prstGeom prst="rect">
            <a:avLst/>
          </a:prstGeom>
          <a:blipFill>
            <a:blip r:embed="rId2" cstate="print"/>
            <a:srcRect/>
            <a:stretch>
              <a:fillRect t="-15578" r="-1210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98466" y="1621006"/>
            <a:ext cx="3326383" cy="33706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0469" marR="0">
              <a:lnSpc>
                <a:spcPts val="4464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FFFFFF"/>
                </a:solidFill>
                <a:latin typeface="NCJQTQ+Arial-BoldMT"/>
                <a:cs typeface="NCJQTQ+Arial-BoldMT"/>
              </a:rPr>
              <a:t>1</a:t>
            </a:r>
            <a:r>
              <a:rPr sz="4000" b="1" spc="164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基本情况</a:t>
            </a:r>
          </a:p>
          <a:p>
            <a:pPr marL="0" marR="0">
              <a:lnSpc>
                <a:spcPts val="4466"/>
              </a:lnSpc>
              <a:spcBef>
                <a:spcPts val="3849"/>
              </a:spcBef>
              <a:spcAft>
                <a:spcPts val="0"/>
              </a:spcAft>
            </a:pPr>
            <a:r>
              <a:rPr sz="4000" b="1" dirty="0">
                <a:solidFill>
                  <a:srgbClr val="FFFFFF"/>
                </a:solidFill>
                <a:latin typeface="NCJQTQ+Arial-BoldMT"/>
                <a:cs typeface="NCJQTQ+Arial-BoldMT"/>
              </a:rPr>
              <a:t>2</a:t>
            </a:r>
            <a:r>
              <a:rPr sz="4000" b="1" spc="215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总体设计</a:t>
            </a:r>
          </a:p>
          <a:p>
            <a:pPr marL="261493" marR="0">
              <a:lnSpc>
                <a:spcPts val="4228"/>
              </a:lnSpc>
              <a:spcBef>
                <a:spcPts val="4464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FFFWLT+MicrosoftYaHei"/>
                <a:cs typeface="FFFWLT+MicrosoftYaHei"/>
              </a:rPr>
              <a:t>自我诊断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01591" y="3779438"/>
            <a:ext cx="1044412" cy="132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6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FFFFFF"/>
                </a:solidFill>
                <a:latin typeface="NCJQTQ+Arial-BoldMT"/>
                <a:cs typeface="NCJQTQ+Arial-BoldMT"/>
              </a:rPr>
              <a:t>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31259" y="4916364"/>
            <a:ext cx="1044242" cy="13289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4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FFFFFF"/>
                </a:solidFill>
                <a:latin typeface="NCJQTQ+Arial-BoldMT"/>
                <a:cs typeface="NCJQTQ+Arial-BoldMT"/>
              </a:rPr>
              <a:t>4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28616" y="4955010"/>
            <a:ext cx="2237232" cy="11466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28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FFFWLT+MicrosoftYaHei"/>
                <a:cs typeface="FFFWLT+MicrosoftYaHei"/>
              </a:rPr>
              <a:t>诊改成效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618611" y="5875239"/>
            <a:ext cx="1044242" cy="13289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4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FFFFFF"/>
                </a:solidFill>
                <a:latin typeface="NCJQTQ+Arial-BoldMT"/>
                <a:cs typeface="NCJQTQ+Arial-BoldMT"/>
              </a:rPr>
              <a:t>5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326890" y="5910812"/>
            <a:ext cx="2644140" cy="11466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28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FFFWLT+MicrosoftYaHei"/>
                <a:cs typeface="FFFWLT+MicrosoftYaHei"/>
              </a:rPr>
              <a:t>下一步工作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1" y="854765"/>
            <a:ext cx="12304643" cy="6003234"/>
          </a:xfrm>
          <a:prstGeom prst="rect">
            <a:avLst/>
          </a:prstGeom>
          <a:blipFill>
            <a:blip r:embed="rId2" cstate="print"/>
            <a:srcRect/>
            <a:stretch>
              <a:fillRect t="-14238" r="915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63929" y="1257098"/>
            <a:ext cx="7424744" cy="285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从专业建设目标和标准出发，共设计本专业的质量监控点</a:t>
            </a:r>
            <a:r>
              <a:rPr lang="en-US" altLang="zh-CN" b="1" dirty="0">
                <a:solidFill>
                  <a:srgbClr val="FF0000"/>
                </a:solidFill>
                <a:latin typeface="LVTEAD+MicrosoftYaHei-Bold"/>
                <a:cs typeface="QSBMES+MicrosoftYaHei-Bold"/>
              </a:rPr>
              <a:t>42</a:t>
            </a:r>
            <a:r>
              <a:rPr sz="1800" b="1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个。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624314" y="2390209"/>
            <a:ext cx="1066800" cy="1225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/>
                <a:cs typeface="FFFWLT+MicrosoftYaHei"/>
              </a:rPr>
              <a:t>实训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/>
                <a:cs typeface="FFFWLT+MicrosoftYaHei"/>
              </a:rPr>
              <a:t>条件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394702" y="2444184"/>
            <a:ext cx="1066800" cy="1225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/>
                <a:cs typeface="FFFWLT+MicrosoftYaHei"/>
              </a:rPr>
              <a:t>教学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/>
                <a:cs typeface="FFFWLT+MicrosoftYaHei"/>
              </a:rPr>
              <a:t>资源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8459" y="2469457"/>
            <a:ext cx="1067409" cy="12253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/>
                <a:cs typeface="FFFWLT+MicrosoftYaHei"/>
              </a:rPr>
              <a:t>基本</a:t>
            </a: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/>
                <a:cs typeface="FFFWLT+MicrosoftYaHei"/>
              </a:rPr>
              <a:t>情况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23667" y="2469457"/>
            <a:ext cx="1067409" cy="12253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/>
                <a:cs typeface="FFFWLT+MicrosoftYaHei"/>
              </a:rPr>
              <a:t>招生</a:t>
            </a: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/>
                <a:cs typeface="FFFWLT+MicrosoftYaHei"/>
              </a:rPr>
              <a:t>情况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164836" y="2469457"/>
            <a:ext cx="1067409" cy="12253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/>
                <a:cs typeface="FFFWLT+MicrosoftYaHei"/>
              </a:rPr>
              <a:t>师资</a:t>
            </a: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/>
                <a:cs typeface="FFFWLT+MicrosoftYaHei"/>
              </a:rPr>
              <a:t>队伍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89127" y="3611990"/>
            <a:ext cx="928015" cy="285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8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共</a:t>
            </a:r>
            <a:r>
              <a:rPr lang="en-US" altLang="zh-CN" dirty="0">
                <a:solidFill>
                  <a:srgbClr val="000000"/>
                </a:solidFill>
                <a:latin typeface="DDGTMV+ArialMT"/>
                <a:cs typeface="DDGTMV+ArialMT"/>
              </a:rPr>
              <a:t>1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项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183124" y="3609831"/>
            <a:ext cx="926896" cy="645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8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共</a:t>
            </a:r>
            <a:r>
              <a:rPr sz="1800" spc="5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项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945638" y="3653715"/>
            <a:ext cx="927236" cy="285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共</a:t>
            </a:r>
            <a:r>
              <a:rPr lang="en-US" altLang="zh-CN" dirty="0">
                <a:solidFill>
                  <a:srgbClr val="000000"/>
                </a:solidFill>
                <a:latin typeface="DDGTMV+ArialMT"/>
                <a:cs typeface="DDGTMV+ArialMT"/>
              </a:rPr>
              <a:t>3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项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1724" y="3644815"/>
            <a:ext cx="470205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dirty="0">
                <a:solidFill>
                  <a:srgbClr val="000000"/>
                </a:solidFill>
                <a:latin typeface="DDGTMV+ArialMT"/>
                <a:cs typeface="DDGTMV+ArialMT"/>
              </a:rPr>
              <a:t>4</a:t>
            </a:r>
            <a:endParaRPr sz="1800" dirty="0">
              <a:solidFill>
                <a:srgbClr val="000000"/>
              </a:solidFill>
              <a:latin typeface="DDGTMV+ArialMT"/>
              <a:cs typeface="DDGTMV+Arial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20356" y="3653715"/>
            <a:ext cx="927236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共</a:t>
            </a: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3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项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701784" y="3635427"/>
            <a:ext cx="927236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共</a:t>
            </a: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4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项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98880" y="4309179"/>
            <a:ext cx="1066800" cy="1225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/>
                <a:cs typeface="FFFWLT+MicrosoftYaHei"/>
              </a:rPr>
              <a:t>校企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/>
                <a:cs typeface="FFFWLT+MicrosoftYaHei"/>
              </a:rPr>
              <a:t>合作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923667" y="4309179"/>
            <a:ext cx="1066800" cy="1225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/>
                <a:cs typeface="FFFWLT+MicrosoftYaHei"/>
              </a:rPr>
              <a:t>教学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/>
                <a:cs typeface="FFFWLT+MicrosoftYaHei"/>
              </a:rPr>
              <a:t>改革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085334" y="4309179"/>
            <a:ext cx="1066800" cy="1225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/>
                <a:cs typeface="FFFWLT+MicrosoftYaHei"/>
              </a:rPr>
              <a:t>培养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/>
                <a:cs typeface="FFFWLT+MicrosoftYaHei"/>
              </a:rPr>
              <a:t>效果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450581" y="4309179"/>
            <a:ext cx="1066800" cy="1225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/>
                <a:cs typeface="FFFWLT+MicrosoftYaHei"/>
              </a:rPr>
              <a:t>社会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/>
                <a:cs typeface="FFFWLT+MicrosoftYaHei"/>
              </a:rPr>
              <a:t>服务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689592" y="4363154"/>
            <a:ext cx="1066800" cy="1225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/>
                <a:cs typeface="FFFWLT+MicrosoftYaHei"/>
              </a:rPr>
              <a:t>课程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/>
                <a:cs typeface="FFFWLT+MicrosoftYaHei"/>
              </a:rPr>
              <a:t>体系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813816" y="5464260"/>
            <a:ext cx="928015" cy="285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8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共</a:t>
            </a:r>
            <a:r>
              <a:rPr lang="en-US" altLang="zh-CN" dirty="0">
                <a:solidFill>
                  <a:srgbClr val="000000"/>
                </a:solidFill>
                <a:latin typeface="DDGTMV+ArialMT"/>
                <a:cs typeface="DDGTMV+ArialMT"/>
              </a:rPr>
              <a:t>5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项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945638" y="5481956"/>
            <a:ext cx="926591" cy="285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共</a:t>
            </a:r>
            <a:r>
              <a:rPr lang="en-US" altLang="zh-CN" sz="1800" spc="546" dirty="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项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090795" y="5493538"/>
            <a:ext cx="927236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共</a:t>
            </a: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5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项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465187" y="5493538"/>
            <a:ext cx="927236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共</a:t>
            </a: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2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项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9701784" y="5493538"/>
            <a:ext cx="1054372" cy="28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共</a:t>
            </a: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1</a:t>
            </a:r>
            <a:r>
              <a:rPr lang="en-US" altLang="zh-CN" sz="1800" dirty="0">
                <a:solidFill>
                  <a:srgbClr val="000000"/>
                </a:solidFill>
                <a:latin typeface="DDGTMV+ArialMT"/>
                <a:cs typeface="DDGTMV+ArialMT"/>
              </a:rPr>
              <a:t>2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项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459433"/>
            <a:ext cx="12192000" cy="6857999"/>
          </a:xfrm>
          <a:prstGeom prst="rect">
            <a:avLst/>
          </a:prstGeom>
          <a:blipFill>
            <a:blip r:embed="rId2" cstate="print"/>
            <a:srcRect/>
            <a:stretch>
              <a:fillRect t="-14682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3432" y="878003"/>
            <a:ext cx="16383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3.3 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组织实施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10067" y="2331518"/>
            <a:ext cx="3610647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ahoma"/>
                <a:cs typeface="Tahoma"/>
              </a:rPr>
              <a:t>2016-2017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学年进行第一轮诊改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7291" y="3288084"/>
            <a:ext cx="1428140" cy="12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97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FFFFFF"/>
                </a:solidFill>
                <a:latin typeface="FFFWLT+MicrosoftYaHei"/>
                <a:cs typeface="FFFWLT+MicrosoftYaHei"/>
              </a:rPr>
              <a:t>二级学</a:t>
            </a:r>
          </a:p>
          <a:p>
            <a:pPr marL="0" marR="0">
              <a:lnSpc>
                <a:spcPts val="3001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FFFFFF"/>
                </a:solidFill>
                <a:latin typeface="FFFWLT+MicrosoftYaHei"/>
                <a:cs typeface="FFFWLT+MicrosoftYaHei"/>
              </a:rPr>
              <a:t>院指导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58668" y="3432753"/>
            <a:ext cx="1399032" cy="10220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8016" marR="0">
              <a:lnSpc>
                <a:spcPts val="264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FFFWLT+MicrosoftYaHei"/>
                <a:cs typeface="FFFWLT+MicrosoftYaHei"/>
              </a:rPr>
              <a:t>专业教</a:t>
            </a:r>
          </a:p>
          <a:p>
            <a:pPr marL="0" marR="0">
              <a:lnSpc>
                <a:spcPts val="240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FFFWLT+MicrosoftYaHei"/>
                <a:cs typeface="FFFWLT+MicrosoftYaHei"/>
              </a:rPr>
              <a:t>研室牵头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10067" y="3544368"/>
            <a:ext cx="3610647" cy="16409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ahoma"/>
                <a:cs typeface="Tahoma"/>
              </a:rPr>
              <a:t>2017-2018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学年进行第二轮诊改</a:t>
            </a:r>
          </a:p>
          <a:p>
            <a:pPr marL="182879" marR="0">
              <a:lnSpc>
                <a:spcPts val="2375"/>
              </a:lnSpc>
              <a:spcBef>
                <a:spcPts val="541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2018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年</a:t>
            </a:r>
            <a:r>
              <a:rPr sz="1800" dirty="0">
                <a:solidFill>
                  <a:srgbClr val="000000"/>
                </a:solidFill>
                <a:latin typeface="DDGTMV+ArialMT"/>
                <a:cs typeface="DDGTMV+ArialMT"/>
              </a:rPr>
              <a:t>9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月开始第三轮诊改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296154" y="3638221"/>
            <a:ext cx="1028700" cy="9189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FFFWLT+MicrosoftYaHei"/>
                <a:cs typeface="FFFWLT+MicrosoftYaHei"/>
              </a:rPr>
              <a:t>教师为</a:t>
            </a:r>
          </a:p>
          <a:p>
            <a:pPr marL="11430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FFFWLT+MicrosoftYaHei"/>
                <a:cs typeface="FFFWLT+MicrosoftYaHei"/>
              </a:rPr>
              <a:t>主导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156704" y="3829356"/>
            <a:ext cx="1028700" cy="9189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FFFWLT+MicrosoftYaHei"/>
                <a:cs typeface="FFFWLT+MicrosoftYaHei"/>
              </a:rPr>
              <a:t>学生为</a:t>
            </a:r>
          </a:p>
          <a:p>
            <a:pPr marL="11430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FFFWLT+MicrosoftYaHei"/>
                <a:cs typeface="FFFWLT+MicrosoftYaHei"/>
              </a:rPr>
              <a:t>核心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41883" y="1062551"/>
            <a:ext cx="2228392" cy="8594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7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LVTEAD+MicrosoftYaHei-Bold"/>
                <a:cs typeface="LVTEAD+MicrosoftYaHei-Bold"/>
              </a:rPr>
              <a:t>3.4 </a:t>
            </a:r>
            <a:r>
              <a:rPr sz="2400" b="1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监测预警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09904" y="1861127"/>
            <a:ext cx="3271539" cy="1506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7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第一轮诊断：</a:t>
            </a:r>
            <a:r>
              <a:rPr lang="en-US" altLang="zh-CN" sz="2400" b="1" dirty="0">
                <a:solidFill>
                  <a:srgbClr val="000000"/>
                </a:solidFill>
                <a:latin typeface="LVTEAD+MicrosoftYaHei-Bold"/>
                <a:cs typeface="QSBMES+MicrosoftYaHei-Bold"/>
              </a:rPr>
              <a:t>42</a:t>
            </a:r>
            <a:r>
              <a:rPr sz="2400" b="1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个质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控点，达标</a:t>
            </a:r>
            <a:r>
              <a:rPr lang="en-US" altLang="zh-CN" sz="2400" b="1" dirty="0">
                <a:solidFill>
                  <a:srgbClr val="000000"/>
                </a:solidFill>
                <a:latin typeface="LVTEAD+MicrosoftYaHei-Bold"/>
                <a:cs typeface="QSBMES+MicrosoftYaHei-Bold"/>
              </a:rPr>
              <a:t>26</a:t>
            </a:r>
            <a:r>
              <a:rPr sz="2400" b="1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个，不</a:t>
            </a: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达标</a:t>
            </a:r>
            <a:r>
              <a:rPr sz="2400" b="1" dirty="0">
                <a:solidFill>
                  <a:srgbClr val="000000"/>
                </a:solidFill>
                <a:latin typeface="LVTEAD+MicrosoftYaHei-Bold"/>
                <a:cs typeface="LVTEAD+MicrosoftYaHei-Bold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LVTEAD+MicrosoftYaHei-Bold"/>
                <a:cs typeface="LVTEAD+MicrosoftYaHei-Bold"/>
              </a:rPr>
              <a:t>6</a:t>
            </a:r>
            <a:r>
              <a:rPr sz="2400" b="1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个，达成度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LVTEAD+MicrosoftYaHei-Bold"/>
                <a:cs typeface="LVTEAD+MicrosoftYaHei-Bold"/>
              </a:rPr>
              <a:t>6</a:t>
            </a:r>
            <a:r>
              <a:rPr lang="en-US" altLang="zh-CN" sz="2400" b="1" dirty="0">
                <a:solidFill>
                  <a:srgbClr val="000000"/>
                </a:solidFill>
                <a:latin typeface="LVTEAD+MicrosoftYaHei-Bold"/>
                <a:cs typeface="LVTEAD+MicrosoftYaHei-Bold"/>
              </a:rPr>
              <a:t>1.9</a:t>
            </a:r>
            <a:r>
              <a:rPr sz="2400" b="1" dirty="0">
                <a:solidFill>
                  <a:srgbClr val="000000"/>
                </a:solidFill>
                <a:latin typeface="LVTEAD+MicrosoftYaHei-Bold"/>
                <a:cs typeface="LVTEAD+MicrosoftYaHei-Bold"/>
              </a:rPr>
              <a:t>%</a:t>
            </a:r>
            <a:r>
              <a:rPr sz="2400" b="1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。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09904" y="3655383"/>
            <a:ext cx="4161760" cy="38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7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第二轮诊断：</a:t>
            </a:r>
            <a:r>
              <a:rPr lang="en-US" altLang="zh-CN" sz="2400" b="1" dirty="0">
                <a:solidFill>
                  <a:srgbClr val="000000"/>
                </a:solidFill>
                <a:latin typeface="LVTEAD+MicrosoftYaHei-Bold"/>
                <a:cs typeface="QSBMES+MicrosoftYaHei-Bold"/>
              </a:rPr>
              <a:t>42</a:t>
            </a:r>
            <a:r>
              <a:rPr sz="2400" b="1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个质</a:t>
            </a:r>
            <a:r>
              <a:rPr sz="2400" b="1" spc="13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sz="1100" dirty="0">
              <a:solidFill>
                <a:srgbClr val="000000"/>
              </a:solidFill>
              <a:latin typeface="FangSong"/>
              <a:cs typeface="FangSong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09904" y="4021143"/>
            <a:ext cx="3055950" cy="1134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7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 err="1">
                <a:solidFill>
                  <a:srgbClr val="000000"/>
                </a:solidFill>
                <a:latin typeface="QSBMES+MicrosoftYaHei-Bold"/>
                <a:cs typeface="QSBMES+MicrosoftYaHei-Bold"/>
              </a:rPr>
              <a:t>控点，达标</a:t>
            </a:r>
            <a:r>
              <a:rPr sz="2400" b="1" spc="1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00"/>
                </a:solidFill>
                <a:latin typeface="LVTEAD+MicrosoftYaHei-Bold"/>
                <a:cs typeface="LVTEAD+MicrosoftYaHei-Bold"/>
              </a:rPr>
              <a:t>3</a:t>
            </a:r>
            <a:r>
              <a:rPr lang="en-US" altLang="zh-CN" sz="2400" b="1" dirty="0">
                <a:solidFill>
                  <a:srgbClr val="000000"/>
                </a:solidFill>
                <a:latin typeface="LVTEAD+MicrosoftYaHei-Bold"/>
                <a:cs typeface="LVTEAD+MicrosoftYaHei-Bold"/>
              </a:rPr>
              <a:t>0</a:t>
            </a:r>
            <a:r>
              <a:rPr sz="2400" b="1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，不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 err="1">
                <a:solidFill>
                  <a:srgbClr val="000000"/>
                </a:solidFill>
                <a:latin typeface="QSBMES+MicrosoftYaHei-Bold"/>
                <a:cs typeface="QSBMES+MicrosoftYaHei-Bold"/>
              </a:rPr>
              <a:t>达标</a:t>
            </a:r>
            <a:r>
              <a:rPr sz="2400" b="1" spc="1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00"/>
                </a:solidFill>
                <a:latin typeface="LVTEAD+MicrosoftYaHei-Bold"/>
                <a:cs typeface="LVTEAD+MicrosoftYaHei-Bold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LVTEAD+MicrosoftYaHei-Bold"/>
                <a:cs typeface="LVTEAD+MicrosoftYaHei-Bold"/>
              </a:rPr>
              <a:t>2</a:t>
            </a:r>
            <a:r>
              <a:rPr sz="2400" b="1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个，达成度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LVTEAD+MicrosoftYaHei-Bold"/>
                <a:cs typeface="LVTEAD+MicrosoftYaHei-Bold"/>
              </a:rPr>
              <a:t>7</a:t>
            </a:r>
            <a:r>
              <a:rPr lang="en-US" altLang="zh-CN" sz="2400" b="1" dirty="0">
                <a:solidFill>
                  <a:srgbClr val="000000"/>
                </a:solidFill>
                <a:latin typeface="LVTEAD+MicrosoftYaHei-Bold"/>
                <a:cs typeface="LVTEAD+MicrosoftYaHei-Bold"/>
              </a:rPr>
              <a:t>1.4</a:t>
            </a:r>
            <a:r>
              <a:rPr sz="2400" b="1" dirty="0">
                <a:solidFill>
                  <a:srgbClr val="000000"/>
                </a:solidFill>
                <a:latin typeface="LVTEAD+MicrosoftYaHei-Bold"/>
                <a:cs typeface="LVTEAD+MicrosoftYaHei-Bold"/>
              </a:rPr>
              <a:t>%</a:t>
            </a:r>
            <a:r>
              <a:rPr sz="2400" b="1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。</a:t>
            </a:r>
          </a:p>
        </p:txBody>
      </p:sp>
      <p:graphicFrame>
        <p:nvGraphicFramePr>
          <p:cNvPr id="34" name="表格 34">
            <a:extLst>
              <a:ext uri="{FF2B5EF4-FFF2-40B4-BE49-F238E27FC236}">
                <a16:creationId xmlns:a16="http://schemas.microsoft.com/office/drawing/2014/main" id="{C56C2CBF-53C3-4C4C-981A-1C8A05D1A1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525016"/>
              </p:ext>
            </p:extLst>
          </p:nvPr>
        </p:nvGraphicFramePr>
        <p:xfrm>
          <a:off x="3791744" y="116633"/>
          <a:ext cx="7658373" cy="6624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3181168897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val="1145885180"/>
                    </a:ext>
                  </a:extLst>
                </a:gridCol>
                <a:gridCol w="1825725">
                  <a:extLst>
                    <a:ext uri="{9D8B030D-6E8A-4147-A177-3AD203B41FA5}">
                      <a16:colId xmlns:a16="http://schemas.microsoft.com/office/drawing/2014/main" val="1030607838"/>
                    </a:ext>
                  </a:extLst>
                </a:gridCol>
              </a:tblGrid>
              <a:tr h="389690">
                <a:tc>
                  <a:txBody>
                    <a:bodyPr/>
                    <a:lstStyle/>
                    <a:p>
                      <a:r>
                        <a:rPr lang="zh-CN" altLang="en-US" dirty="0"/>
                        <a:t>质控层面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质控点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整改情况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41800"/>
                  </a:ext>
                </a:extLst>
              </a:tr>
              <a:tr h="389690">
                <a:tc rowSpan="4"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师资队伍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rgbClr val="000000"/>
                          </a:solidFill>
                          <a:latin typeface="FangSong"/>
                          <a:cs typeface="FangSong"/>
                        </a:rPr>
                        <a:t>专业教师数量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不达标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542023"/>
                  </a:ext>
                </a:extLst>
              </a:tr>
              <a:tr h="38969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rgbClr val="000000"/>
                          </a:solidFill>
                          <a:latin typeface="FangSong"/>
                          <a:cs typeface="FangSong"/>
                        </a:rPr>
                        <a:t>职称结构（高级职称比例）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 panose="02010600030101010101" pitchFamily="2" charset="-122"/>
                          <a:cs typeface="+mn-cs"/>
                        </a:rPr>
                        <a:t>不达标</a:t>
                      </a:r>
                      <a:endParaRPr kumimoji="0" lang="zh-CN" alt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575893"/>
                  </a:ext>
                </a:extLst>
              </a:tr>
              <a:tr h="38969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chemeClr val="accent2"/>
                          </a:solidFill>
                          <a:latin typeface="FangSong"/>
                          <a:cs typeface="FangSong"/>
                        </a:rPr>
                        <a:t>专业带头人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Calibri"/>
                          <a:ea typeface="宋体" panose="02010600030101010101" pitchFamily="2" charset="-122"/>
                          <a:cs typeface="+mn-cs"/>
                        </a:rPr>
                        <a:t>达标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5389967"/>
                  </a:ext>
                </a:extLst>
              </a:tr>
              <a:tr h="38969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双师型教师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 panose="02010600030101010101" pitchFamily="2" charset="-122"/>
                          <a:cs typeface="+mn-cs"/>
                        </a:rPr>
                        <a:t>不达标</a:t>
                      </a:r>
                      <a:endParaRPr kumimoji="0" lang="zh-CN" alt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3369860"/>
                  </a:ext>
                </a:extLst>
              </a:tr>
              <a:tr h="389690">
                <a:tc rowSpan="3"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教学资源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>
                          <a:solidFill>
                            <a:schemeClr val="accent2"/>
                          </a:solidFill>
                        </a:rPr>
                        <a:t>专业教学资源库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Calibri"/>
                          <a:ea typeface="宋体" panose="02010600030101010101" pitchFamily="2" charset="-122"/>
                          <a:cs typeface="+mn-cs"/>
                        </a:rPr>
                        <a:t>达标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0945935"/>
                  </a:ext>
                </a:extLst>
              </a:tr>
              <a:tr h="38969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精品课程在线开放资源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 panose="02010600030101010101" pitchFamily="2" charset="-122"/>
                          <a:cs typeface="+mn-cs"/>
                        </a:rPr>
                        <a:t>不达标</a:t>
                      </a:r>
                      <a:endParaRPr kumimoji="0" lang="zh-CN" alt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8631689"/>
                  </a:ext>
                </a:extLst>
              </a:tr>
              <a:tr h="38969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使用蓝墨云端课开展信息化教学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 panose="02010600030101010101" pitchFamily="2" charset="-122"/>
                          <a:cs typeface="+mn-cs"/>
                        </a:rPr>
                        <a:t>不达标</a:t>
                      </a:r>
                      <a:endParaRPr kumimoji="0" lang="zh-CN" alt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1721821"/>
                  </a:ext>
                </a:extLst>
              </a:tr>
              <a:tr h="389690">
                <a:tc rowSpan="4"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实训条件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实训基地数量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 panose="02010600030101010101" pitchFamily="2" charset="-122"/>
                          <a:cs typeface="+mn-cs"/>
                        </a:rPr>
                        <a:t>不达标</a:t>
                      </a:r>
                      <a:endParaRPr kumimoji="0" lang="zh-CN" alt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1116155"/>
                  </a:ext>
                </a:extLst>
              </a:tr>
              <a:tr h="38969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实训设备数量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 panose="02010600030101010101" pitchFamily="2" charset="-122"/>
                          <a:cs typeface="+mn-cs"/>
                        </a:rPr>
                        <a:t>不达标</a:t>
                      </a:r>
                      <a:endParaRPr kumimoji="0" lang="zh-CN" alt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6385744"/>
                  </a:ext>
                </a:extLst>
              </a:tr>
              <a:tr h="38969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实训设备更新率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 panose="02010600030101010101" pitchFamily="2" charset="-122"/>
                          <a:cs typeface="+mn-cs"/>
                        </a:rPr>
                        <a:t>不达标</a:t>
                      </a:r>
                      <a:endParaRPr kumimoji="0" lang="zh-CN" alt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5441014"/>
                  </a:ext>
                </a:extLst>
              </a:tr>
              <a:tr h="38969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实训教材编写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 panose="02010600030101010101" pitchFamily="2" charset="-122"/>
                          <a:cs typeface="+mn-cs"/>
                        </a:rPr>
                        <a:t>不达标</a:t>
                      </a:r>
                      <a:endParaRPr kumimoji="0" lang="zh-CN" alt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0894971"/>
                  </a:ext>
                </a:extLst>
              </a:tr>
              <a:tr h="389690">
                <a:tc rowSpan="5"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校企合作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校外实训基地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 panose="02010600030101010101" pitchFamily="2" charset="-122"/>
                          <a:cs typeface="+mn-cs"/>
                        </a:rPr>
                        <a:t>不达标</a:t>
                      </a:r>
                      <a:endParaRPr kumimoji="0" lang="zh-CN" alt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3939448"/>
                  </a:ext>
                </a:extLst>
              </a:tr>
              <a:tr h="38969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校外实训提供的顶岗工作数量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 panose="02010600030101010101" pitchFamily="2" charset="-122"/>
                          <a:cs typeface="+mn-cs"/>
                        </a:rPr>
                        <a:t>不达标</a:t>
                      </a:r>
                      <a:endParaRPr kumimoji="0" lang="zh-CN" alt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0365093"/>
                  </a:ext>
                </a:extLst>
              </a:tr>
              <a:tr h="38969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accent2"/>
                          </a:solidFill>
                        </a:rPr>
                        <a:t>聘请企业高管、技术工程师讲座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Calibri"/>
                          <a:ea typeface="宋体" panose="02010600030101010101" pitchFamily="2" charset="-122"/>
                          <a:cs typeface="+mn-cs"/>
                        </a:rPr>
                        <a:t>达标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591172"/>
                  </a:ext>
                </a:extLst>
              </a:tr>
              <a:tr h="38969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accent2"/>
                          </a:solidFill>
                        </a:rPr>
                        <a:t>合作企业数量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Calibri"/>
                          <a:ea typeface="宋体" panose="02010600030101010101" pitchFamily="2" charset="-122"/>
                          <a:cs typeface="+mn-cs"/>
                        </a:rPr>
                        <a:t>达标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343756"/>
                  </a:ext>
                </a:extLst>
              </a:tr>
              <a:tr h="38969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师资培训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 panose="02010600030101010101" pitchFamily="2" charset="-122"/>
                          <a:cs typeface="+mn-cs"/>
                        </a:rPr>
                        <a:t>不达标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20902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42492" y="323224"/>
            <a:ext cx="837343" cy="932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VBNVSQ+AgencyFB-Reg"/>
                <a:cs typeface="VBNVSQ+AgencyFB-Reg"/>
              </a:rPr>
              <a:t>03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52423" y="349527"/>
            <a:ext cx="1954833" cy="888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imHei"/>
                <a:cs typeface="SimHei"/>
              </a:rPr>
              <a:t>自我诊断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0863" y="964889"/>
            <a:ext cx="9059532" cy="38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67"/>
              </a:lnSpc>
            </a:pPr>
            <a:r>
              <a:rPr sz="2400" b="1" dirty="0">
                <a:solidFill>
                  <a:srgbClr val="FF0000"/>
                </a:solidFill>
                <a:latin typeface="QSBMES+MicrosoftYaHei-Bold"/>
                <a:cs typeface="QSBMES+MicrosoftYaHei-Bold"/>
              </a:rPr>
              <a:t>改进：</a:t>
            </a:r>
            <a:r>
              <a:rPr sz="2400" b="1" spc="-19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QSBMES+MicrosoftYaHei-Bold"/>
              </a:rPr>
              <a:t>第一轮诊改：</a:t>
            </a:r>
            <a:r>
              <a:rPr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LVTEAD+MicrosoftYaHei-Bold"/>
              </a:rPr>
              <a:t>2016</a:t>
            </a:r>
            <a:r>
              <a:rPr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QSBMES+MicrosoftYaHei-Bold"/>
              </a:rPr>
              <a:t>年</a:t>
            </a:r>
            <a:r>
              <a:rPr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LVTEAD+MicrosoftYaHei-Bold"/>
              </a:rPr>
              <a:t>9</a:t>
            </a:r>
            <a:r>
              <a:rPr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QSBMES+MicrosoftYaHei-Bold"/>
              </a:rPr>
              <a:t>月到</a:t>
            </a:r>
            <a:r>
              <a:rPr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LVTEAD+MicrosoftYaHei-Bold"/>
              </a:rPr>
              <a:t>2017</a:t>
            </a:r>
            <a:r>
              <a:rPr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QSBMES+MicrosoftYaHei-Bold"/>
              </a:rPr>
              <a:t>年</a:t>
            </a:r>
            <a:r>
              <a:rPr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LVTEAD+MicrosoftYaHei-Bold"/>
              </a:rPr>
              <a:t>8</a:t>
            </a:r>
            <a:r>
              <a:rPr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QSBMES+MicrosoftYaHei-Bold"/>
              </a:rPr>
              <a:t>月本专业</a:t>
            </a:r>
            <a:r>
              <a:rPr lang="zh-CN" altLang="en-US"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QSBMES+MicrosoftYaHei-Bold"/>
              </a:rPr>
              <a:t>整改发现问题</a:t>
            </a:r>
            <a:endParaRPr sz="20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QSBMES+MicrosoftYaHei-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9191" y="2320651"/>
            <a:ext cx="4388159" cy="10717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79"/>
              </a:lnSpc>
              <a:spcBef>
                <a:spcPts val="0"/>
              </a:spcBef>
              <a:spcAft>
                <a:spcPts val="0"/>
              </a:spcAft>
            </a:pPr>
            <a:endParaRPr sz="1500" dirty="0">
              <a:solidFill>
                <a:srgbClr val="FFFFFF"/>
              </a:solidFill>
              <a:latin typeface="FFFWLT+MicrosoftYaHei"/>
              <a:cs typeface="FFFWLT+MicrosoftYaHei"/>
            </a:endParaRPr>
          </a:p>
          <a:p>
            <a:pPr marL="0" marR="0">
              <a:lnSpc>
                <a:spcPts val="1979"/>
              </a:lnSpc>
              <a:spcBef>
                <a:spcPts val="4524"/>
              </a:spcBef>
              <a:spcAft>
                <a:spcPts val="0"/>
              </a:spcAft>
            </a:pPr>
            <a:r>
              <a:rPr sz="1500" dirty="0">
                <a:solidFill>
                  <a:srgbClr val="FFFFFF"/>
                </a:solidFill>
                <a:latin typeface="FFFWLT+MicrosoftYaHei"/>
                <a:cs typeface="FFFWLT+MicrosoftYaHei"/>
              </a:rPr>
              <a:t>专业教师不足，双师素质不达标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281674" y="2547926"/>
            <a:ext cx="6309360" cy="9981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FFFWLT+MicrosoftYaHei"/>
                <a:cs typeface="FFFWLT+MicrosoftYaHei"/>
              </a:rPr>
              <a:t>积极引进高水平人才，对现有教师通过多种形式进行培</a:t>
            </a:r>
          </a:p>
          <a:p>
            <a:pPr marL="0" marR="0">
              <a:lnSpc>
                <a:spcPts val="2375"/>
              </a:lnSpc>
              <a:spcBef>
                <a:spcPts val="408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FFFWLT+MicrosoftYaHei"/>
                <a:cs typeface="FFFWLT+MicrosoftYaHei"/>
              </a:rPr>
              <a:t>养。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281674" y="3559227"/>
            <a:ext cx="6368407" cy="99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FFFWLT+MicrosoftYaHei"/>
                <a:cs typeface="FFFWLT+MicrosoftYaHei"/>
              </a:rPr>
              <a:t>申请立项建设网络综合实训室，</a:t>
            </a:r>
            <a:r>
              <a:rPr sz="1800" dirty="0">
                <a:solidFill>
                  <a:srgbClr val="FFFFFF"/>
                </a:solidFill>
                <a:latin typeface="DDGTMV+ArialMT"/>
                <a:cs typeface="DDGTMV+ArialMT"/>
              </a:rPr>
              <a:t>2017</a:t>
            </a:r>
            <a:r>
              <a:rPr sz="1800" dirty="0">
                <a:solidFill>
                  <a:srgbClr val="FFFFFF"/>
                </a:solidFill>
                <a:latin typeface="FFFWLT+MicrosoftYaHei"/>
                <a:cs typeface="FFFWLT+MicrosoftYaHei"/>
              </a:rPr>
              <a:t>年进入设计招标阶</a:t>
            </a:r>
          </a:p>
          <a:p>
            <a:pPr marL="0" marR="0">
              <a:lnSpc>
                <a:spcPts val="2375"/>
              </a:lnSpc>
              <a:spcBef>
                <a:spcPts val="408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FFFWLT+MicrosoftYaHei"/>
                <a:cs typeface="FFFWLT+MicrosoftYaHei"/>
              </a:rPr>
              <a:t>段。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39191" y="3822679"/>
            <a:ext cx="5485286" cy="831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79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FFFFFF"/>
                </a:solidFill>
                <a:latin typeface="FFFWLT+MicrosoftYaHei"/>
                <a:cs typeface="FFFWLT+MicrosoftYaHei"/>
              </a:rPr>
              <a:t>专业现有实训室不能完全满足需要，急需建设路由交换实</a:t>
            </a:r>
          </a:p>
          <a:p>
            <a:pPr marL="0" marR="0">
              <a:lnSpc>
                <a:spcPts val="1979"/>
              </a:lnSpc>
              <a:spcBef>
                <a:spcPts val="336"/>
              </a:spcBef>
              <a:spcAft>
                <a:spcPts val="0"/>
              </a:spcAft>
            </a:pPr>
            <a:r>
              <a:rPr sz="1500" dirty="0">
                <a:solidFill>
                  <a:srgbClr val="FFFFFF"/>
                </a:solidFill>
                <a:latin typeface="FFFWLT+MicrosoftYaHei"/>
                <a:cs typeface="FFFWLT+MicrosoftYaHei"/>
              </a:rPr>
              <a:t>验室、综合布线实验室。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281674" y="4570274"/>
            <a:ext cx="604647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FFFWLT+MicrosoftYaHei"/>
                <a:cs typeface="FFFWLT+MicrosoftYaHei"/>
              </a:rPr>
              <a:t>使用蓝墨云班课教学平台，进行专业主要课程教学，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39191" y="4665451"/>
            <a:ext cx="5386383" cy="537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79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FFFFFF"/>
                </a:solidFill>
                <a:latin typeface="FFFWLT+MicrosoftYaHei"/>
                <a:cs typeface="FFFWLT+MicrosoftYaHei"/>
              </a:rPr>
              <a:t>专业没有专业教学资源库和在线开放课程，只有</a:t>
            </a:r>
            <a:r>
              <a:rPr sz="1500" dirty="0">
                <a:solidFill>
                  <a:srgbClr val="FFFFFF"/>
                </a:solidFill>
                <a:latin typeface="VSRANR+MicrosoftYaHei"/>
                <a:cs typeface="VSRANR+MicrosoftYaHei"/>
              </a:rPr>
              <a:t>1</a:t>
            </a:r>
            <a:r>
              <a:rPr sz="1500" dirty="0">
                <a:solidFill>
                  <a:srgbClr val="FFFFFF"/>
                </a:solidFill>
                <a:latin typeface="FFFWLT+MicrosoftYaHei"/>
                <a:cs typeface="FFFWLT+MicrosoftYaHei"/>
              </a:rPr>
              <a:t>门院级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39191" y="4959584"/>
            <a:ext cx="1048664" cy="537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79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FFFFFF"/>
                </a:solidFill>
                <a:latin typeface="FFFWLT+MicrosoftYaHei"/>
                <a:cs typeface="FFFWLT+MicrosoftYaHei"/>
              </a:rPr>
              <a:t>精品课。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39191" y="5655163"/>
            <a:ext cx="4827010" cy="537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79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FFFFFF"/>
                </a:solidFill>
                <a:latin typeface="FFFWLT+MicrosoftYaHei"/>
                <a:cs typeface="FFFWLT+MicrosoftYaHei"/>
              </a:rPr>
              <a:t>校企合作的专业共建和课程共同开发还需要加强。</a:t>
            </a:r>
          </a:p>
        </p:txBody>
      </p:sp>
      <p:graphicFrame>
        <p:nvGraphicFramePr>
          <p:cNvPr id="19" name="图示 18">
            <a:extLst>
              <a:ext uri="{FF2B5EF4-FFF2-40B4-BE49-F238E27FC236}">
                <a16:creationId xmlns:a16="http://schemas.microsoft.com/office/drawing/2014/main" id="{791C5284-B52B-416D-9C2B-BB573A78E8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4915981"/>
              </p:ext>
            </p:extLst>
          </p:nvPr>
        </p:nvGraphicFramePr>
        <p:xfrm>
          <a:off x="534742" y="1498375"/>
          <a:ext cx="10957939" cy="3731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3" name="组合 22">
            <a:extLst>
              <a:ext uri="{FF2B5EF4-FFF2-40B4-BE49-F238E27FC236}">
                <a16:creationId xmlns:a16="http://schemas.microsoft.com/office/drawing/2014/main" id="{43B49C8D-6C41-4C5B-B5B8-B5DEB116FDE4}"/>
              </a:ext>
            </a:extLst>
          </p:cNvPr>
          <p:cNvGrpSpPr/>
          <p:nvPr/>
        </p:nvGrpSpPr>
        <p:grpSpPr>
          <a:xfrm>
            <a:off x="534742" y="4959584"/>
            <a:ext cx="2536922" cy="1898416"/>
            <a:chOff x="534742" y="4959584"/>
            <a:chExt cx="2536922" cy="1898416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82F36A7C-6325-4328-9173-465DF940B474}"/>
                </a:ext>
              </a:extLst>
            </p:cNvPr>
            <p:cNvSpPr/>
            <p:nvPr/>
          </p:nvSpPr>
          <p:spPr>
            <a:xfrm>
              <a:off x="534742" y="5301208"/>
              <a:ext cx="2536922" cy="15567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dirty="0"/>
                <a:t>积极引进高水平人才，对现有教师通过多种形式进行培养。</a:t>
              </a:r>
            </a:p>
          </p:txBody>
        </p:sp>
        <p:sp>
          <p:nvSpPr>
            <p:cNvPr id="22" name="箭头: 下 21">
              <a:extLst>
                <a:ext uri="{FF2B5EF4-FFF2-40B4-BE49-F238E27FC236}">
                  <a16:creationId xmlns:a16="http://schemas.microsoft.com/office/drawing/2014/main" id="{73610398-D594-4E83-964F-8AEB345003C9}"/>
                </a:ext>
              </a:extLst>
            </p:cNvPr>
            <p:cNvSpPr/>
            <p:nvPr/>
          </p:nvSpPr>
          <p:spPr>
            <a:xfrm>
              <a:off x="1587855" y="4959584"/>
              <a:ext cx="356100" cy="40004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45ECCD0F-0B8C-49A0-A984-280A1560D8C8}"/>
              </a:ext>
            </a:extLst>
          </p:cNvPr>
          <p:cNvGrpSpPr/>
          <p:nvPr/>
        </p:nvGrpSpPr>
        <p:grpSpPr>
          <a:xfrm>
            <a:off x="3307256" y="4959584"/>
            <a:ext cx="2536922" cy="1898416"/>
            <a:chOff x="534742" y="4959584"/>
            <a:chExt cx="2536922" cy="1898416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5F89C283-DC31-4754-8621-37B15C9403A5}"/>
                </a:ext>
              </a:extLst>
            </p:cNvPr>
            <p:cNvSpPr/>
            <p:nvPr/>
          </p:nvSpPr>
          <p:spPr>
            <a:xfrm>
              <a:off x="534742" y="5301208"/>
              <a:ext cx="2536922" cy="15567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dirty="0"/>
                <a:t>整合教学资源库，做好教学资源平台建设。</a:t>
              </a:r>
            </a:p>
          </p:txBody>
        </p:sp>
        <p:sp>
          <p:nvSpPr>
            <p:cNvPr id="27" name="箭头: 下 26">
              <a:extLst>
                <a:ext uri="{FF2B5EF4-FFF2-40B4-BE49-F238E27FC236}">
                  <a16:creationId xmlns:a16="http://schemas.microsoft.com/office/drawing/2014/main" id="{87392ECB-83BA-4CD8-BCB4-3D3A8E9CE84F}"/>
                </a:ext>
              </a:extLst>
            </p:cNvPr>
            <p:cNvSpPr/>
            <p:nvPr/>
          </p:nvSpPr>
          <p:spPr>
            <a:xfrm>
              <a:off x="1587855" y="4959584"/>
              <a:ext cx="356100" cy="40004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BB77BE54-3A3C-42F5-B2A1-D964F45C7D7D}"/>
              </a:ext>
            </a:extLst>
          </p:cNvPr>
          <p:cNvGrpSpPr/>
          <p:nvPr/>
        </p:nvGrpSpPr>
        <p:grpSpPr>
          <a:xfrm>
            <a:off x="6248765" y="4943903"/>
            <a:ext cx="2536922" cy="1898416"/>
            <a:chOff x="534742" y="4959584"/>
            <a:chExt cx="2536922" cy="1898416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EA40075E-4237-46E8-A89F-446C1D276273}"/>
                </a:ext>
              </a:extLst>
            </p:cNvPr>
            <p:cNvSpPr/>
            <p:nvPr/>
          </p:nvSpPr>
          <p:spPr>
            <a:xfrm>
              <a:off x="534742" y="5301208"/>
              <a:ext cx="2536922" cy="15567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2375"/>
                </a:lnSpc>
              </a:pPr>
              <a:r>
                <a:rPr lang="zh-CN" altLang="en-US" dirty="0">
                  <a:solidFill>
                    <a:srgbClr val="FFFFFF"/>
                  </a:solidFill>
                  <a:latin typeface="FFFWLT+MicrosoftYaHei"/>
                  <a:cs typeface="FFFWLT+MicrosoftYaHei"/>
                </a:rPr>
                <a:t>申请立项建设网络综合实训室，</a:t>
              </a:r>
              <a:r>
                <a:rPr lang="en-US" altLang="zh-CN" dirty="0">
                  <a:solidFill>
                    <a:srgbClr val="FFFFFF"/>
                  </a:solidFill>
                  <a:latin typeface="DDGTMV+ArialMT"/>
                  <a:cs typeface="DDGTMV+ArialMT"/>
                </a:rPr>
                <a:t>2017</a:t>
              </a:r>
              <a:r>
                <a:rPr lang="zh-CN" altLang="en-US" dirty="0">
                  <a:solidFill>
                    <a:srgbClr val="FFFFFF"/>
                  </a:solidFill>
                  <a:latin typeface="FFFWLT+MicrosoftYaHei"/>
                  <a:cs typeface="FFFWLT+MicrosoftYaHei"/>
                </a:rPr>
                <a:t>年进入设计招标阶段。</a:t>
              </a:r>
            </a:p>
          </p:txBody>
        </p:sp>
        <p:sp>
          <p:nvSpPr>
            <p:cNvPr id="30" name="箭头: 下 29">
              <a:extLst>
                <a:ext uri="{FF2B5EF4-FFF2-40B4-BE49-F238E27FC236}">
                  <a16:creationId xmlns:a16="http://schemas.microsoft.com/office/drawing/2014/main" id="{D2DE0491-FB32-4633-AC01-27CFB41D3D99}"/>
                </a:ext>
              </a:extLst>
            </p:cNvPr>
            <p:cNvSpPr/>
            <p:nvPr/>
          </p:nvSpPr>
          <p:spPr>
            <a:xfrm>
              <a:off x="1587855" y="4959584"/>
              <a:ext cx="356100" cy="40004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3F896C45-A6A0-45C0-AF93-133BC5F07917}"/>
              </a:ext>
            </a:extLst>
          </p:cNvPr>
          <p:cNvGrpSpPr/>
          <p:nvPr/>
        </p:nvGrpSpPr>
        <p:grpSpPr>
          <a:xfrm>
            <a:off x="9086673" y="4934039"/>
            <a:ext cx="2536922" cy="1898416"/>
            <a:chOff x="534742" y="4959584"/>
            <a:chExt cx="2536922" cy="1898416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494D07A0-AB5E-4D9C-8568-DFD0F4CB17E3}"/>
                </a:ext>
              </a:extLst>
            </p:cNvPr>
            <p:cNvSpPr/>
            <p:nvPr/>
          </p:nvSpPr>
          <p:spPr>
            <a:xfrm>
              <a:off x="534742" y="5301208"/>
              <a:ext cx="2536922" cy="15567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dirty="0"/>
                <a:t>与北京千锋互联开展框架协议下的深入合作。</a:t>
              </a:r>
            </a:p>
          </p:txBody>
        </p:sp>
        <p:sp>
          <p:nvSpPr>
            <p:cNvPr id="33" name="箭头: 下 32">
              <a:extLst>
                <a:ext uri="{FF2B5EF4-FFF2-40B4-BE49-F238E27FC236}">
                  <a16:creationId xmlns:a16="http://schemas.microsoft.com/office/drawing/2014/main" id="{2C40FEF2-6742-4A0B-9126-0F534C099EA3}"/>
                </a:ext>
              </a:extLst>
            </p:cNvPr>
            <p:cNvSpPr/>
            <p:nvPr/>
          </p:nvSpPr>
          <p:spPr>
            <a:xfrm>
              <a:off x="1587855" y="4959584"/>
              <a:ext cx="356100" cy="40004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42492" y="323224"/>
            <a:ext cx="837343" cy="932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VBNVSQ+AgencyFB-Reg"/>
                <a:cs typeface="VBNVSQ+AgencyFB-Reg"/>
              </a:rPr>
              <a:t>03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52423" y="349527"/>
            <a:ext cx="1954833" cy="888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imHei"/>
                <a:cs typeface="SimHei"/>
              </a:rPr>
              <a:t>自我诊断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0863" y="964889"/>
            <a:ext cx="9059532" cy="3770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67"/>
              </a:lnSpc>
            </a:pPr>
            <a:r>
              <a:rPr sz="2400" b="1" dirty="0" err="1">
                <a:solidFill>
                  <a:srgbClr val="FF0000"/>
                </a:solidFill>
                <a:latin typeface="QSBMES+MicrosoftYaHei-Bold"/>
                <a:cs typeface="QSBMES+MicrosoftYaHei-Bold"/>
              </a:rPr>
              <a:t>改进</a:t>
            </a:r>
            <a:r>
              <a:rPr sz="2400" b="1" dirty="0">
                <a:solidFill>
                  <a:srgbClr val="FF0000"/>
                </a:solidFill>
                <a:latin typeface="QSBMES+MicrosoftYaHei-Bold"/>
                <a:cs typeface="QSBMES+MicrosoftYaHei-Bold"/>
              </a:rPr>
              <a:t>：</a:t>
            </a:r>
            <a:r>
              <a:rPr lang="zh-CN" altLang="en-US"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QSBMES+MicrosoftYaHei-Bold"/>
              </a:rPr>
              <a:t>第二轮诊改：</a:t>
            </a:r>
            <a:r>
              <a:rPr lang="en-US" altLang="zh-CN"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LVTEAD+MicrosoftYaHei-Bold"/>
              </a:rPr>
              <a:t>2016</a:t>
            </a:r>
            <a:r>
              <a:rPr lang="zh-CN" altLang="en-US"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QSBMES+MicrosoftYaHei-Bold"/>
              </a:rPr>
              <a:t>年</a:t>
            </a:r>
            <a:r>
              <a:rPr lang="en-US" altLang="zh-CN"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LVTEAD+MicrosoftYaHei-Bold"/>
              </a:rPr>
              <a:t>9</a:t>
            </a:r>
            <a:r>
              <a:rPr lang="zh-CN" altLang="en-US"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QSBMES+MicrosoftYaHei-Bold"/>
              </a:rPr>
              <a:t>月到</a:t>
            </a:r>
            <a:r>
              <a:rPr lang="en-US" altLang="zh-CN"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LVTEAD+MicrosoftYaHei-Bold"/>
              </a:rPr>
              <a:t>2018</a:t>
            </a:r>
            <a:r>
              <a:rPr lang="zh-CN" altLang="en-US"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QSBMES+MicrosoftYaHei-Bold"/>
              </a:rPr>
              <a:t>年</a:t>
            </a:r>
            <a:r>
              <a:rPr lang="en-US" altLang="zh-CN"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LVTEAD+MicrosoftYaHei-Bold"/>
              </a:rPr>
              <a:t>8</a:t>
            </a:r>
            <a:r>
              <a:rPr lang="zh-CN" altLang="en-US"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QSBMES+MicrosoftYaHei-Bold"/>
              </a:rPr>
              <a:t>月本专业继续进行诊改</a:t>
            </a:r>
            <a:r>
              <a:rPr lang="zh-CN" altLang="en-US" sz="2400" b="1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9191" y="2320651"/>
            <a:ext cx="4388159" cy="10717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79"/>
              </a:lnSpc>
              <a:spcBef>
                <a:spcPts val="0"/>
              </a:spcBef>
              <a:spcAft>
                <a:spcPts val="0"/>
              </a:spcAft>
            </a:pPr>
            <a:endParaRPr sz="1500" dirty="0">
              <a:solidFill>
                <a:srgbClr val="FFFFFF"/>
              </a:solidFill>
              <a:latin typeface="FFFWLT+MicrosoftYaHei"/>
              <a:cs typeface="FFFWLT+MicrosoftYaHei"/>
            </a:endParaRPr>
          </a:p>
          <a:p>
            <a:pPr marL="0" marR="0">
              <a:lnSpc>
                <a:spcPts val="1979"/>
              </a:lnSpc>
              <a:spcBef>
                <a:spcPts val="4524"/>
              </a:spcBef>
              <a:spcAft>
                <a:spcPts val="0"/>
              </a:spcAft>
            </a:pPr>
            <a:r>
              <a:rPr sz="1500" dirty="0">
                <a:solidFill>
                  <a:srgbClr val="FFFFFF"/>
                </a:solidFill>
                <a:latin typeface="FFFWLT+MicrosoftYaHei"/>
                <a:cs typeface="FFFWLT+MicrosoftYaHei"/>
              </a:rPr>
              <a:t>专业教师不足，双师素质不达标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281674" y="2547926"/>
            <a:ext cx="6309360" cy="9981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FFFWLT+MicrosoftYaHei"/>
                <a:cs typeface="FFFWLT+MicrosoftYaHei"/>
              </a:rPr>
              <a:t>积极引进高水平人才，对现有教师通过多种形式进行培</a:t>
            </a:r>
          </a:p>
          <a:p>
            <a:pPr marL="0" marR="0">
              <a:lnSpc>
                <a:spcPts val="2375"/>
              </a:lnSpc>
              <a:spcBef>
                <a:spcPts val="408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FFFWLT+MicrosoftYaHei"/>
                <a:cs typeface="FFFWLT+MicrosoftYaHei"/>
              </a:rPr>
              <a:t>养。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281674" y="3559227"/>
            <a:ext cx="6368407" cy="99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FFFWLT+MicrosoftYaHei"/>
                <a:cs typeface="FFFWLT+MicrosoftYaHei"/>
              </a:rPr>
              <a:t>申请立项建设网络综合实训室，</a:t>
            </a:r>
            <a:r>
              <a:rPr sz="1800" dirty="0">
                <a:solidFill>
                  <a:srgbClr val="FFFFFF"/>
                </a:solidFill>
                <a:latin typeface="DDGTMV+ArialMT"/>
                <a:cs typeface="DDGTMV+ArialMT"/>
              </a:rPr>
              <a:t>2017</a:t>
            </a:r>
            <a:r>
              <a:rPr sz="1800" dirty="0">
                <a:solidFill>
                  <a:srgbClr val="FFFFFF"/>
                </a:solidFill>
                <a:latin typeface="FFFWLT+MicrosoftYaHei"/>
                <a:cs typeface="FFFWLT+MicrosoftYaHei"/>
              </a:rPr>
              <a:t>年进入设计招标阶</a:t>
            </a:r>
          </a:p>
          <a:p>
            <a:pPr marL="0" marR="0">
              <a:lnSpc>
                <a:spcPts val="2375"/>
              </a:lnSpc>
              <a:spcBef>
                <a:spcPts val="408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FFFWLT+MicrosoftYaHei"/>
                <a:cs typeface="FFFWLT+MicrosoftYaHei"/>
              </a:rPr>
              <a:t>段。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39191" y="3822679"/>
            <a:ext cx="5485286" cy="831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79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FFFFFF"/>
                </a:solidFill>
                <a:latin typeface="FFFWLT+MicrosoftYaHei"/>
                <a:cs typeface="FFFWLT+MicrosoftYaHei"/>
              </a:rPr>
              <a:t>专业现有实训室不能完全满足需要，急需建设路由交换实</a:t>
            </a:r>
          </a:p>
          <a:p>
            <a:pPr marL="0" marR="0">
              <a:lnSpc>
                <a:spcPts val="1979"/>
              </a:lnSpc>
              <a:spcBef>
                <a:spcPts val="336"/>
              </a:spcBef>
              <a:spcAft>
                <a:spcPts val="0"/>
              </a:spcAft>
            </a:pPr>
            <a:r>
              <a:rPr sz="1500" dirty="0">
                <a:solidFill>
                  <a:srgbClr val="FFFFFF"/>
                </a:solidFill>
                <a:latin typeface="FFFWLT+MicrosoftYaHei"/>
                <a:cs typeface="FFFWLT+MicrosoftYaHei"/>
              </a:rPr>
              <a:t>验室、综合布线实验室。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281674" y="4570274"/>
            <a:ext cx="604647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FFFWLT+MicrosoftYaHei"/>
                <a:cs typeface="FFFWLT+MicrosoftYaHei"/>
              </a:rPr>
              <a:t>使用蓝墨云班课教学平台，进行专业主要课程教学，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39191" y="4665451"/>
            <a:ext cx="5386383" cy="537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79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FFFFFF"/>
                </a:solidFill>
                <a:latin typeface="FFFWLT+MicrosoftYaHei"/>
                <a:cs typeface="FFFWLT+MicrosoftYaHei"/>
              </a:rPr>
              <a:t>专业没有专业教学资源库和在线开放课程，只有</a:t>
            </a:r>
            <a:r>
              <a:rPr sz="1500" dirty="0">
                <a:solidFill>
                  <a:srgbClr val="FFFFFF"/>
                </a:solidFill>
                <a:latin typeface="VSRANR+MicrosoftYaHei"/>
                <a:cs typeface="VSRANR+MicrosoftYaHei"/>
              </a:rPr>
              <a:t>1</a:t>
            </a:r>
            <a:r>
              <a:rPr sz="1500" dirty="0">
                <a:solidFill>
                  <a:srgbClr val="FFFFFF"/>
                </a:solidFill>
                <a:latin typeface="FFFWLT+MicrosoftYaHei"/>
                <a:cs typeface="FFFWLT+MicrosoftYaHei"/>
              </a:rPr>
              <a:t>门院级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39191" y="4959584"/>
            <a:ext cx="1048664" cy="537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79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FFFFFF"/>
                </a:solidFill>
                <a:latin typeface="FFFWLT+MicrosoftYaHei"/>
                <a:cs typeface="FFFWLT+MicrosoftYaHei"/>
              </a:rPr>
              <a:t>精品课。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39191" y="5655163"/>
            <a:ext cx="4827010" cy="537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79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FFFFFF"/>
                </a:solidFill>
                <a:latin typeface="FFFWLT+MicrosoftYaHei"/>
                <a:cs typeface="FFFWLT+MicrosoftYaHei"/>
              </a:rPr>
              <a:t>校企合作的专业共建和课程共同开发还需要加强。</a:t>
            </a:r>
          </a:p>
        </p:txBody>
      </p:sp>
      <p:graphicFrame>
        <p:nvGraphicFramePr>
          <p:cNvPr id="19" name="图示 18">
            <a:extLst>
              <a:ext uri="{FF2B5EF4-FFF2-40B4-BE49-F238E27FC236}">
                <a16:creationId xmlns:a16="http://schemas.microsoft.com/office/drawing/2014/main" id="{791C5284-B52B-416D-9C2B-BB573A78E8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6561815"/>
              </p:ext>
            </p:extLst>
          </p:nvPr>
        </p:nvGraphicFramePr>
        <p:xfrm>
          <a:off x="534742" y="1498375"/>
          <a:ext cx="10957939" cy="3121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3" name="组合 22">
            <a:extLst>
              <a:ext uri="{FF2B5EF4-FFF2-40B4-BE49-F238E27FC236}">
                <a16:creationId xmlns:a16="http://schemas.microsoft.com/office/drawing/2014/main" id="{43B49C8D-6C41-4C5B-B5B8-B5DEB116FDE4}"/>
              </a:ext>
            </a:extLst>
          </p:cNvPr>
          <p:cNvGrpSpPr/>
          <p:nvPr/>
        </p:nvGrpSpPr>
        <p:grpSpPr>
          <a:xfrm>
            <a:off x="506499" y="4253419"/>
            <a:ext cx="2536922" cy="1898416"/>
            <a:chOff x="534742" y="4959584"/>
            <a:chExt cx="2536922" cy="1898416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82F36A7C-6325-4328-9173-465DF940B474}"/>
                </a:ext>
              </a:extLst>
            </p:cNvPr>
            <p:cNvSpPr/>
            <p:nvPr/>
          </p:nvSpPr>
          <p:spPr>
            <a:xfrm>
              <a:off x="534742" y="5301208"/>
              <a:ext cx="2536922" cy="15567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dirty="0"/>
                <a:t>积极引进双师型人才，鼓励现有教师考取工程师资格认证。</a:t>
              </a:r>
            </a:p>
          </p:txBody>
        </p:sp>
        <p:sp>
          <p:nvSpPr>
            <p:cNvPr id="22" name="箭头: 下 21">
              <a:extLst>
                <a:ext uri="{FF2B5EF4-FFF2-40B4-BE49-F238E27FC236}">
                  <a16:creationId xmlns:a16="http://schemas.microsoft.com/office/drawing/2014/main" id="{73610398-D594-4E83-964F-8AEB345003C9}"/>
                </a:ext>
              </a:extLst>
            </p:cNvPr>
            <p:cNvSpPr/>
            <p:nvPr/>
          </p:nvSpPr>
          <p:spPr>
            <a:xfrm>
              <a:off x="1587855" y="4959584"/>
              <a:ext cx="356100" cy="40004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45ECCD0F-0B8C-49A0-A984-280A1560D8C8}"/>
              </a:ext>
            </a:extLst>
          </p:cNvPr>
          <p:cNvGrpSpPr/>
          <p:nvPr/>
        </p:nvGrpSpPr>
        <p:grpSpPr>
          <a:xfrm>
            <a:off x="3361095" y="4214631"/>
            <a:ext cx="2536922" cy="1898416"/>
            <a:chOff x="534742" y="4959584"/>
            <a:chExt cx="2536922" cy="1898416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5F89C283-DC31-4754-8621-37B15C9403A5}"/>
                </a:ext>
              </a:extLst>
            </p:cNvPr>
            <p:cNvSpPr/>
            <p:nvPr/>
          </p:nvSpPr>
          <p:spPr>
            <a:xfrm>
              <a:off x="534742" y="5301208"/>
              <a:ext cx="2536922" cy="15567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dirty="0"/>
                <a:t>鼓励教师使用蓝墨云端开展课堂教学</a:t>
              </a:r>
            </a:p>
          </p:txBody>
        </p:sp>
        <p:sp>
          <p:nvSpPr>
            <p:cNvPr id="27" name="箭头: 下 26">
              <a:extLst>
                <a:ext uri="{FF2B5EF4-FFF2-40B4-BE49-F238E27FC236}">
                  <a16:creationId xmlns:a16="http://schemas.microsoft.com/office/drawing/2014/main" id="{87392ECB-83BA-4CD8-BCB4-3D3A8E9CE84F}"/>
                </a:ext>
              </a:extLst>
            </p:cNvPr>
            <p:cNvSpPr/>
            <p:nvPr/>
          </p:nvSpPr>
          <p:spPr>
            <a:xfrm>
              <a:off x="1587855" y="4959584"/>
              <a:ext cx="356100" cy="40004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BB77BE54-3A3C-42F5-B2A1-D964F45C7D7D}"/>
              </a:ext>
            </a:extLst>
          </p:cNvPr>
          <p:cNvGrpSpPr/>
          <p:nvPr/>
        </p:nvGrpSpPr>
        <p:grpSpPr>
          <a:xfrm>
            <a:off x="6215691" y="4210648"/>
            <a:ext cx="2536922" cy="1898416"/>
            <a:chOff x="534742" y="4959584"/>
            <a:chExt cx="2536922" cy="1898416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EA40075E-4237-46E8-A89F-446C1D276273}"/>
                </a:ext>
              </a:extLst>
            </p:cNvPr>
            <p:cNvSpPr/>
            <p:nvPr/>
          </p:nvSpPr>
          <p:spPr>
            <a:xfrm>
              <a:off x="534742" y="5301208"/>
              <a:ext cx="2536922" cy="15567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2375"/>
                </a:lnSpc>
              </a:pPr>
              <a:r>
                <a:rPr lang="zh-CN" altLang="en-US" dirty="0">
                  <a:solidFill>
                    <a:srgbClr val="FFFFFF"/>
                  </a:solidFill>
                  <a:latin typeface="FFFWLT+MicrosoftYaHei"/>
                  <a:cs typeface="FFFWLT+MicrosoftYaHei"/>
                </a:rPr>
                <a:t>加大实训室的投入，改进现有实验设备，购置新的软硬件产品。</a:t>
              </a:r>
            </a:p>
          </p:txBody>
        </p:sp>
        <p:sp>
          <p:nvSpPr>
            <p:cNvPr id="30" name="箭头: 下 29">
              <a:extLst>
                <a:ext uri="{FF2B5EF4-FFF2-40B4-BE49-F238E27FC236}">
                  <a16:creationId xmlns:a16="http://schemas.microsoft.com/office/drawing/2014/main" id="{D2DE0491-FB32-4633-AC01-27CFB41D3D99}"/>
                </a:ext>
              </a:extLst>
            </p:cNvPr>
            <p:cNvSpPr/>
            <p:nvPr/>
          </p:nvSpPr>
          <p:spPr>
            <a:xfrm>
              <a:off x="1587855" y="4959584"/>
              <a:ext cx="356100" cy="40004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3F896C45-A6A0-45C0-AF93-133BC5F07917}"/>
              </a:ext>
            </a:extLst>
          </p:cNvPr>
          <p:cNvGrpSpPr/>
          <p:nvPr/>
        </p:nvGrpSpPr>
        <p:grpSpPr>
          <a:xfrm>
            <a:off x="9057332" y="4188307"/>
            <a:ext cx="2536922" cy="1898416"/>
            <a:chOff x="534742" y="4959584"/>
            <a:chExt cx="2536922" cy="1898416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494D07A0-AB5E-4D9C-8568-DFD0F4CB17E3}"/>
                </a:ext>
              </a:extLst>
            </p:cNvPr>
            <p:cNvSpPr/>
            <p:nvPr/>
          </p:nvSpPr>
          <p:spPr>
            <a:xfrm>
              <a:off x="534742" y="5301208"/>
              <a:ext cx="2536922" cy="15567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2771"/>
                </a:lnSpc>
              </a:pPr>
              <a:r>
                <a:rPr lang="zh-CN" altLang="en-US" dirty="0"/>
                <a:t>加强校企合作，鼓励教师到企业去实训。</a:t>
              </a:r>
            </a:p>
          </p:txBody>
        </p:sp>
        <p:sp>
          <p:nvSpPr>
            <p:cNvPr id="33" name="箭头: 下 32">
              <a:extLst>
                <a:ext uri="{FF2B5EF4-FFF2-40B4-BE49-F238E27FC236}">
                  <a16:creationId xmlns:a16="http://schemas.microsoft.com/office/drawing/2014/main" id="{2C40FEF2-6742-4A0B-9126-0F534C099EA3}"/>
                </a:ext>
              </a:extLst>
            </p:cNvPr>
            <p:cNvSpPr/>
            <p:nvPr/>
          </p:nvSpPr>
          <p:spPr>
            <a:xfrm>
              <a:off x="1587855" y="4959584"/>
              <a:ext cx="356100" cy="40004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82877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42492" y="323224"/>
            <a:ext cx="837343" cy="932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VBNVSQ+AgencyFB-Reg"/>
                <a:cs typeface="VBNVSQ+AgencyFB-Reg"/>
              </a:rPr>
              <a:t>03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52423" y="349527"/>
            <a:ext cx="1954833" cy="888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imHei"/>
                <a:cs typeface="SimHei"/>
              </a:rPr>
              <a:t>自我诊断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0863" y="964889"/>
            <a:ext cx="9059532" cy="3770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67"/>
              </a:lnSpc>
            </a:pPr>
            <a:r>
              <a:rPr sz="2400" b="1" dirty="0" err="1">
                <a:solidFill>
                  <a:srgbClr val="FF0000"/>
                </a:solidFill>
                <a:latin typeface="QSBMES+MicrosoftYaHei-Bold"/>
                <a:cs typeface="QSBMES+MicrosoftYaHei-Bold"/>
              </a:rPr>
              <a:t>改进</a:t>
            </a:r>
            <a:r>
              <a:rPr sz="2400" b="1" dirty="0">
                <a:solidFill>
                  <a:srgbClr val="FF0000"/>
                </a:solidFill>
                <a:latin typeface="QSBMES+MicrosoftYaHei-Bold"/>
                <a:cs typeface="QSBMES+MicrosoftYaHei-Bold"/>
              </a:rPr>
              <a:t>：</a:t>
            </a:r>
            <a:r>
              <a:rPr lang="zh-CN" altLang="en-US"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QSBMES+MicrosoftYaHei-Bold"/>
              </a:rPr>
              <a:t>第三轮诊改：</a:t>
            </a:r>
            <a:r>
              <a:rPr lang="en-US" altLang="zh-CN"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LVTEAD+MicrosoftYaHei-Bold"/>
              </a:rPr>
              <a:t>2018</a:t>
            </a:r>
            <a:r>
              <a:rPr lang="zh-CN" altLang="en-US"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QSBMES+MicrosoftYaHei-Bold"/>
              </a:rPr>
              <a:t>年</a:t>
            </a:r>
            <a:r>
              <a:rPr lang="en-US" altLang="zh-CN"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LVTEAD+MicrosoftYaHei-Bold"/>
              </a:rPr>
              <a:t>9</a:t>
            </a:r>
            <a:r>
              <a:rPr lang="zh-CN" altLang="en-US"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QSBMES+MicrosoftYaHei-Bold"/>
              </a:rPr>
              <a:t>月到</a:t>
            </a:r>
            <a:r>
              <a:rPr lang="en-US" altLang="zh-CN"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LVTEAD+MicrosoftYaHei-Bold"/>
              </a:rPr>
              <a:t>2020</a:t>
            </a:r>
            <a:r>
              <a:rPr lang="zh-CN" altLang="en-US"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QSBMES+MicrosoftYaHei-Bold"/>
              </a:rPr>
              <a:t>年</a:t>
            </a:r>
            <a:r>
              <a:rPr lang="en-US" altLang="zh-CN"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QSBMES+MicrosoftYaHei-Bold"/>
              </a:rPr>
              <a:t>9</a:t>
            </a:r>
            <a:r>
              <a:rPr lang="zh-CN" altLang="en-US"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QSBMES+MicrosoftYaHei-Bold"/>
              </a:rPr>
              <a:t>月本专业继续进行诊改</a:t>
            </a:r>
            <a:r>
              <a:rPr lang="zh-CN" altLang="en-US" sz="2400" b="1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9191" y="2320651"/>
            <a:ext cx="4388159" cy="10717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79"/>
              </a:lnSpc>
              <a:spcBef>
                <a:spcPts val="0"/>
              </a:spcBef>
              <a:spcAft>
                <a:spcPts val="0"/>
              </a:spcAft>
            </a:pPr>
            <a:endParaRPr sz="1500" dirty="0">
              <a:solidFill>
                <a:srgbClr val="FFFFFF"/>
              </a:solidFill>
              <a:latin typeface="FFFWLT+MicrosoftYaHei"/>
              <a:cs typeface="FFFWLT+MicrosoftYaHei"/>
            </a:endParaRPr>
          </a:p>
          <a:p>
            <a:pPr marL="0" marR="0">
              <a:lnSpc>
                <a:spcPts val="1979"/>
              </a:lnSpc>
              <a:spcBef>
                <a:spcPts val="4524"/>
              </a:spcBef>
              <a:spcAft>
                <a:spcPts val="0"/>
              </a:spcAft>
            </a:pPr>
            <a:r>
              <a:rPr sz="1500" dirty="0">
                <a:solidFill>
                  <a:srgbClr val="FFFFFF"/>
                </a:solidFill>
                <a:latin typeface="FFFWLT+MicrosoftYaHei"/>
                <a:cs typeface="FFFWLT+MicrosoftYaHei"/>
              </a:rPr>
              <a:t>专业教师不足，双师素质不达标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281674" y="2547926"/>
            <a:ext cx="6309360" cy="9981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FFFWLT+MicrosoftYaHei"/>
                <a:cs typeface="FFFWLT+MicrosoftYaHei"/>
              </a:rPr>
              <a:t>积极引进高水平人才，对现有教师通过多种形式进行培</a:t>
            </a:r>
          </a:p>
          <a:p>
            <a:pPr marL="0" marR="0">
              <a:lnSpc>
                <a:spcPts val="2375"/>
              </a:lnSpc>
              <a:spcBef>
                <a:spcPts val="408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FFFWLT+MicrosoftYaHei"/>
                <a:cs typeface="FFFWLT+MicrosoftYaHei"/>
              </a:rPr>
              <a:t>养。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281674" y="3559227"/>
            <a:ext cx="6368407" cy="99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FFFWLT+MicrosoftYaHei"/>
                <a:cs typeface="FFFWLT+MicrosoftYaHei"/>
              </a:rPr>
              <a:t>申请立项建设网络综合实训室，</a:t>
            </a:r>
            <a:r>
              <a:rPr sz="1800" dirty="0">
                <a:solidFill>
                  <a:srgbClr val="FFFFFF"/>
                </a:solidFill>
                <a:latin typeface="DDGTMV+ArialMT"/>
                <a:cs typeface="DDGTMV+ArialMT"/>
              </a:rPr>
              <a:t>2017</a:t>
            </a:r>
            <a:r>
              <a:rPr sz="1800" dirty="0">
                <a:solidFill>
                  <a:srgbClr val="FFFFFF"/>
                </a:solidFill>
                <a:latin typeface="FFFWLT+MicrosoftYaHei"/>
                <a:cs typeface="FFFWLT+MicrosoftYaHei"/>
              </a:rPr>
              <a:t>年进入设计招标阶</a:t>
            </a:r>
          </a:p>
          <a:p>
            <a:pPr marL="0" marR="0">
              <a:lnSpc>
                <a:spcPts val="2375"/>
              </a:lnSpc>
              <a:spcBef>
                <a:spcPts val="408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FFFWLT+MicrosoftYaHei"/>
                <a:cs typeface="FFFWLT+MicrosoftYaHei"/>
              </a:rPr>
              <a:t>段。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39191" y="3822679"/>
            <a:ext cx="5485286" cy="831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79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FFFFFF"/>
                </a:solidFill>
                <a:latin typeface="FFFWLT+MicrosoftYaHei"/>
                <a:cs typeface="FFFWLT+MicrosoftYaHei"/>
              </a:rPr>
              <a:t>专业现有实训室不能完全满足需要，急需建设路由交换实</a:t>
            </a:r>
          </a:p>
          <a:p>
            <a:pPr marL="0" marR="0">
              <a:lnSpc>
                <a:spcPts val="1979"/>
              </a:lnSpc>
              <a:spcBef>
                <a:spcPts val="336"/>
              </a:spcBef>
              <a:spcAft>
                <a:spcPts val="0"/>
              </a:spcAft>
            </a:pPr>
            <a:r>
              <a:rPr sz="1500" dirty="0">
                <a:solidFill>
                  <a:srgbClr val="FFFFFF"/>
                </a:solidFill>
                <a:latin typeface="FFFWLT+MicrosoftYaHei"/>
                <a:cs typeface="FFFWLT+MicrosoftYaHei"/>
              </a:rPr>
              <a:t>验室、综合布线实验室。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281674" y="4570274"/>
            <a:ext cx="604647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FFFWLT+MicrosoftYaHei"/>
                <a:cs typeface="FFFWLT+MicrosoftYaHei"/>
              </a:rPr>
              <a:t>使用蓝墨云班课教学平台，进行专业主要课程教学，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39191" y="4665451"/>
            <a:ext cx="5386383" cy="537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79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FFFFFF"/>
                </a:solidFill>
                <a:latin typeface="FFFWLT+MicrosoftYaHei"/>
                <a:cs typeface="FFFWLT+MicrosoftYaHei"/>
              </a:rPr>
              <a:t>专业没有专业教学资源库和在线开放课程，只有</a:t>
            </a:r>
            <a:r>
              <a:rPr sz="1500" dirty="0">
                <a:solidFill>
                  <a:srgbClr val="FFFFFF"/>
                </a:solidFill>
                <a:latin typeface="VSRANR+MicrosoftYaHei"/>
                <a:cs typeface="VSRANR+MicrosoftYaHei"/>
              </a:rPr>
              <a:t>1</a:t>
            </a:r>
            <a:r>
              <a:rPr sz="1500" dirty="0">
                <a:solidFill>
                  <a:srgbClr val="FFFFFF"/>
                </a:solidFill>
                <a:latin typeface="FFFWLT+MicrosoftYaHei"/>
                <a:cs typeface="FFFWLT+MicrosoftYaHei"/>
              </a:rPr>
              <a:t>门院级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39191" y="4959584"/>
            <a:ext cx="1048664" cy="537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79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FFFFFF"/>
                </a:solidFill>
                <a:latin typeface="FFFWLT+MicrosoftYaHei"/>
                <a:cs typeface="FFFWLT+MicrosoftYaHei"/>
              </a:rPr>
              <a:t>精品课。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39191" y="5655163"/>
            <a:ext cx="4827010" cy="537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79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FFFFFF"/>
                </a:solidFill>
                <a:latin typeface="FFFWLT+MicrosoftYaHei"/>
                <a:cs typeface="FFFWLT+MicrosoftYaHei"/>
              </a:rPr>
              <a:t>校企合作的专业共建和课程共同开发还需要加强。</a:t>
            </a:r>
          </a:p>
        </p:txBody>
      </p:sp>
      <p:graphicFrame>
        <p:nvGraphicFramePr>
          <p:cNvPr id="19" name="图示 18">
            <a:extLst>
              <a:ext uri="{FF2B5EF4-FFF2-40B4-BE49-F238E27FC236}">
                <a16:creationId xmlns:a16="http://schemas.microsoft.com/office/drawing/2014/main" id="{791C5284-B52B-416D-9C2B-BB573A78E8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4265393"/>
              </p:ext>
            </p:extLst>
          </p:nvPr>
        </p:nvGraphicFramePr>
        <p:xfrm>
          <a:off x="534742" y="1498375"/>
          <a:ext cx="10957939" cy="3121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3" name="组合 22">
            <a:extLst>
              <a:ext uri="{FF2B5EF4-FFF2-40B4-BE49-F238E27FC236}">
                <a16:creationId xmlns:a16="http://schemas.microsoft.com/office/drawing/2014/main" id="{43B49C8D-6C41-4C5B-B5B8-B5DEB116FDE4}"/>
              </a:ext>
            </a:extLst>
          </p:cNvPr>
          <p:cNvGrpSpPr/>
          <p:nvPr/>
        </p:nvGrpSpPr>
        <p:grpSpPr>
          <a:xfrm>
            <a:off x="464475" y="4058317"/>
            <a:ext cx="2536922" cy="1898416"/>
            <a:chOff x="534742" y="4959584"/>
            <a:chExt cx="2536922" cy="1898416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82F36A7C-6325-4328-9173-465DF940B474}"/>
                </a:ext>
              </a:extLst>
            </p:cNvPr>
            <p:cNvSpPr/>
            <p:nvPr/>
          </p:nvSpPr>
          <p:spPr>
            <a:xfrm>
              <a:off x="534742" y="5301208"/>
              <a:ext cx="2536922" cy="15567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dirty="0"/>
                <a:t>积极引进双师型人才，鼓励现有教师考取工程师资格认证。</a:t>
              </a:r>
            </a:p>
          </p:txBody>
        </p:sp>
        <p:sp>
          <p:nvSpPr>
            <p:cNvPr id="22" name="箭头: 下 21">
              <a:extLst>
                <a:ext uri="{FF2B5EF4-FFF2-40B4-BE49-F238E27FC236}">
                  <a16:creationId xmlns:a16="http://schemas.microsoft.com/office/drawing/2014/main" id="{73610398-D594-4E83-964F-8AEB345003C9}"/>
                </a:ext>
              </a:extLst>
            </p:cNvPr>
            <p:cNvSpPr/>
            <p:nvPr/>
          </p:nvSpPr>
          <p:spPr>
            <a:xfrm>
              <a:off x="1587855" y="4959584"/>
              <a:ext cx="356100" cy="40004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45ECCD0F-0B8C-49A0-A984-280A1560D8C8}"/>
              </a:ext>
            </a:extLst>
          </p:cNvPr>
          <p:cNvGrpSpPr/>
          <p:nvPr/>
        </p:nvGrpSpPr>
        <p:grpSpPr>
          <a:xfrm>
            <a:off x="3281834" y="4084444"/>
            <a:ext cx="2536922" cy="1898416"/>
            <a:chOff x="534742" y="4959584"/>
            <a:chExt cx="2536922" cy="1898416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5F89C283-DC31-4754-8621-37B15C9403A5}"/>
                </a:ext>
              </a:extLst>
            </p:cNvPr>
            <p:cNvSpPr/>
            <p:nvPr/>
          </p:nvSpPr>
          <p:spPr>
            <a:xfrm>
              <a:off x="534742" y="5301208"/>
              <a:ext cx="2536922" cy="15567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dirty="0"/>
                <a:t>搭建专业精品课程平台，并且推广使用。</a:t>
              </a:r>
            </a:p>
          </p:txBody>
        </p:sp>
        <p:sp>
          <p:nvSpPr>
            <p:cNvPr id="27" name="箭头: 下 26">
              <a:extLst>
                <a:ext uri="{FF2B5EF4-FFF2-40B4-BE49-F238E27FC236}">
                  <a16:creationId xmlns:a16="http://schemas.microsoft.com/office/drawing/2014/main" id="{87392ECB-83BA-4CD8-BCB4-3D3A8E9CE84F}"/>
                </a:ext>
              </a:extLst>
            </p:cNvPr>
            <p:cNvSpPr/>
            <p:nvPr/>
          </p:nvSpPr>
          <p:spPr>
            <a:xfrm>
              <a:off x="1587855" y="4959584"/>
              <a:ext cx="356100" cy="40004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BB77BE54-3A3C-42F5-B2A1-D964F45C7D7D}"/>
              </a:ext>
            </a:extLst>
          </p:cNvPr>
          <p:cNvGrpSpPr/>
          <p:nvPr/>
        </p:nvGrpSpPr>
        <p:grpSpPr>
          <a:xfrm>
            <a:off x="6215691" y="4210648"/>
            <a:ext cx="2536922" cy="1898416"/>
            <a:chOff x="534742" y="4959584"/>
            <a:chExt cx="2536922" cy="1898416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EA40075E-4237-46E8-A89F-446C1D276273}"/>
                </a:ext>
              </a:extLst>
            </p:cNvPr>
            <p:cNvSpPr/>
            <p:nvPr/>
          </p:nvSpPr>
          <p:spPr>
            <a:xfrm>
              <a:off x="534742" y="5301208"/>
              <a:ext cx="2536922" cy="15567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2375"/>
                </a:lnSpc>
              </a:pPr>
              <a:r>
                <a:rPr lang="zh-CN" altLang="en-US" dirty="0">
                  <a:solidFill>
                    <a:srgbClr val="FFFFFF"/>
                  </a:solidFill>
                  <a:latin typeface="FFFWLT+MicrosoftYaHei"/>
                  <a:cs typeface="FFFWLT+MicrosoftYaHei"/>
                </a:rPr>
                <a:t>更新部分实验设备，组织编写实验指导用书。</a:t>
              </a:r>
            </a:p>
          </p:txBody>
        </p:sp>
        <p:sp>
          <p:nvSpPr>
            <p:cNvPr id="30" name="箭头: 下 29">
              <a:extLst>
                <a:ext uri="{FF2B5EF4-FFF2-40B4-BE49-F238E27FC236}">
                  <a16:creationId xmlns:a16="http://schemas.microsoft.com/office/drawing/2014/main" id="{D2DE0491-FB32-4633-AC01-27CFB41D3D99}"/>
                </a:ext>
              </a:extLst>
            </p:cNvPr>
            <p:cNvSpPr/>
            <p:nvPr/>
          </p:nvSpPr>
          <p:spPr>
            <a:xfrm>
              <a:off x="1587855" y="4959584"/>
              <a:ext cx="356100" cy="40004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3F896C45-A6A0-45C0-AF93-133BC5F07917}"/>
              </a:ext>
            </a:extLst>
          </p:cNvPr>
          <p:cNvGrpSpPr/>
          <p:nvPr/>
        </p:nvGrpSpPr>
        <p:grpSpPr>
          <a:xfrm>
            <a:off x="9057332" y="4188307"/>
            <a:ext cx="2536922" cy="1898416"/>
            <a:chOff x="534742" y="4959584"/>
            <a:chExt cx="2536922" cy="1898416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494D07A0-AB5E-4D9C-8568-DFD0F4CB17E3}"/>
                </a:ext>
              </a:extLst>
            </p:cNvPr>
            <p:cNvSpPr/>
            <p:nvPr/>
          </p:nvSpPr>
          <p:spPr>
            <a:xfrm>
              <a:off x="534742" y="5301208"/>
              <a:ext cx="2536922" cy="15567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2771"/>
                </a:lnSpc>
              </a:pPr>
              <a:r>
                <a:rPr lang="zh-CN" altLang="en-US" dirty="0"/>
                <a:t>加强校企合作，鼓励教师到企业去实训。</a:t>
              </a:r>
            </a:p>
          </p:txBody>
        </p:sp>
        <p:sp>
          <p:nvSpPr>
            <p:cNvPr id="33" name="箭头: 下 32">
              <a:extLst>
                <a:ext uri="{FF2B5EF4-FFF2-40B4-BE49-F238E27FC236}">
                  <a16:creationId xmlns:a16="http://schemas.microsoft.com/office/drawing/2014/main" id="{2C40FEF2-6742-4A0B-9126-0F534C099EA3}"/>
                </a:ext>
              </a:extLst>
            </p:cNvPr>
            <p:cNvSpPr/>
            <p:nvPr/>
          </p:nvSpPr>
          <p:spPr>
            <a:xfrm>
              <a:off x="1587855" y="4959584"/>
              <a:ext cx="356100" cy="40004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63578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944217"/>
            <a:ext cx="12324522" cy="5913782"/>
          </a:xfrm>
          <a:prstGeom prst="rect">
            <a:avLst/>
          </a:prstGeom>
          <a:blipFill>
            <a:blip r:embed="rId2" cstate="print"/>
            <a:srcRect/>
            <a:stretch>
              <a:fillRect t="-15966" r="1076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42492" y="323224"/>
            <a:ext cx="823472" cy="932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VBNVSQ+AgencyFB-Reg"/>
                <a:cs typeface="VBNVSQ+AgencyFB-Reg"/>
              </a:rPr>
              <a:t>04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93774" y="349527"/>
            <a:ext cx="1954833" cy="888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imHei"/>
                <a:cs typeface="SimHei"/>
              </a:rPr>
              <a:t>诊改成效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18806" y="1959932"/>
            <a:ext cx="3729228" cy="32697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9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46AFCD"/>
                </a:solidFill>
                <a:latin typeface="QSBMES+MicrosoftYaHei-Bold"/>
                <a:cs typeface="QSBMES+MicrosoftYaHei-Bold"/>
              </a:rPr>
              <a:t>项目化教学落地生根</a:t>
            </a:r>
          </a:p>
          <a:p>
            <a:pPr marL="91439" marR="0">
              <a:lnSpc>
                <a:spcPts val="3690"/>
              </a:lnSpc>
              <a:spcBef>
                <a:spcPts val="14115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专业建设硕果累累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86121" y="2025973"/>
            <a:ext cx="1254769" cy="31241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7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1AA4BE"/>
                </a:solidFill>
                <a:latin typeface="QSBMES+MicrosoftYaHei-Bold"/>
                <a:cs typeface="QSBMES+MicrosoftYaHei-Bold"/>
              </a:rPr>
              <a:t>成效</a:t>
            </a:r>
            <a:r>
              <a:rPr sz="2400" b="1" dirty="0">
                <a:solidFill>
                  <a:srgbClr val="1AA4BE"/>
                </a:solidFill>
                <a:latin typeface="LVTEAD+MicrosoftYaHei-Bold"/>
                <a:cs typeface="LVTEAD+MicrosoftYaHei-Bold"/>
              </a:rPr>
              <a:t>1</a:t>
            </a:r>
          </a:p>
          <a:p>
            <a:pPr marL="0" marR="0">
              <a:lnSpc>
                <a:spcPts val="3167"/>
              </a:lnSpc>
              <a:spcBef>
                <a:spcPts val="14614"/>
              </a:spcBef>
              <a:spcAft>
                <a:spcPts val="0"/>
              </a:spcAft>
            </a:pPr>
            <a:r>
              <a:rPr sz="2400" b="1" dirty="0">
                <a:solidFill>
                  <a:srgbClr val="52C3CB"/>
                </a:solidFill>
                <a:latin typeface="QSBMES+MicrosoftYaHei-Bold"/>
                <a:cs typeface="QSBMES+MicrosoftYaHei-Bold"/>
              </a:rPr>
              <a:t>成效</a:t>
            </a:r>
            <a:r>
              <a:rPr sz="2400" b="1" dirty="0">
                <a:solidFill>
                  <a:srgbClr val="52C3CB"/>
                </a:solidFill>
                <a:latin typeface="LVTEAD+MicrosoftYaHei-Bold"/>
                <a:cs typeface="LVTEAD+MicrosoftYaHei-Bold"/>
              </a:rPr>
              <a:t>3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52423" y="3123379"/>
            <a:ext cx="3515486" cy="33737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9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校企合作初见成效</a:t>
            </a:r>
          </a:p>
          <a:p>
            <a:pPr marL="141351" marR="0">
              <a:lnSpc>
                <a:spcPts val="3690"/>
              </a:lnSpc>
              <a:spcBef>
                <a:spcPts val="14984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师资培训效果显著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144133" y="3158305"/>
            <a:ext cx="1254769" cy="31241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7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1AA4BE"/>
                </a:solidFill>
                <a:latin typeface="QSBMES+MicrosoftYaHei-Bold"/>
                <a:cs typeface="QSBMES+MicrosoftYaHei-Bold"/>
              </a:rPr>
              <a:t>成效</a:t>
            </a:r>
            <a:r>
              <a:rPr sz="2400" b="1" dirty="0">
                <a:solidFill>
                  <a:srgbClr val="1AA4BE"/>
                </a:solidFill>
                <a:latin typeface="LVTEAD+MicrosoftYaHei-Bold"/>
                <a:cs typeface="LVTEAD+MicrosoftYaHei-Bold"/>
              </a:rPr>
              <a:t>2</a:t>
            </a:r>
          </a:p>
          <a:p>
            <a:pPr marL="0" marR="0">
              <a:lnSpc>
                <a:spcPts val="3167"/>
              </a:lnSpc>
              <a:spcBef>
                <a:spcPts val="14614"/>
              </a:spcBef>
              <a:spcAft>
                <a:spcPts val="0"/>
              </a:spcAft>
            </a:pPr>
            <a:r>
              <a:rPr sz="2400" b="1" dirty="0">
                <a:solidFill>
                  <a:srgbClr val="52C3CB"/>
                </a:solidFill>
                <a:latin typeface="QSBMES+MicrosoftYaHei-Bold"/>
                <a:cs typeface="QSBMES+MicrosoftYaHei-Bold"/>
              </a:rPr>
              <a:t>成效</a:t>
            </a:r>
            <a:r>
              <a:rPr sz="2400" b="1" dirty="0">
                <a:solidFill>
                  <a:srgbClr val="52C3CB"/>
                </a:solidFill>
                <a:latin typeface="LVTEAD+MicrosoftYaHei-Bold"/>
                <a:cs typeface="LVTEAD+MicrosoftYaHei-Bold"/>
              </a:rPr>
              <a:t>4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1" y="944217"/>
            <a:ext cx="12404035" cy="5913782"/>
          </a:xfrm>
          <a:prstGeom prst="rect">
            <a:avLst/>
          </a:prstGeom>
          <a:blipFill>
            <a:blip r:embed="rId2" cstate="print"/>
            <a:srcRect/>
            <a:stretch>
              <a:fillRect l="1" t="-15966" r="1708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42492" y="323224"/>
            <a:ext cx="823472" cy="932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VBNVSQ+AgencyFB-Reg"/>
                <a:cs typeface="VBNVSQ+AgencyFB-Reg"/>
              </a:rPr>
              <a:t>04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93774" y="349527"/>
            <a:ext cx="1954833" cy="888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imHei"/>
                <a:cs typeface="SimHei"/>
              </a:rPr>
              <a:t>诊改成效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29561" y="5088180"/>
            <a:ext cx="3158535" cy="2697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FFFWLT+MicrosoftYaHei"/>
              </a:rPr>
              <a:t>组网工程</a:t>
            </a:r>
            <a:r>
              <a:rPr sz="1800" dirty="0" err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FFFWLT+MicrosoftYaHei"/>
              </a:rPr>
              <a:t>实训室</a:t>
            </a:r>
            <a:endParaRPr sz="18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FFFWLT+MicrosoftYaHe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24633" y="5088180"/>
            <a:ext cx="19431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综合布线实训室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9876" y="1068180"/>
            <a:ext cx="12364278" cy="5893903"/>
          </a:xfrm>
          <a:prstGeom prst="rect">
            <a:avLst/>
          </a:prstGeom>
          <a:blipFill>
            <a:blip r:embed="rId2" cstate="print"/>
            <a:srcRect/>
            <a:stretch>
              <a:fillRect l="-1" t="-16358" r="1393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42492" y="323224"/>
            <a:ext cx="833528" cy="932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VBNVSQ+AgencyFB-Reg"/>
                <a:cs typeface="VBNVSQ+AgencyFB-Reg"/>
              </a:rPr>
              <a:t>05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93774" y="349527"/>
            <a:ext cx="2309925" cy="888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imHei"/>
                <a:cs typeface="SimHei"/>
              </a:rPr>
              <a:t>下一步工作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10970" y="1068180"/>
            <a:ext cx="571804" cy="645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8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04637" y="1884934"/>
            <a:ext cx="3803731" cy="16475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482"/>
              </a:lnSpc>
            </a:pPr>
            <a:r>
              <a:rPr sz="28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DDGTMV+ArialMT"/>
              </a:rPr>
              <a:t>2.</a:t>
            </a:r>
            <a:r>
              <a:rPr lang="zh-CN" altLang="en-US" sz="28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FFFWLT+MicrosoftYaHei"/>
              </a:rPr>
              <a:t>加强教学资源建设，精品课程在线开放与使用。</a:t>
            </a:r>
            <a:endParaRPr sz="280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FFFWLT+MicrosoftYaHe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82774" y="1862182"/>
            <a:ext cx="3671696" cy="18399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9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DDGTMV+ArialMT"/>
              </a:rPr>
              <a:t>1.</a:t>
            </a:r>
            <a:r>
              <a:rPr lang="zh-CN" altLang="en-US" sz="28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DDGTMV+ArialMT"/>
              </a:rPr>
              <a:t>引进双师型人才，鼓励教师积极参与职称晋升。倡导教师积极参与科研活动。</a:t>
            </a:r>
            <a:endParaRPr sz="280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FFFWLT+MicrosoftYaHe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82774" y="3988282"/>
            <a:ext cx="3422282" cy="16475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8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DDGTMV+ArialMT"/>
              </a:rPr>
              <a:t>3.</a:t>
            </a:r>
            <a:r>
              <a:rPr lang="zh-CN" altLang="en-US" sz="28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DDGTMV+ArialMT"/>
              </a:rPr>
              <a:t>努力提升实训条件，编写适合高职学生的实用型的实验指导书。</a:t>
            </a:r>
            <a:endParaRPr sz="280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FFFWLT+MicrosoftYaHe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40959" y="4149282"/>
            <a:ext cx="3767409" cy="9133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96"/>
              </a:lnSpc>
            </a:pPr>
            <a:r>
              <a:rPr sz="28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DDGTMV+ArialMT"/>
              </a:rPr>
              <a:t>4.</a:t>
            </a:r>
            <a:r>
              <a:rPr lang="zh-CN" altLang="en-US" sz="28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FFFWLT+MicrosoftYaHei"/>
              </a:rPr>
              <a:t>拓展校企合作形式和质量。</a:t>
            </a:r>
            <a:endParaRPr sz="280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DDGTMV+ArialM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rcRect/>
            <a:stretch>
              <a:fillRect t="-16162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42492" y="323224"/>
            <a:ext cx="759667" cy="932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VBNVSQ+AgencyFB-Reg"/>
                <a:cs typeface="VBNVSQ+AgencyFB-Reg"/>
              </a:rPr>
              <a:t>01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93774" y="349527"/>
            <a:ext cx="1954833" cy="888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imHei"/>
                <a:cs typeface="SimHei"/>
              </a:rPr>
              <a:t>基本情况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64387" y="1307136"/>
            <a:ext cx="24003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（一）专业基本情况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64387" y="1718870"/>
            <a:ext cx="6663965" cy="14963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zh-CN" altLang="zh-CN" dirty="0"/>
              <a:t>计算机网络技术专业是西安高新科技职业学院院级重点专业。该专业自</a:t>
            </a:r>
            <a:r>
              <a:rPr lang="en-US" altLang="zh-CN" dirty="0"/>
              <a:t>2002</a:t>
            </a:r>
            <a:r>
              <a:rPr lang="zh-CN" altLang="zh-CN" dirty="0"/>
              <a:t>年开始对外招生以来，历时</a:t>
            </a:r>
            <a:r>
              <a:rPr lang="en-US" altLang="zh-CN" dirty="0"/>
              <a:t>17</a:t>
            </a:r>
            <a:r>
              <a:rPr lang="zh-CN" altLang="zh-CN" dirty="0"/>
              <a:t>年，毕业学生</a:t>
            </a:r>
            <a:r>
              <a:rPr lang="en-US" altLang="zh-CN" dirty="0"/>
              <a:t>2000</a:t>
            </a:r>
            <a:r>
              <a:rPr lang="zh-CN" altLang="zh-CN" dirty="0"/>
              <a:t>多人。</a:t>
            </a:r>
            <a:endParaRPr lang="en-US" altLang="zh-CN" dirty="0"/>
          </a:p>
          <a:p>
            <a:r>
              <a:rPr lang="zh-CN" altLang="zh-CN" dirty="0"/>
              <a:t>该专业现有</a:t>
            </a:r>
            <a:r>
              <a:rPr lang="en-US" altLang="zh-CN" dirty="0"/>
              <a:t>3</a:t>
            </a:r>
            <a:r>
              <a:rPr lang="zh-CN" altLang="zh-CN" dirty="0"/>
              <a:t>个年级，</a:t>
            </a:r>
            <a:r>
              <a:rPr lang="en-US" altLang="zh-CN" dirty="0"/>
              <a:t>17</a:t>
            </a:r>
            <a:r>
              <a:rPr lang="zh-CN" altLang="zh-CN" dirty="0"/>
              <a:t>个自然班，有学生</a:t>
            </a:r>
            <a:r>
              <a:rPr lang="en-US" altLang="zh-CN" dirty="0"/>
              <a:t>917</a:t>
            </a:r>
            <a:r>
              <a:rPr lang="zh-CN" altLang="zh-CN" dirty="0"/>
              <a:t>人。每年为社会输送计算机网络技术应用型人才</a:t>
            </a:r>
            <a:r>
              <a:rPr lang="en-US" altLang="zh-CN" dirty="0"/>
              <a:t>200</a:t>
            </a:r>
            <a:r>
              <a:rPr lang="zh-CN" altLang="zh-CN" dirty="0"/>
              <a:t>余人。</a:t>
            </a:r>
          </a:p>
          <a:p>
            <a:pPr marL="0" marR="0">
              <a:lnSpc>
                <a:spcPts val="2375"/>
              </a:lnSpc>
              <a:spcBef>
                <a:spcPts val="814"/>
              </a:spcBef>
              <a:spcAft>
                <a:spcPts val="0"/>
              </a:spcAft>
            </a:pPr>
            <a:endParaRPr b="1" dirty="0">
              <a:solidFill>
                <a:srgbClr val="000000"/>
              </a:solidFill>
              <a:latin typeface="VSRANR+MicrosoftYaHei"/>
              <a:cs typeface="VSRANR+MicrosoftYaHe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4387" y="2953310"/>
            <a:ext cx="304987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QFCPBU+ArialMT"/>
                <a:cs typeface="QFCPBU+ArialMT"/>
              </a:rPr>
              <a:t>•</a:t>
            </a:r>
            <a:r>
              <a:rPr sz="1800" spc="11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专业设立时间：</a:t>
            </a:r>
            <a:r>
              <a:rPr sz="1800" dirty="0">
                <a:solidFill>
                  <a:srgbClr val="000000"/>
                </a:solidFill>
                <a:latin typeface="VSRANR+MicrosoftYaHei"/>
                <a:cs typeface="VSRANR+MicrosoftYaHei"/>
              </a:rPr>
              <a:t>200</a:t>
            </a:r>
            <a:r>
              <a:rPr lang="en-US" altLang="zh-CN" sz="1800" dirty="0">
                <a:solidFill>
                  <a:srgbClr val="000000"/>
                </a:solidFill>
                <a:latin typeface="VSRANR+MicrosoftYaHei"/>
                <a:cs typeface="VSRANR+MicrosoftYaHei"/>
              </a:rPr>
              <a:t>1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年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64387" y="3365171"/>
            <a:ext cx="357565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QFCPBU+ArialMT"/>
                <a:cs typeface="QFCPBU+ArialMT"/>
              </a:rPr>
              <a:t>•</a:t>
            </a:r>
            <a:r>
              <a:rPr sz="1800" spc="11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专业开始招生时间：</a:t>
            </a:r>
            <a:r>
              <a:rPr sz="1800" dirty="0">
                <a:solidFill>
                  <a:srgbClr val="000000"/>
                </a:solidFill>
                <a:latin typeface="VSRANR+MicrosoftYaHei"/>
                <a:cs typeface="VSRANR+MicrosoftYaHei"/>
              </a:rPr>
              <a:t>200</a:t>
            </a:r>
            <a:r>
              <a:rPr lang="en-US" altLang="zh-CN" sz="1800" dirty="0">
                <a:solidFill>
                  <a:srgbClr val="000000"/>
                </a:solidFill>
                <a:latin typeface="VSRANR+MicrosoftYaHei"/>
                <a:cs typeface="VSRANR+MicrosoftYaHei"/>
              </a:rPr>
              <a:t>2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年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14069" y="4445873"/>
            <a:ext cx="1258519" cy="645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8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师资队伍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14069" y="4858056"/>
            <a:ext cx="6313625" cy="6957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QFCPBU+ArialMT"/>
                <a:cs typeface="QFCPBU+ArialMT"/>
              </a:rPr>
              <a:t>•</a:t>
            </a:r>
            <a:r>
              <a:rPr sz="1800" spc="11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专</a:t>
            </a:r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任</a:t>
            </a:r>
            <a:r>
              <a:rPr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教师</a:t>
            </a:r>
            <a: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</a:t>
            </a:r>
            <a:r>
              <a:rPr lang="zh-CN" altLang="en-US" dirty="0">
                <a:solidFill>
                  <a:srgbClr val="000000"/>
                </a:solidFill>
                <a:latin typeface="FFFWLT+MicrosoftYaHei"/>
              </a:rPr>
              <a:t>人</a:t>
            </a:r>
            <a:r>
              <a:rPr dirty="0">
                <a:solidFill>
                  <a:srgbClr val="000000"/>
                </a:solidFill>
                <a:latin typeface="FFFWLT+MicrosoftYaHei"/>
              </a:rPr>
              <a:t>，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校内兼职教师</a:t>
            </a:r>
            <a:r>
              <a:rPr lang="en-US" altLang="zh-CN" dirty="0">
                <a:solidFill>
                  <a:srgbClr val="000000"/>
                </a:solidFill>
                <a:latin typeface="VSRANR+MicrosoftYaHei"/>
                <a:cs typeface="FFFWLT+MicrosoftYaHei"/>
              </a:rPr>
              <a:t>5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人，外聘教师</a:t>
            </a:r>
            <a:r>
              <a:rPr lang="en-US" altLang="zh-CN" dirty="0">
                <a:solidFill>
                  <a:srgbClr val="000000"/>
                </a:solidFill>
                <a:latin typeface="VSRANR+MicrosoftYaHei"/>
                <a:cs typeface="FFFWLT+MicrosoftYaHei"/>
              </a:rPr>
              <a:t>4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人</a:t>
            </a:r>
            <a:r>
              <a:rPr sz="1200" dirty="0">
                <a:solidFill>
                  <a:srgbClr val="000000"/>
                </a:solidFill>
                <a:latin typeface="FFFWLT+MicrosoftYaHei"/>
                <a:cs typeface="FFFWLT+MicrosoftYaHei"/>
              </a:rPr>
              <a:t>。</a:t>
            </a:r>
          </a:p>
          <a:p>
            <a:pPr marL="0" marR="0">
              <a:lnSpc>
                <a:spcPts val="2375"/>
              </a:lnSpc>
              <a:spcBef>
                <a:spcPts val="81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QFCPBU+ArialMT"/>
                <a:cs typeface="QFCPBU+ArialMT"/>
              </a:rPr>
              <a:t>•</a:t>
            </a:r>
            <a:r>
              <a:rPr sz="1800" spc="11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专业带头人</a:t>
            </a:r>
            <a:r>
              <a:rPr lang="en-US" altLang="zh-CN" dirty="0">
                <a:solidFill>
                  <a:srgbClr val="000000"/>
                </a:solidFill>
                <a:latin typeface="VSRANR+MicrosoftYaHei"/>
                <a:cs typeface="FFFWLT+MicrosoftYaHei"/>
              </a:rPr>
              <a:t>2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名，骨干教师</a:t>
            </a:r>
            <a:r>
              <a:rPr lang="en-US" altLang="zh-CN" sz="1800" dirty="0">
                <a:solidFill>
                  <a:srgbClr val="000000"/>
                </a:solidFill>
                <a:latin typeface="VSRANR+MicrosoftYaHei"/>
                <a:cs typeface="FFFWLT+MicrosoftYaHei"/>
              </a:rPr>
              <a:t>8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名，校级教学名师</a:t>
            </a:r>
            <a:r>
              <a:rPr sz="1800" dirty="0">
                <a:solidFill>
                  <a:srgbClr val="000000"/>
                </a:solidFill>
                <a:latin typeface="VSRANR+MicrosoftYaHei"/>
                <a:cs typeface="VSRANR+MicrosoftYaHei"/>
              </a:rPr>
              <a:t>1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名。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42492" y="323224"/>
            <a:ext cx="759667" cy="932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VBNVSQ+AgencyFB-Reg"/>
                <a:cs typeface="VBNVSQ+AgencyFB-Reg"/>
              </a:rPr>
              <a:t>01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93774" y="349527"/>
            <a:ext cx="1954833" cy="888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imHei"/>
                <a:cs typeface="SimHei"/>
              </a:rPr>
              <a:t>基本情况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83432" y="1105144"/>
            <a:ext cx="12573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实训条件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57656" y="3832023"/>
            <a:ext cx="1437944" cy="28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5"/>
              </a:lnSpc>
            </a:pPr>
            <a:r>
              <a:rPr lang="zh-CN" altLang="en-US" b="1" dirty="0">
                <a:solidFill>
                  <a:srgbClr val="000000"/>
                </a:solidFill>
                <a:latin typeface="QSBMES+MicrosoftYaHei-Bold"/>
              </a:rPr>
              <a:t>投建的实验室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22324" y="1484784"/>
            <a:ext cx="561404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• </a:t>
            </a:r>
            <a:r>
              <a:rPr lang="zh-CN" altLang="en-US" sz="2000" b="1" dirty="0"/>
              <a:t>目前拥有两个实训室：</a:t>
            </a:r>
            <a:r>
              <a:rPr lang="zh-CN" altLang="zh-CN" sz="2000" b="1" dirty="0"/>
              <a:t>组网工程实训室</a:t>
            </a:r>
            <a:r>
              <a:rPr lang="zh-CN" altLang="en-US" sz="2000" b="1" dirty="0"/>
              <a:t>、计算机技能实训室</a:t>
            </a:r>
            <a:endParaRPr lang="en-US" altLang="zh-CN" sz="2000" b="1" dirty="0"/>
          </a:p>
          <a:p>
            <a:r>
              <a:rPr lang="en-US" altLang="zh-CN" sz="2000" b="1" dirty="0"/>
              <a:t>•</a:t>
            </a:r>
            <a:r>
              <a:rPr lang="zh-CN" altLang="en-US" sz="2000" b="1" dirty="0"/>
              <a:t>两个软件编程机房：</a:t>
            </a:r>
            <a:r>
              <a:rPr lang="en-US" altLang="zh-CN" sz="2000" b="1" dirty="0"/>
              <a:t>WEB</a:t>
            </a:r>
            <a:r>
              <a:rPr lang="zh-CN" altLang="en-US" sz="2000" b="1" dirty="0"/>
              <a:t>前端开发机房、电路仿真机房</a:t>
            </a:r>
          </a:p>
          <a:p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9BBCC45-1909-4541-A7E4-F6ACE721E344}"/>
              </a:ext>
            </a:extLst>
          </p:cNvPr>
          <p:cNvSpPr txBox="1"/>
          <p:nvPr/>
        </p:nvSpPr>
        <p:spPr>
          <a:xfrm>
            <a:off x="983432" y="4213382"/>
            <a:ext cx="540060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2018</a:t>
            </a:r>
            <a:r>
              <a:rPr lang="zh-CN" altLang="en-US" sz="2000" b="1" dirty="0"/>
              <a:t>年在泾阳校区投建了</a:t>
            </a:r>
            <a:r>
              <a:rPr lang="zh-CN" altLang="zh-CN" sz="2000" b="1" dirty="0"/>
              <a:t>计算机技能实训室，主要用来做网络综合布线。</a:t>
            </a:r>
            <a:endParaRPr lang="en-US" altLang="zh-CN" sz="2000" b="1" dirty="0"/>
          </a:p>
          <a:p>
            <a:r>
              <a:rPr lang="zh-CN" altLang="zh-CN" sz="2000" b="1" dirty="0"/>
              <a:t>该实训室，占地面积</a:t>
            </a:r>
            <a:r>
              <a:rPr lang="en-US" altLang="zh-CN" sz="2000" b="1" dirty="0"/>
              <a:t>120</a:t>
            </a:r>
            <a:r>
              <a:rPr lang="zh-CN" altLang="zh-CN" sz="2000" b="1" dirty="0"/>
              <a:t>平方，总投资</a:t>
            </a:r>
            <a:r>
              <a:rPr lang="en-US" altLang="zh-CN" sz="2000" b="1" dirty="0"/>
              <a:t>80</a:t>
            </a:r>
            <a:r>
              <a:rPr lang="zh-CN" altLang="zh-CN" sz="2000" b="1" dirty="0"/>
              <a:t>万元。购置西安开元电子实业有限公司全光网综合布线实训设</a:t>
            </a:r>
            <a:r>
              <a:rPr lang="zh-CN" altLang="en-US" sz="2000" b="1" dirty="0"/>
              <a:t>备</a:t>
            </a:r>
            <a:r>
              <a:rPr lang="zh-CN" altLang="zh-CN" sz="2000" b="1" dirty="0"/>
              <a:t>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3C366B9C-0E3B-4231-9289-77AA85457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595522"/>
              </p:ext>
            </p:extLst>
          </p:nvPr>
        </p:nvGraphicFramePr>
        <p:xfrm>
          <a:off x="2063552" y="1484784"/>
          <a:ext cx="8280919" cy="50408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0927">
                  <a:extLst>
                    <a:ext uri="{9D8B030D-6E8A-4147-A177-3AD203B41FA5}">
                      <a16:colId xmlns:a16="http://schemas.microsoft.com/office/drawing/2014/main" val="2767730153"/>
                    </a:ext>
                  </a:extLst>
                </a:gridCol>
                <a:gridCol w="1880561">
                  <a:extLst>
                    <a:ext uri="{9D8B030D-6E8A-4147-A177-3AD203B41FA5}">
                      <a16:colId xmlns:a16="http://schemas.microsoft.com/office/drawing/2014/main" val="1817577111"/>
                    </a:ext>
                  </a:extLst>
                </a:gridCol>
                <a:gridCol w="838108">
                  <a:extLst>
                    <a:ext uri="{9D8B030D-6E8A-4147-A177-3AD203B41FA5}">
                      <a16:colId xmlns:a16="http://schemas.microsoft.com/office/drawing/2014/main" val="1984544204"/>
                    </a:ext>
                  </a:extLst>
                </a:gridCol>
                <a:gridCol w="2517157">
                  <a:extLst>
                    <a:ext uri="{9D8B030D-6E8A-4147-A177-3AD203B41FA5}">
                      <a16:colId xmlns:a16="http://schemas.microsoft.com/office/drawing/2014/main" val="2417683569"/>
                    </a:ext>
                  </a:extLst>
                </a:gridCol>
                <a:gridCol w="954328">
                  <a:extLst>
                    <a:ext uri="{9D8B030D-6E8A-4147-A177-3AD203B41FA5}">
                      <a16:colId xmlns:a16="http://schemas.microsoft.com/office/drawing/2014/main" val="2221124036"/>
                    </a:ext>
                  </a:extLst>
                </a:gridCol>
                <a:gridCol w="1459838">
                  <a:extLst>
                    <a:ext uri="{9D8B030D-6E8A-4147-A177-3AD203B41FA5}">
                      <a16:colId xmlns:a16="http://schemas.microsoft.com/office/drawing/2014/main" val="717784522"/>
                    </a:ext>
                  </a:extLst>
                </a:gridCol>
              </a:tblGrid>
              <a:tr h="6231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effectLst/>
                        </a:rPr>
                        <a:t>序号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effectLst/>
                        </a:rPr>
                        <a:t>设备名称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effectLst/>
                        </a:rPr>
                        <a:t>品牌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effectLst/>
                        </a:rPr>
                        <a:t>规格型号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effectLst/>
                        </a:rPr>
                        <a:t>数量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effectLst/>
                        </a:rPr>
                        <a:t>购置日期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2474105"/>
                  </a:ext>
                </a:extLst>
              </a:tr>
              <a:tr h="6231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1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</a:rPr>
                        <a:t>配线架、跳线架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</a:rPr>
                        <a:t>西元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1200mm* 600mm* 760mm      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1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2018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200565"/>
                  </a:ext>
                </a:extLst>
              </a:tr>
              <a:tr h="8728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2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</a:rPr>
                        <a:t>全光网综合布线实验平台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</a:rPr>
                        <a:t>西元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</a:rPr>
                        <a:t>型号：</a:t>
                      </a:r>
                      <a:r>
                        <a:rPr lang="en-US" sz="1800" kern="0">
                          <a:effectLst/>
                        </a:rPr>
                        <a:t>XYPXZ-02-01    </a:t>
                      </a:r>
                      <a:r>
                        <a:rPr lang="zh-CN" sz="1800" kern="0">
                          <a:effectLst/>
                        </a:rPr>
                        <a:t>尺寸：</a:t>
                      </a:r>
                      <a:r>
                        <a:rPr lang="en-US" sz="1800" kern="0">
                          <a:effectLst/>
                        </a:rPr>
                        <a:t>1800*610*2500mm  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1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2018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53437481"/>
                  </a:ext>
                </a:extLst>
              </a:tr>
              <a:tr h="8728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3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</a:rPr>
                        <a:t>网路综合布线实训装置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</a:rPr>
                        <a:t>西元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</a:rPr>
                        <a:t>型号：</a:t>
                      </a:r>
                      <a:r>
                        <a:rPr lang="en-US" sz="1800" kern="0">
                          <a:effectLst/>
                        </a:rPr>
                        <a:t>KYSYZ</a:t>
                      </a:r>
                      <a:r>
                        <a:rPr lang="zh-CN" sz="1800" kern="0">
                          <a:effectLst/>
                        </a:rPr>
                        <a:t>—</a:t>
                      </a:r>
                      <a:r>
                        <a:rPr lang="en-US" sz="1800" kern="0">
                          <a:effectLst/>
                        </a:rPr>
                        <a:t>08</a:t>
                      </a:r>
                      <a:r>
                        <a:rPr lang="zh-CN" sz="1800" kern="0">
                          <a:effectLst/>
                        </a:rPr>
                        <a:t>—</a:t>
                      </a:r>
                      <a:r>
                        <a:rPr lang="en-US" sz="1800" kern="0">
                          <a:effectLst/>
                        </a:rPr>
                        <a:t>0833      </a:t>
                      </a:r>
                      <a:r>
                        <a:rPr lang="zh-CN" sz="1800" kern="0">
                          <a:effectLst/>
                        </a:rPr>
                        <a:t>长</a:t>
                      </a:r>
                      <a:r>
                        <a:rPr lang="en-US" sz="1800" kern="0">
                          <a:effectLst/>
                        </a:rPr>
                        <a:t>5280*2640*2600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1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2018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34658146"/>
                  </a:ext>
                </a:extLst>
              </a:tr>
              <a:tr h="8728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4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</a:rPr>
                        <a:t>网络配线实训装置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</a:rPr>
                        <a:t>西元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KYPXZ</a:t>
                      </a:r>
                      <a:r>
                        <a:rPr lang="zh-CN" sz="1800" kern="0">
                          <a:effectLst/>
                        </a:rPr>
                        <a:t>—</a:t>
                      </a:r>
                      <a:r>
                        <a:rPr lang="en-US" sz="1800" kern="0">
                          <a:effectLst/>
                        </a:rPr>
                        <a:t>01</a:t>
                      </a:r>
                      <a:r>
                        <a:rPr lang="zh-CN" sz="1800" kern="0">
                          <a:effectLst/>
                        </a:rPr>
                        <a:t>—</a:t>
                      </a:r>
                      <a:r>
                        <a:rPr lang="en-US" sz="1800" kern="0">
                          <a:effectLst/>
                        </a:rPr>
                        <a:t>52    600mm* 530 mm*1800mm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4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2018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168707"/>
                  </a:ext>
                </a:extLst>
              </a:tr>
              <a:tr h="5941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5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</a:rPr>
                        <a:t>网络综合布线器材展示台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</a:rPr>
                        <a:t>西元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</a:rPr>
                        <a:t>型号：</a:t>
                      </a:r>
                      <a:r>
                        <a:rPr lang="en-US" sz="1800" kern="0">
                          <a:effectLst/>
                        </a:rPr>
                        <a:t>XYFXZ-01-12          1200*350*2000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1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2018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427142"/>
                  </a:ext>
                </a:extLst>
              </a:tr>
              <a:tr h="5818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6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</a:rPr>
                        <a:t>综合布线工具箱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</a:rPr>
                        <a:t>西元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</a:rPr>
                        <a:t>型号：</a:t>
                      </a:r>
                      <a:r>
                        <a:rPr lang="en-US" sz="1800" kern="0">
                          <a:effectLst/>
                        </a:rPr>
                        <a:t>KYGJX</a:t>
                      </a:r>
                      <a:r>
                        <a:rPr lang="zh-CN" sz="1800" kern="0">
                          <a:effectLst/>
                        </a:rPr>
                        <a:t>—</a:t>
                      </a:r>
                      <a:r>
                        <a:rPr lang="en-US" sz="1800" kern="0">
                          <a:effectLst/>
                        </a:rPr>
                        <a:t>12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10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2018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05937818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BD0D7520-2903-4E5B-BDDC-B78B91CDD21A}"/>
              </a:ext>
            </a:extLst>
          </p:cNvPr>
          <p:cNvSpPr txBox="1"/>
          <p:nvPr/>
        </p:nvSpPr>
        <p:spPr>
          <a:xfrm>
            <a:off x="4439816" y="836712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/>
              <a:t>全光网综合布线实训设备清单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18371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8106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2492" y="323224"/>
            <a:ext cx="759667" cy="932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13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BNVSQ+AgencyFB-Reg"/>
                <a:ea typeface="+mn-ea"/>
                <a:cs typeface="VBNVSQ+AgencyFB-Reg"/>
              </a:rPr>
              <a:t>01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93774" y="349527"/>
            <a:ext cx="1954833" cy="888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79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/>
                <a:ea typeface="+mn-ea"/>
                <a:cs typeface="SimHei"/>
              </a:rPr>
              <a:t>基本情况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83360" y="1124165"/>
            <a:ext cx="1440160" cy="2697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校外</a:t>
            </a:r>
            <a:r>
              <a:rPr b="1" dirty="0" err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实训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基地</a:t>
            </a:r>
            <a:endParaRPr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7656" y="3832023"/>
            <a:ext cx="12573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SBMES+MicrosoftYaHei-Bold"/>
                <a:ea typeface="+mn-ea"/>
                <a:cs typeface="QSBMES+MicrosoftYaHei-Bold"/>
              </a:rPr>
              <a:t>社会服务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SBMES+MicrosoftYaHei-Bold"/>
              <a:ea typeface="+mn-ea"/>
              <a:cs typeface="QSBMES+MicrosoftYaHei-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57656" y="4243884"/>
            <a:ext cx="3221278" cy="28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FCPBU+ArialMT"/>
                <a:ea typeface="+mn-ea"/>
                <a:cs typeface="QFCPBU+ArialMT"/>
              </a:rPr>
              <a:t>•</a:t>
            </a:r>
            <a:r>
              <a:rPr kumimoji="0" sz="1800" b="0" i="0" u="none" strike="noStrike" kern="1200" cap="none" spc="117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FFWLT+MicrosoftYaHei"/>
                <a:ea typeface="+mn-ea"/>
                <a:cs typeface="FFFWLT+MicrosoftYaHei"/>
              </a:rPr>
              <a:t>近五年发表论文十余篇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FFWLT+MicrosoftYaHei"/>
              <a:ea typeface="+mn-ea"/>
              <a:cs typeface="FFFWLT+MicrosoftYaHe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57656" y="4655364"/>
            <a:ext cx="5678716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FCPBU+ArialMT"/>
                <a:ea typeface="+mn-ea"/>
                <a:cs typeface="QFCPBU+ArialMT"/>
              </a:rPr>
              <a:t>•</a:t>
            </a:r>
            <a:r>
              <a:rPr kumimoji="0" sz="1800" b="0" i="0" u="none" strike="noStrike" kern="1200" cap="none" spc="117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FFWLT+MicrosoftYaHei"/>
                <a:ea typeface="+mn-ea"/>
                <a:cs typeface="FFFWLT+MicrosoftYaHei"/>
              </a:rPr>
              <a:t>承担学院和厅级教研科研课题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SRANR+MicrosoftYaHei"/>
                <a:ea typeface="宋体" panose="02010600030101010101" pitchFamily="2" charset="-122"/>
                <a:cs typeface="FFFWLT+MicrosoftYaHei"/>
              </a:rPr>
              <a:t>6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FFWLT+MicrosoftYaHei"/>
                <a:ea typeface="+mn-ea"/>
                <a:cs typeface="FFFWLT+MicrosoftYaHei"/>
              </a:rPr>
              <a:t>项。</a:t>
            </a:r>
          </a:p>
          <a:p>
            <a:pPr marL="0" marR="0" lvl="0" indent="0" algn="l" defTabSz="914400" rtl="0" eaLnBrk="1" fontAlgn="auto" latinLnBrk="0" hangingPunct="1">
              <a:lnSpc>
                <a:spcPts val="2375"/>
              </a:lnSpc>
              <a:spcBef>
                <a:spcPts val="8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FFWLT+MicrosoftYaHei"/>
              <a:ea typeface="+mn-ea"/>
              <a:cs typeface="FFFWLT+MicrosoftYaHe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7799" y="1527463"/>
            <a:ext cx="561404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•</a:t>
            </a:r>
            <a:r>
              <a:rPr lang="zh-CN" altLang="en-US" sz="2000" b="1" dirty="0">
                <a:solidFill>
                  <a:prstClr val="black"/>
                </a:solidFill>
              </a:rPr>
              <a:t>太仓市同维电子有限公司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lvl="0"/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•</a:t>
            </a:r>
            <a:r>
              <a:rPr lang="zh-CN" altLang="en-US" sz="2000" b="1" dirty="0">
                <a:solidFill>
                  <a:prstClr val="black"/>
                </a:solidFill>
              </a:rPr>
              <a:t>航空电子（吴江）有限公司</a:t>
            </a:r>
            <a:endParaRPr lang="en-US" altLang="zh-CN" sz="2000" b="1" dirty="0">
              <a:solidFill>
                <a:prstClr val="black"/>
              </a:solidFill>
            </a:endParaRPr>
          </a:p>
          <a:p>
            <a:pPr lvl="0"/>
            <a:r>
              <a:rPr lang="en-US" altLang="zh-CN" sz="2000" b="1" dirty="0">
                <a:solidFill>
                  <a:prstClr val="black"/>
                </a:solidFill>
              </a:rPr>
              <a:t>•</a:t>
            </a:r>
            <a:r>
              <a:rPr lang="zh-CN" altLang="en-US" sz="2000" b="1" dirty="0">
                <a:solidFill>
                  <a:prstClr val="black"/>
                </a:solidFill>
              </a:rPr>
              <a:t>凤凰半导体通信（苏州）有限公司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378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42492" y="323224"/>
            <a:ext cx="759667" cy="932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VBNVSQ+AgencyFB-Reg"/>
                <a:cs typeface="VBNVSQ+AgencyFB-Reg"/>
              </a:rPr>
              <a:t>01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93774" y="349527"/>
            <a:ext cx="1954833" cy="888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imHei"/>
                <a:cs typeface="SimHei"/>
              </a:rPr>
              <a:t>基本情况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8769" y="1049834"/>
            <a:ext cx="12573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招生就业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18768" y="1461313"/>
            <a:ext cx="8025504" cy="693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5"/>
              </a:lnSpc>
            </a:pPr>
            <a:r>
              <a:rPr sz="1800" dirty="0">
                <a:solidFill>
                  <a:srgbClr val="000000"/>
                </a:solidFill>
                <a:latin typeface="QFCPBU+ArialMT"/>
                <a:cs typeface="QFCPBU+ArialMT"/>
              </a:rPr>
              <a:t>•</a:t>
            </a:r>
            <a:r>
              <a:rPr sz="1800" spc="11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在校学生规模：</a:t>
            </a:r>
            <a:r>
              <a:rPr lang="en-US" altLang="zh-CN" dirty="0">
                <a:solidFill>
                  <a:srgbClr val="000000"/>
                </a:solidFill>
                <a:latin typeface="VSRANR+MicrosoftYaHei"/>
                <a:cs typeface="FFFWLT+MicrosoftYaHei"/>
              </a:rPr>
              <a:t>307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人（</a:t>
            </a:r>
            <a:r>
              <a:rPr sz="1800" dirty="0">
                <a:solidFill>
                  <a:srgbClr val="000000"/>
                </a:solidFill>
                <a:latin typeface="VSRANR+MicrosoftYaHei"/>
                <a:cs typeface="VSRANR+MicrosoftYaHei"/>
              </a:rPr>
              <a:t>201</a:t>
            </a:r>
            <a:r>
              <a:rPr lang="en-US" altLang="zh-CN" sz="1800" dirty="0">
                <a:solidFill>
                  <a:srgbClr val="000000"/>
                </a:solidFill>
                <a:latin typeface="VSRANR+MicrosoftYaHei"/>
                <a:cs typeface="VSRANR+MicrosoftYaHei"/>
              </a:rPr>
              <a:t>8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年）</a:t>
            </a:r>
            <a:r>
              <a:rPr sz="1800" dirty="0">
                <a:solidFill>
                  <a:srgbClr val="000000"/>
                </a:solidFill>
                <a:latin typeface="VSRANR+MicrosoftYaHei"/>
                <a:cs typeface="VSRANR+MicrosoftYaHei"/>
              </a:rPr>
              <a:t>/</a:t>
            </a:r>
            <a:r>
              <a:rPr lang="en-US" altLang="zh-CN" dirty="0">
                <a:solidFill>
                  <a:srgbClr val="000000"/>
                </a:solidFill>
                <a:latin typeface="VSRANR+MicrosoftYaHei"/>
                <a:cs typeface="VSRANR+MicrosoftYaHei"/>
              </a:rPr>
              <a:t>335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人（</a:t>
            </a:r>
            <a:r>
              <a:rPr sz="1800" dirty="0">
                <a:solidFill>
                  <a:srgbClr val="000000"/>
                </a:solidFill>
                <a:latin typeface="VSRANR+MicrosoftYaHei"/>
                <a:cs typeface="VSRANR+MicrosoftYaHei"/>
              </a:rPr>
              <a:t>201</a:t>
            </a:r>
            <a:r>
              <a:rPr lang="en-US" altLang="zh-CN" sz="1800" dirty="0">
                <a:solidFill>
                  <a:srgbClr val="000000"/>
                </a:solidFill>
                <a:latin typeface="VSRANR+MicrosoftYaHei"/>
                <a:cs typeface="VSRANR+MicrosoftYaHei"/>
              </a:rPr>
              <a:t>9</a:t>
            </a:r>
            <a:r>
              <a:rPr sz="1800" dirty="0">
                <a:solidFill>
                  <a:srgbClr val="000000"/>
                </a:solidFill>
                <a:latin typeface="FFFWLT+MicrosoftYaHei"/>
                <a:cs typeface="FFFWLT+MicrosoftYaHei"/>
              </a:rPr>
              <a:t>年）</a:t>
            </a:r>
            <a:r>
              <a:rPr lang="zh-CN" altLang="en-US" dirty="0">
                <a:solidFill>
                  <a:srgbClr val="000000"/>
                </a:solidFill>
                <a:latin typeface="FFFWLT+MicrosoftYaHei"/>
                <a:cs typeface="FFFWLT+MicrosoftYaHei"/>
              </a:rPr>
              <a:t>）</a:t>
            </a:r>
            <a:endParaRPr sz="1800" dirty="0">
              <a:solidFill>
                <a:srgbClr val="000000"/>
              </a:solidFill>
              <a:latin typeface="FFFWLT+MicrosoftYaHei"/>
              <a:cs typeface="FFFWLT+MicrosoftYaHei"/>
            </a:endParaRPr>
          </a:p>
          <a:p>
            <a:pPr marL="0" marR="0">
              <a:lnSpc>
                <a:spcPts val="2375"/>
              </a:lnSpc>
              <a:spcBef>
                <a:spcPts val="817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QFCPBU+ArialMT"/>
                <a:cs typeface="QFCPBU+ArialMT"/>
              </a:rPr>
              <a:t>•</a:t>
            </a:r>
            <a:r>
              <a:rPr sz="1800" spc="11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FFFWLT+MicrosoftYaHei"/>
              </a:rPr>
              <a:t>近</a:t>
            </a:r>
            <a:r>
              <a:rPr lang="zh-CN" altLang="en-US" sz="1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FFFWLT+MicrosoftYaHei"/>
              </a:rPr>
              <a:t>两</a:t>
            </a:r>
            <a:r>
              <a:rPr sz="1800" dirty="0" err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FFFWLT+MicrosoftYaHei"/>
              </a:rPr>
              <a:t>年就业率为</a:t>
            </a:r>
            <a:r>
              <a:rPr lang="zh-CN" altLang="en-US" sz="1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FFFWLT+MicrosoftYaHei"/>
              </a:rPr>
              <a:t>：</a:t>
            </a:r>
            <a:r>
              <a:rPr lang="en-US" altLang="zh-CN" sz="1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FFFWLT+MicrosoftYaHei"/>
              </a:rPr>
              <a:t>93%</a:t>
            </a:r>
            <a:r>
              <a:rPr lang="zh-CN" altLang="en-US" sz="1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FFFWLT+MicrosoftYaHei"/>
              </a:rPr>
              <a:t>以上</a:t>
            </a:r>
            <a:endParaRPr sz="18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VSRANR+MicrosoftYaHei"/>
            </a:endParaRPr>
          </a:p>
        </p:txBody>
      </p:sp>
      <p:graphicFrame>
        <p:nvGraphicFramePr>
          <p:cNvPr id="23" name="图表 22">
            <a:extLst>
              <a:ext uri="{FF2B5EF4-FFF2-40B4-BE49-F238E27FC236}">
                <a16:creationId xmlns:a16="http://schemas.microsoft.com/office/drawing/2014/main" id="{1719DCFA-2F5D-4131-8C26-D6F95C20A8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0599944"/>
              </p:ext>
            </p:extLst>
          </p:nvPr>
        </p:nvGraphicFramePr>
        <p:xfrm>
          <a:off x="983432" y="2653486"/>
          <a:ext cx="4824536" cy="3154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图表 23">
            <a:extLst>
              <a:ext uri="{FF2B5EF4-FFF2-40B4-BE49-F238E27FC236}">
                <a16:creationId xmlns:a16="http://schemas.microsoft.com/office/drawing/2014/main" id="{C8592921-1406-46D2-AF7E-EE896A7388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1529677"/>
              </p:ext>
            </p:extLst>
          </p:nvPr>
        </p:nvGraphicFramePr>
        <p:xfrm>
          <a:off x="6258272" y="2859225"/>
          <a:ext cx="4662264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61126" y="136169"/>
            <a:ext cx="759667" cy="932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VBNVSQ+AgencyFB-Reg"/>
                <a:cs typeface="VBNVSQ+AgencyFB-Reg"/>
              </a:rPr>
              <a:t>01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02159" y="179688"/>
            <a:ext cx="1954833" cy="888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imHei"/>
                <a:cs typeface="SimHei"/>
              </a:rPr>
              <a:t>基本情况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32993" y="638566"/>
            <a:ext cx="2174138" cy="645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8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专业教学团队情况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56792" y="961073"/>
            <a:ext cx="10691330" cy="6957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FFFWLT+MicrosoftYaHei"/>
              </a:rPr>
              <a:t>计算机网络</a:t>
            </a:r>
            <a:r>
              <a:rPr sz="1800" dirty="0" err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FFFWLT+MicrosoftYaHei"/>
              </a:rPr>
              <a:t>专业教学主要由</a:t>
            </a:r>
            <a:r>
              <a:rPr lang="zh-CN" altLang="en-US" sz="1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FFFWLT+MicrosoftYaHei"/>
              </a:rPr>
              <a:t>计算机</a:t>
            </a:r>
            <a:r>
              <a:rPr sz="1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FFFWLT+MicrosoftYaHei"/>
              </a:rPr>
              <a:t>教研室承担，本专业共有教师</a:t>
            </a:r>
            <a: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DDGTMV+ArialMT"/>
              </a:rPr>
              <a:t>29</a:t>
            </a:r>
            <a:r>
              <a:rPr sz="1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FFFWLT+MicrosoftYaHei"/>
              </a:rPr>
              <a:t>人，其中专任教师</a:t>
            </a:r>
            <a: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DDGTMV+ArialMT"/>
              </a:rPr>
              <a:t>20</a:t>
            </a:r>
            <a:r>
              <a:rPr sz="1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FFFWLT+MicrosoftYaHei"/>
              </a:rPr>
              <a:t>人、</a:t>
            </a:r>
          </a:p>
          <a:p>
            <a:pPr marL="0" marR="0">
              <a:lnSpc>
                <a:spcPts val="2375"/>
              </a:lnSpc>
              <a:spcBef>
                <a:spcPts val="81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FFFWLT+MicrosoftYaHei"/>
              </a:rPr>
              <a:t>兼任和外聘教师</a:t>
            </a:r>
            <a: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DDGTMV+ArialMT"/>
              </a:rPr>
              <a:t>9</a:t>
            </a:r>
            <a:r>
              <a:rPr sz="1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FFFWLT+MicrosoftYaHei"/>
              </a:rPr>
              <a:t>人。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41649" y="1811641"/>
            <a:ext cx="710184" cy="572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6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FFFF"/>
                </a:solidFill>
                <a:latin typeface="QSBMES+MicrosoftYaHei-Bold"/>
                <a:cs typeface="QSBMES+MicrosoftYaHei-Bold"/>
              </a:rPr>
              <a:t>序号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388848" y="1811641"/>
            <a:ext cx="768096" cy="572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6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FFFF"/>
                </a:solidFill>
                <a:latin typeface="QSBMES+MicrosoftYaHei-Bold"/>
                <a:cs typeface="QSBMES+MicrosoftYaHei-Bold"/>
              </a:rPr>
              <a:t>项</a:t>
            </a:r>
            <a:r>
              <a:rPr sz="1600" b="1" spc="5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QSBMES+MicrosoftYaHei-Bold"/>
                <a:cs typeface="QSBMES+MicrosoftYaHei-Bold"/>
              </a:rPr>
              <a:t>目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961835" y="1811641"/>
            <a:ext cx="768095" cy="572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6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FFFF"/>
                </a:solidFill>
                <a:latin typeface="QSBMES+MicrosoftYaHei-Bold"/>
                <a:cs typeface="QSBMES+MicrosoftYaHei-Bold"/>
              </a:rPr>
              <a:t>人</a:t>
            </a:r>
            <a:r>
              <a:rPr sz="1600" b="1" spc="5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QSBMES+MicrosoftYaHei-Bold"/>
                <a:cs typeface="QSBMES+MicrosoftYaHei-Bold"/>
              </a:rPr>
              <a:t>数</a:t>
            </a:r>
          </a:p>
        </p:txBody>
      </p:sp>
      <p:graphicFrame>
        <p:nvGraphicFramePr>
          <p:cNvPr id="29" name="表格 29">
            <a:extLst>
              <a:ext uri="{FF2B5EF4-FFF2-40B4-BE49-F238E27FC236}">
                <a16:creationId xmlns:a16="http://schemas.microsoft.com/office/drawing/2014/main" id="{E7D71F5C-C375-48DF-99CB-4199B5B945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506004"/>
              </p:ext>
            </p:extLst>
          </p:nvPr>
        </p:nvGraphicFramePr>
        <p:xfrm>
          <a:off x="1199456" y="1979282"/>
          <a:ext cx="3240360" cy="3816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397334076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94960222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048514251"/>
                    </a:ext>
                  </a:extLst>
                </a:gridCol>
              </a:tblGrid>
              <a:tr h="424015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项目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人数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384171"/>
                  </a:ext>
                </a:extLst>
              </a:tr>
              <a:tr h="42401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专任教师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/>
                        <a:t>20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2975060"/>
                  </a:ext>
                </a:extLst>
              </a:tr>
              <a:tr h="42401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专业带头人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3225492"/>
                  </a:ext>
                </a:extLst>
              </a:tr>
              <a:tr h="42401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骨干教师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/>
                        <a:t>8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749200"/>
                  </a:ext>
                </a:extLst>
              </a:tr>
              <a:tr h="42401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教授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922362"/>
                  </a:ext>
                </a:extLst>
              </a:tr>
              <a:tr h="42401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副教授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9811054"/>
                  </a:ext>
                </a:extLst>
              </a:tr>
              <a:tr h="42401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高级工程师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3579203"/>
                  </a:ext>
                </a:extLst>
              </a:tr>
              <a:tr h="42401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“双师”教师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2960942"/>
                  </a:ext>
                </a:extLst>
              </a:tr>
              <a:tr h="42401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校内兼课教师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3283348"/>
                  </a:ext>
                </a:extLst>
              </a:tr>
            </a:tbl>
          </a:graphicData>
        </a:graphic>
      </p:graphicFrame>
      <p:graphicFrame>
        <p:nvGraphicFramePr>
          <p:cNvPr id="31" name="图表 30">
            <a:extLst>
              <a:ext uri="{FF2B5EF4-FFF2-40B4-BE49-F238E27FC236}">
                <a16:creationId xmlns:a16="http://schemas.microsoft.com/office/drawing/2014/main" id="{DE05157B-D9A4-409E-8777-3FB273C767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5774197"/>
              </p:ext>
            </p:extLst>
          </p:nvPr>
        </p:nvGraphicFramePr>
        <p:xfrm>
          <a:off x="4729930" y="2708920"/>
          <a:ext cx="352631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2" name="图表 31">
            <a:extLst>
              <a:ext uri="{FF2B5EF4-FFF2-40B4-BE49-F238E27FC236}">
                <a16:creationId xmlns:a16="http://schemas.microsoft.com/office/drawing/2014/main" id="{68819FFC-B2B6-4E46-BE92-4DE45F6808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1683733"/>
              </p:ext>
            </p:extLst>
          </p:nvPr>
        </p:nvGraphicFramePr>
        <p:xfrm>
          <a:off x="8256240" y="2804976"/>
          <a:ext cx="3416300" cy="261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42492" y="323224"/>
            <a:ext cx="759667" cy="932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VBNVSQ+AgencyFB-Reg"/>
                <a:cs typeface="VBNVSQ+AgencyFB-Reg"/>
              </a:rPr>
              <a:t>01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93774" y="349527"/>
            <a:ext cx="1954833" cy="888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imHei"/>
                <a:cs typeface="SimHei"/>
              </a:rPr>
              <a:t>基本情况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4288" y="985903"/>
            <a:ext cx="2419502" cy="717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QSBMES+MicrosoftYaHei-Bold"/>
                <a:cs typeface="QSBMES+MicrosoftYaHei-Bold"/>
              </a:rPr>
              <a:t>专业教学团队情况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904744" y="2624052"/>
            <a:ext cx="749030" cy="958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676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NCJQTQ+Arial-BoldMT"/>
                <a:cs typeface="NCJQTQ+Arial-BoldMT"/>
              </a:rPr>
              <a:t>1,</a:t>
            </a:r>
          </a:p>
          <a:p>
            <a:pPr marL="0" marR="0">
              <a:lnSpc>
                <a:spcPts val="2238"/>
              </a:lnSpc>
              <a:spcBef>
                <a:spcPts val="67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NCJQTQ+Arial-BoldMT"/>
                <a:cs typeface="NCJQTQ+Arial-BoldMT"/>
              </a:rPr>
              <a:t>8%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461003" y="2725906"/>
            <a:ext cx="749030" cy="9579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676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NCJQTQ+Arial-BoldMT"/>
                <a:cs typeface="NCJQTQ+Arial-BoldMT"/>
              </a:rPr>
              <a:t>1,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NCJQTQ+Arial-BoldMT"/>
                <a:cs typeface="NCJQTQ+Arial-BoldMT"/>
              </a:rPr>
              <a:t>8%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147062" y="3612493"/>
            <a:ext cx="890763" cy="9583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304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NCJQTQ+Arial-BoldMT"/>
                <a:cs typeface="NCJQTQ+Arial-BoldMT"/>
              </a:rPr>
              <a:t>5,</a:t>
            </a:r>
          </a:p>
          <a:p>
            <a:pPr marL="0" marR="0">
              <a:lnSpc>
                <a:spcPts val="2238"/>
              </a:lnSpc>
              <a:spcBef>
                <a:spcPts val="68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NCJQTQ+Arial-BoldMT"/>
                <a:cs typeface="NCJQTQ+Arial-BoldMT"/>
              </a:rPr>
              <a:t>42%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034282" y="3726518"/>
            <a:ext cx="890763" cy="958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252" marR="0">
              <a:lnSpc>
                <a:spcPts val="2241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NCJQTQ+Arial-BoldMT"/>
                <a:cs typeface="NCJQTQ+Arial-BoldMT"/>
              </a:rPr>
              <a:t>5,</a:t>
            </a:r>
          </a:p>
          <a:p>
            <a:pPr marL="0" marR="0">
              <a:lnSpc>
                <a:spcPts val="2238"/>
              </a:lnSpc>
              <a:spcBef>
                <a:spcPts val="67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NCJQTQ+Arial-BoldMT"/>
                <a:cs typeface="NCJQTQ+Arial-BoldMT"/>
              </a:rPr>
              <a:t>42%</a:t>
            </a:r>
          </a:p>
        </p:txBody>
      </p:sp>
      <p:graphicFrame>
        <p:nvGraphicFramePr>
          <p:cNvPr id="17" name="图表 16">
            <a:extLst>
              <a:ext uri="{FF2B5EF4-FFF2-40B4-BE49-F238E27FC236}">
                <a16:creationId xmlns:a16="http://schemas.microsoft.com/office/drawing/2014/main" id="{70CF9775-CEFE-4798-B35B-C26890C1E1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6336779"/>
              </p:ext>
            </p:extLst>
          </p:nvPr>
        </p:nvGraphicFramePr>
        <p:xfrm>
          <a:off x="551384" y="2392454"/>
          <a:ext cx="4824536" cy="3196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图表 17">
            <a:extLst>
              <a:ext uri="{FF2B5EF4-FFF2-40B4-BE49-F238E27FC236}">
                <a16:creationId xmlns:a16="http://schemas.microsoft.com/office/drawing/2014/main" id="{AADD01F7-C7ED-4CE4-8015-0C7C9AA5F2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8978124"/>
              </p:ext>
            </p:extLst>
          </p:nvPr>
        </p:nvGraphicFramePr>
        <p:xfrm>
          <a:off x="5921502" y="2392454"/>
          <a:ext cx="4921958" cy="3020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3578</TotalTime>
  <Words>2331</Words>
  <Application>Microsoft Office PowerPoint</Application>
  <PresentationFormat>宽屏</PresentationFormat>
  <Paragraphs>703</Paragraphs>
  <Slides>29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5" baseType="lpstr">
      <vt:lpstr>Times New Roman</vt:lpstr>
      <vt:lpstr>SimHei</vt:lpstr>
      <vt:lpstr>DDGTMV+ArialMT</vt:lpstr>
      <vt:lpstr>Calibri</vt:lpstr>
      <vt:lpstr>VSRANR+MicrosoftYaHei</vt:lpstr>
      <vt:lpstr>QSBMES+MicrosoftYaHei-Bold</vt:lpstr>
      <vt:lpstr>Tahoma</vt:lpstr>
      <vt:lpstr>FangSong</vt:lpstr>
      <vt:lpstr>VBNVSQ+AgencyFB-Reg</vt:lpstr>
      <vt:lpstr>SimHei</vt:lpstr>
      <vt:lpstr>QFCPBU+ArialMT</vt:lpstr>
      <vt:lpstr>等线</vt:lpstr>
      <vt:lpstr>NCJQTQ+Arial-BoldMT</vt:lpstr>
      <vt:lpstr>FFFWLT+MicrosoftYaHei</vt:lpstr>
      <vt:lpstr>LVTEAD+MicrosoftYaHei-Bold</vt:lpstr>
      <vt:lpstr>Theme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34584</dc:creator>
  <cp:lastModifiedBy>方 玉杰</cp:lastModifiedBy>
  <cp:revision>70</cp:revision>
  <dcterms:modified xsi:type="dcterms:W3CDTF">2019-11-23T12:07:34Z</dcterms:modified>
</cp:coreProperties>
</file>