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83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12192000" cy="6858000"/>
  <p:embeddedFontLst>
    <p:embeddedFont>
      <p:font typeface="QSBMES+MicrosoftYaHei-Bold" panose="020B0703020204020201"/>
      <p:bold r:id="rId29"/>
    </p:embeddedFont>
    <p:embeddedFont>
      <p:font typeface="NCJQTQ+Arial-BoldMT" panose="020B0704020202020204"/>
      <p:bold r:id="rId30"/>
    </p:embeddedFont>
    <p:embeddedFont>
      <p:font typeface="FFFWLT+MicrosoftYaHei" panose="020B0503020204020204"/>
      <p:regular r:id="rId31"/>
    </p:embeddedFont>
    <p:embeddedFont>
      <p:font typeface="VBNVSQ+AgencyFB-Reg" panose="020B0503020202020204"/>
      <p:regular r:id="rId32"/>
    </p:embeddedFont>
    <p:embeddedFont>
      <p:font typeface="黑体" panose="02010609060101010101" charset="-122"/>
      <p:regular r:id="rId33"/>
    </p:embeddedFont>
    <p:embeddedFont>
      <p:font typeface="VSRANR+MicrosoftYaHei" panose="020B0503020204020204"/>
      <p:regular r:id="rId34"/>
    </p:embeddedFont>
    <p:embeddedFont>
      <p:font typeface="QFCPBU+ArialMT" panose="020B0604020202020204"/>
      <p:regular r:id="rId35"/>
    </p:embeddedFont>
    <p:embeddedFont>
      <p:font typeface="Calibri" panose="020F0502020204030204"/>
      <p:regular r:id="rId36"/>
      <p:bold r:id="rId37"/>
      <p:italic r:id="rId38"/>
      <p:boldItalic r:id="rId39"/>
    </p:embeddedFont>
    <p:embeddedFont>
      <p:font typeface="DDGTMV+ArialMT" panose="020B0604020202020204"/>
      <p:regular r:id="rId40"/>
    </p:embeddedFont>
    <p:embeddedFont>
      <p:font typeface="Tahoma" panose="020B0604030504040204"/>
      <p:regular r:id="rId41"/>
      <p:bold r:id="rId42"/>
    </p:embeddedFont>
    <p:embeddedFont>
      <p:font typeface="LVTEAD+MicrosoftYaHei-Bold" panose="020B0703020204020201"/>
      <p:bold r:id="rId43"/>
    </p:embeddedFont>
    <p:embeddedFont>
      <p:font typeface="仿宋" panose="02010609060101010101" charset="-122"/>
      <p:regular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24" y="-68"/>
      </p:cViewPr>
      <p:guideLst>
        <p:guide orient="horz" pos="3124"/>
        <p:guide pos="2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font" Target="fonts/font16.fntdata"/><Relationship Id="rId43" Type="http://schemas.openxmlformats.org/officeDocument/2006/relationships/font" Target="fonts/font15.fntdata"/><Relationship Id="rId42" Type="http://schemas.openxmlformats.org/officeDocument/2006/relationships/font" Target="fonts/font14.fntdata"/><Relationship Id="rId41" Type="http://schemas.openxmlformats.org/officeDocument/2006/relationships/font" Target="fonts/font13.fntdata"/><Relationship Id="rId40" Type="http://schemas.openxmlformats.org/officeDocument/2006/relationships/font" Target="fonts/font12.fntdata"/><Relationship Id="rId4" Type="http://schemas.openxmlformats.org/officeDocument/2006/relationships/slide" Target="slides/slide2.xml"/><Relationship Id="rId39" Type="http://schemas.openxmlformats.org/officeDocument/2006/relationships/font" Target="fonts/font11.fntdata"/><Relationship Id="rId38" Type="http://schemas.openxmlformats.org/officeDocument/2006/relationships/font" Target="fonts/font10.fntdata"/><Relationship Id="rId37" Type="http://schemas.openxmlformats.org/officeDocument/2006/relationships/font" Target="fonts/font9.fntdata"/><Relationship Id="rId36" Type="http://schemas.openxmlformats.org/officeDocument/2006/relationships/font" Target="fonts/font8.fntdata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&#32426;&#26816;&#26816;&#23519;&#22788;15\Desktop\&#26032;&#24314;%20XLS%20&#24037;&#20316;&#34920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&#32426;&#26816;&#26816;&#23519;&#22788;15\Desktop\&#26032;&#24314;%20XLS%20&#24037;&#20316;&#34920;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&#32426;&#26816;&#26816;&#23519;&#22788;15\Desktop\&#26032;&#24314;%20XLS%20&#24037;&#20316;&#34920;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&#32426;&#26816;&#26816;&#23519;&#22788;15\Desktop\&#26032;&#24314;%20XLS%20&#24037;&#20316;&#34920;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&#32426;&#26816;&#26816;&#23519;&#22788;15\Desktop\&#26032;&#24314;%20XLS%20&#24037;&#20316;&#34920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333333333333"/>
          <c:y val="0.192592592592593"/>
          <c:w val="0.813583333333333"/>
          <c:h val="0.606805555555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'[新建 XLS 工作表.xls]Sheet1'!$B$1</c:f>
              <c:strCache>
                <c:ptCount val="1"/>
                <c:pt idx="0">
                  <c:v>报到人数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'[新建 XLS 工作表.xls]Sheet1'!$A$2:$A$5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'[新建 XLS 工作表.xls]Sheet1'!$B$2:$B$5</c:f>
              <c:numCache>
                <c:formatCode>General</c:formatCode>
                <c:ptCount val="4"/>
                <c:pt idx="0">
                  <c:v>198</c:v>
                </c:pt>
                <c:pt idx="1">
                  <c:v>192</c:v>
                </c:pt>
                <c:pt idx="2">
                  <c:v>178</c:v>
                </c:pt>
                <c:pt idx="3">
                  <c:v>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6516522"/>
        <c:axId val="945718715"/>
      </c:barChart>
      <c:lineChart>
        <c:grouping val="standard"/>
        <c:varyColors val="0"/>
        <c:ser>
          <c:idx val="1"/>
          <c:order val="1"/>
          <c:tx>
            <c:strRef>
              <c:f>'[新建 XLS 工作表.xls]Sheet1'!$C$1</c:f>
              <c:strCache>
                <c:ptCount val="1"/>
                <c:pt idx="0">
                  <c:v>报到率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'[新建 XLS 工作表.xls]Sheet1'!$A$2:$A$5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'[新建 XLS 工作表.xls]Sheet1'!$C$2:$C$5</c:f>
              <c:numCache>
                <c:formatCode>0.00%</c:formatCode>
                <c:ptCount val="4"/>
                <c:pt idx="0">
                  <c:v>0.9645</c:v>
                </c:pt>
                <c:pt idx="1">
                  <c:v>0.9793</c:v>
                </c:pt>
                <c:pt idx="2">
                  <c:v>0.9724</c:v>
                </c:pt>
                <c:pt idx="3">
                  <c:v>0.9628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0"/>
        <c:axId val="875833588"/>
        <c:axId val="980358807"/>
      </c:lineChart>
      <c:catAx>
        <c:axId val="87583358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80358807"/>
        <c:crosses val="autoZero"/>
        <c:auto val="1"/>
        <c:lblAlgn val="ctr"/>
        <c:lblOffset val="100"/>
        <c:noMultiLvlLbl val="0"/>
      </c:catAx>
      <c:valAx>
        <c:axId val="980358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75833588"/>
        <c:crosses val="autoZero"/>
        <c:crossBetween val="between"/>
      </c:valAx>
      <c:catAx>
        <c:axId val="656516522"/>
        <c:scaling>
          <c:orientation val="minMax"/>
        </c:scaling>
        <c:delete val="1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45718715"/>
        <c:crosses val="autoZero"/>
        <c:auto val="1"/>
        <c:lblAlgn val="ctr"/>
        <c:lblOffset val="100"/>
        <c:noMultiLvlLbl val="0"/>
      </c:catAx>
      <c:valAx>
        <c:axId val="945718715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5651652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'[新建 XLS 工作表.xls]Sheet1'!$H$1</c:f>
              <c:strCache>
                <c:ptCount val="1"/>
                <c:pt idx="0">
                  <c:v>毕业人数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'[新建 XLS 工作表.xls]Sheet1'!$G$2:$G$4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'[新建 XLS 工作表.xls]Sheet1'!$H$2:$H$4</c:f>
              <c:numCache>
                <c:formatCode>General</c:formatCode>
                <c:ptCount val="3"/>
                <c:pt idx="0">
                  <c:v>173</c:v>
                </c:pt>
                <c:pt idx="1">
                  <c:v>187</c:v>
                </c:pt>
                <c:pt idx="2">
                  <c:v>198</c:v>
                </c:pt>
              </c:numCache>
            </c:numRef>
          </c:val>
        </c:ser>
        <c:ser>
          <c:idx val="1"/>
          <c:order val="1"/>
          <c:tx>
            <c:strRef>
              <c:f>'[新建 XLS 工作表.xls]Sheet1'!$I$1</c:f>
              <c:strCache>
                <c:ptCount val="1"/>
                <c:pt idx="0">
                  <c:v>就业人数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'[新建 XLS 工作表.xls]Sheet1'!$G$2:$G$4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'[新建 XLS 工作表.xls]Sheet1'!$I$2:$I$4</c:f>
              <c:numCache>
                <c:formatCode>General</c:formatCode>
                <c:ptCount val="3"/>
                <c:pt idx="0">
                  <c:v>165</c:v>
                </c:pt>
                <c:pt idx="1">
                  <c:v>177</c:v>
                </c:pt>
                <c:pt idx="2">
                  <c:v>186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4705111"/>
        <c:axId val="121723772"/>
      </c:barChart>
      <c:catAx>
        <c:axId val="65470511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21723772"/>
        <c:crosses val="autoZero"/>
        <c:auto val="1"/>
        <c:lblAlgn val="ctr"/>
        <c:lblOffset val="100"/>
        <c:noMultiLvlLbl val="0"/>
      </c:catAx>
      <c:valAx>
        <c:axId val="1217237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54705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819745699327"/>
          <c:y val="0.178366217960538"/>
          <c:w val="0.65621540762902"/>
          <c:h val="0.647139959432049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XLS 工作表.xls]Sheet1'!$C$28:$C$31</c:f>
              <c:strCache>
                <c:ptCount val="4"/>
                <c:pt idx="0">
                  <c:v>副教授</c:v>
                </c:pt>
                <c:pt idx="1">
                  <c:v>讲师</c:v>
                </c:pt>
                <c:pt idx="2">
                  <c:v>助教</c:v>
                </c:pt>
                <c:pt idx="3">
                  <c:v>其他</c:v>
                </c:pt>
              </c:strCache>
            </c:strRef>
          </c:cat>
          <c:val>
            <c:numRef>
              <c:f>'[新建 XLS 工作表.xls]Sheet1'!$D$28:$D$31</c:f>
              <c:numCache>
                <c:formatCode>0.00%</c:formatCode>
                <c:ptCount val="4"/>
                <c:pt idx="0">
                  <c:v>0.142857142857143</c:v>
                </c:pt>
                <c:pt idx="1">
                  <c:v>0.285714285714286</c:v>
                </c:pt>
                <c:pt idx="2">
                  <c:v>0.285714285714286</c:v>
                </c:pt>
                <c:pt idx="3">
                  <c:v>0.285714285714286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XLS 工作表.xls]Sheet1'!$B$39:$B$40</c:f>
              <c:strCache>
                <c:ptCount val="2"/>
                <c:pt idx="0">
                  <c:v>硕士</c:v>
                </c:pt>
                <c:pt idx="1">
                  <c:v>本科</c:v>
                </c:pt>
              </c:strCache>
            </c:strRef>
          </c:cat>
          <c:val>
            <c:numRef>
              <c:f>'[新建 XLS 工作表.xls]Sheet1'!$C$39:$C$40</c:f>
              <c:numCache>
                <c:formatCode>0.00%</c:formatCode>
                <c:ptCount val="2"/>
                <c:pt idx="0">
                  <c:v>0.857142857142857</c:v>
                </c:pt>
                <c:pt idx="1">
                  <c:v>0.142857142857143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'[新建 XLS 工作表.xls]Sheet1'!$G$7:$G$9</c:f>
              <c:strCache>
                <c:ptCount val="3"/>
                <c:pt idx="0">
                  <c:v>专任教师</c:v>
                </c:pt>
                <c:pt idx="1">
                  <c:v>兼职教师</c:v>
                </c:pt>
                <c:pt idx="2">
                  <c:v>外聘教师</c:v>
                </c:pt>
              </c:strCache>
            </c:strRef>
          </c:cat>
          <c:val>
            <c:numRef>
              <c:f>'[新建 XLS 工作表.xls]Sheet1'!$H$7:$H$9</c:f>
              <c:numCache>
                <c:formatCode>0.00%</c:formatCode>
                <c:ptCount val="3"/>
                <c:pt idx="0">
                  <c:v>0.636363636363636</c:v>
                </c:pt>
                <c:pt idx="1">
                  <c:v>0.181818181818182</c:v>
                </c:pt>
                <c:pt idx="2">
                  <c:v>0.181818181818182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3191" y="350911"/>
            <a:ext cx="12192000" cy="6857999"/>
          </a:xfrm>
          <a:prstGeom prst="rect">
            <a:avLst/>
          </a:prstGeom>
          <a:blipFill>
            <a:blip r:embed="rId1" cstate="print"/>
            <a:srcRect/>
            <a:stretch>
              <a:fillRect t="-14810" b="1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3752" y="2323830"/>
            <a:ext cx="6919541" cy="74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815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5400" b="1" spc="604" dirty="0" smtClean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  </a:t>
            </a:r>
            <a:r>
              <a:rPr lang="zh-CN" altLang="en-US" sz="5400" b="1" spc="604" dirty="0" smtClean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会计专业</a:t>
            </a:r>
            <a:endParaRPr sz="5400" b="1" spc="604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81170" y="3513812"/>
            <a:ext cx="4187952" cy="1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7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596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专业自诊汇报</a:t>
            </a:r>
            <a:endParaRPr sz="4000" b="1" spc="596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9856" y="5893885"/>
            <a:ext cx="336524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 smtClean="0">
                <a:solidFill>
                  <a:srgbClr val="404040"/>
                </a:solidFill>
                <a:latin typeface="QSBMES+MicrosoftYaHei-Bold" panose="020B0703020204020201"/>
                <a:cs typeface="QSBMES+MicrosoftYaHei-Bold" panose="020B0703020204020201"/>
              </a:rPr>
              <a:t>财经系</a:t>
            </a:r>
            <a:endParaRPr sz="2400" b="1" dirty="0">
              <a:solidFill>
                <a:srgbClr val="40404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0831"/>
            <a:ext cx="12192001" cy="6117169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1361821" y="241069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总体设计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761626" y="274826"/>
            <a:ext cx="82607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02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762" y="188640"/>
            <a:ext cx="12192000" cy="6858000"/>
          </a:xfrm>
          <a:prstGeom prst="rect">
            <a:avLst/>
          </a:prstGeom>
          <a:blipFill>
            <a:blip r:embed="rId1" cstate="print"/>
            <a:srcRect/>
            <a:stretch>
              <a:fillRect t="-15000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2491" y="193812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03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3" y="237331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自我诊断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51008" y="3419924"/>
            <a:ext cx="1243584" cy="1428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智能</a:t>
            </a:r>
            <a:endParaRPr sz="2800" b="1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平台</a:t>
            </a:r>
            <a:endParaRPr sz="2800" b="1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75127" y="3442530"/>
            <a:ext cx="1244193" cy="142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区域</a:t>
            </a:r>
            <a:endParaRPr sz="2800" b="1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经济</a:t>
            </a:r>
            <a:endParaRPr sz="2800" b="1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228" y="3479995"/>
            <a:ext cx="1243584" cy="1428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国家</a:t>
            </a:r>
            <a:endParaRPr sz="2800" b="1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战略</a:t>
            </a:r>
            <a:endParaRPr sz="2800" b="1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3746" y="3465702"/>
            <a:ext cx="1599590" cy="142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行业企</a:t>
            </a:r>
            <a:endParaRPr sz="2800" b="1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业调研</a:t>
            </a:r>
            <a:endParaRPr sz="2800" b="1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77606" y="3527239"/>
            <a:ext cx="1598676" cy="142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学校部</a:t>
            </a:r>
            <a:endParaRPr sz="2800" b="1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门规划</a:t>
            </a:r>
            <a:endParaRPr sz="2800" b="1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488" y="4976057"/>
            <a:ext cx="2162556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智能、绿色制造</a:t>
            </a:r>
            <a:endParaRPr sz="20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6198" y="5003744"/>
            <a:ext cx="2378964" cy="745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走访</a:t>
            </a:r>
            <a:r>
              <a:rPr lang="en-US" sz="20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17</a:t>
            </a:r>
            <a:r>
              <a:rPr sz="20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家单位</a:t>
            </a:r>
            <a:endParaRPr sz="20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2645"/>
              </a:lnSpc>
              <a:spcBef>
                <a:spcPts val="525"/>
              </a:spcBef>
              <a:spcAft>
                <a:spcPts val="0"/>
              </a:spcAft>
            </a:pPr>
            <a:r>
              <a:rPr sz="20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回访</a:t>
            </a:r>
            <a:r>
              <a:rPr lang="en-US" sz="2000" b="1" dirty="0">
                <a:solidFill>
                  <a:srgbClr val="FF0000"/>
                </a:solidFill>
                <a:latin typeface="LVTEAD+MicrosoftYaHei-Bold" panose="020B0703020204020201"/>
                <a:cs typeface="LVTEAD+MicrosoftYaHei-Bold" panose="020B0703020204020201"/>
              </a:rPr>
              <a:t>85</a:t>
            </a:r>
            <a:r>
              <a:rPr sz="20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名毕业生</a:t>
            </a:r>
            <a:endParaRPr sz="20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53882" y="5117042"/>
            <a:ext cx="3808781" cy="135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27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目标：省级</a:t>
            </a:r>
            <a:r>
              <a:rPr lang="zh-CN" sz="40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重点</a:t>
            </a:r>
            <a:r>
              <a:rPr sz="40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专业</a:t>
            </a:r>
            <a:endParaRPr sz="40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28188" y="5344212"/>
            <a:ext cx="1485900" cy="918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陕西省经济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发展规划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548680"/>
            <a:ext cx="12192000" cy="6857999"/>
          </a:xfrm>
          <a:prstGeom prst="rect">
            <a:avLst/>
          </a:prstGeom>
          <a:blipFill>
            <a:blip r:embed="rId1" cstate="print"/>
            <a:srcRect/>
            <a:stretch>
              <a:fillRect t="-15772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2491" y="247895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03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2395" y="296181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自我诊断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0970" y="740427"/>
            <a:ext cx="1673631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3.1 </a:t>
            </a: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目标分解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2520" y="782845"/>
            <a:ext cx="756656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75"/>
              </a:lnSpc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“十三五”</a:t>
            </a: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会计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专业建设与发展规划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（</a:t>
            </a:r>
            <a:r>
              <a:rPr lang="en-US" altLang="zh-CN" dirty="0" smtClean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2016-2020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年）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5964" y="1700808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2016</a:t>
            </a:r>
            <a:endParaRPr sz="2000" dirty="0">
              <a:solidFill>
                <a:srgbClr val="FFFFFF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4602" y="1700807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2017</a:t>
            </a:r>
            <a:endParaRPr sz="2000" dirty="0">
              <a:solidFill>
                <a:srgbClr val="FFFFFF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0071" y="1700806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2018</a:t>
            </a:r>
            <a:endParaRPr sz="2000" dirty="0">
              <a:solidFill>
                <a:srgbClr val="FFFFFF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98103" y="1696648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2019</a:t>
            </a:r>
            <a:endParaRPr sz="2000" dirty="0">
              <a:solidFill>
                <a:srgbClr val="FFFFFF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01833" y="1692490"/>
            <a:ext cx="947742" cy="6653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2020</a:t>
            </a:r>
            <a:endParaRPr sz="2000" dirty="0">
              <a:solidFill>
                <a:srgbClr val="FFFFFF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4049" y="2760651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招生就业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23083" y="2760651"/>
            <a:ext cx="1486234" cy="1015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95%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75988" y="2760651"/>
            <a:ext cx="1486234" cy="1015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95%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92850" y="2760651"/>
            <a:ext cx="1486234" cy="1015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95%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94599" y="2760651"/>
            <a:ext cx="1486234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95%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20884" y="2760651"/>
            <a:ext cx="1486234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就业率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95%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4049" y="3131618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技能大赛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20884" y="3131618"/>
            <a:ext cx="1155836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4049" y="3502585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校企合作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23083" y="3502585"/>
            <a:ext cx="8001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调研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475988" y="3502585"/>
            <a:ext cx="1257300" cy="1386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规划完善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建设调研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92850" y="3502585"/>
            <a:ext cx="3794011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实习</a:t>
            </a:r>
            <a:r>
              <a:rPr lang="en-US"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个月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90%</a:t>
            </a:r>
            <a:r>
              <a:rPr sz="1800" spc="1903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实习</a:t>
            </a:r>
            <a:r>
              <a:rPr lang="en-US"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个月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90%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120884" y="3502585"/>
            <a:ext cx="1943100" cy="2557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实习</a:t>
            </a:r>
            <a:r>
              <a:rPr lang="en-US"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个月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90%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  <a:sym typeface="+mn-ea"/>
              </a:rPr>
              <a:t>仿真</a:t>
            </a:r>
            <a:r>
              <a:rPr lang="zh-CN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  <a:sym typeface="+mn-ea"/>
              </a:rPr>
              <a:t>模拟</a:t>
            </a:r>
            <a:r>
              <a:rPr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  <a:sym typeface="+mn-ea"/>
              </a:rPr>
              <a:t>实验</a:t>
            </a:r>
            <a:endParaRPr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教研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培训、</a:t>
            </a: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校企合作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80"/>
              </a:lnSpc>
              <a:spcBef>
                <a:spcPts val="59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修订方案课标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80"/>
              </a:lnSpc>
              <a:spcBef>
                <a:spcPts val="54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培育，出版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部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建设资源库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4049" y="3873552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实训建设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23083" y="3873552"/>
            <a:ext cx="1511572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仿真</a:t>
            </a: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模拟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实验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教研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92850" y="3873552"/>
            <a:ext cx="171450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  <a:sym typeface="+mn-ea"/>
              </a:rPr>
              <a:t>仿真</a:t>
            </a:r>
            <a:r>
              <a:rPr lang="zh-CN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  <a:sym typeface="+mn-ea"/>
              </a:rPr>
              <a:t>模拟</a:t>
            </a:r>
            <a:r>
              <a:rPr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  <a:sym typeface="+mn-ea"/>
              </a:rPr>
              <a:t>实验</a:t>
            </a:r>
            <a:endParaRPr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教研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94599" y="3873552"/>
            <a:ext cx="1714500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  <a:sym typeface="+mn-ea"/>
              </a:rPr>
              <a:t>仿真</a:t>
            </a:r>
            <a:r>
              <a:rPr lang="zh-CN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  <a:sym typeface="+mn-ea"/>
              </a:rPr>
              <a:t>模拟</a:t>
            </a:r>
            <a:r>
              <a:rPr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  <a:sym typeface="+mn-ea"/>
              </a:rPr>
              <a:t>实验</a:t>
            </a:r>
            <a:endParaRPr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教研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课改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54049" y="4244519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科研教改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4049" y="4615359"/>
            <a:ext cx="1716329" cy="1386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教学团队建设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80"/>
              </a:lnSpc>
              <a:spcBef>
                <a:spcPts val="54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人才培养方案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80"/>
              </a:lnSpc>
              <a:spcBef>
                <a:spcPts val="54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教材建设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23083" y="4615359"/>
            <a:ext cx="347818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培训、</a:t>
            </a: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校企合作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  培训、</a:t>
            </a: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校企合作</a:t>
            </a:r>
            <a:endParaRPr lang="zh-CN"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92850" y="4615359"/>
            <a:ext cx="171450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培训、</a:t>
            </a: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校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企</a:t>
            </a: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合作</a:t>
            </a:r>
            <a:endParaRPr lang="zh-CN"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94599" y="4615359"/>
            <a:ext cx="194310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培训、</a:t>
            </a: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校企合作</a:t>
            </a:r>
            <a:endParaRPr lang="zh-CN"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23083" y="4985749"/>
            <a:ext cx="1487424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修订，课标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75988" y="4985749"/>
            <a:ext cx="1258519" cy="101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专业调研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80"/>
              </a:lnSpc>
              <a:spcBef>
                <a:spcPts val="54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培育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292850" y="4985749"/>
            <a:ext cx="3912591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修订方案和课标</a:t>
            </a:r>
            <a:r>
              <a:rPr sz="1800" spc="113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调研，微调方案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823083" y="5356666"/>
            <a:ext cx="1614729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培育，出版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92850" y="5356666"/>
            <a:ext cx="800709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培育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94599" y="5356666"/>
            <a:ext cx="1843634" cy="1015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培育，出版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部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申报建设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54049" y="5727930"/>
            <a:ext cx="1943100" cy="10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教学资源库建设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信息化教学改革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823083" y="5727930"/>
            <a:ext cx="3215291" cy="10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申报建设课程</a:t>
            </a:r>
            <a:r>
              <a:rPr sz="1800" spc="176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协助建设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竞赛，培训</a:t>
            </a:r>
            <a:r>
              <a:rPr sz="1800" spc="356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竞赛，培训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292850" y="5727930"/>
            <a:ext cx="1485900" cy="10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协助建设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54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竞赛，培训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094599" y="6098871"/>
            <a:ext cx="14859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竞赛，培训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120884" y="6098871"/>
            <a:ext cx="14859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竞赛，培训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44216"/>
            <a:ext cx="12095922" cy="5913783"/>
          </a:xfrm>
          <a:prstGeom prst="rect">
            <a:avLst/>
          </a:prstGeom>
          <a:blipFill>
            <a:blip r:embed="rId1" cstate="print"/>
            <a:srcRect/>
            <a:stretch>
              <a:fillRect t="-15966" r="-794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03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自我诊断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6520" y="1307067"/>
            <a:ext cx="1216710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3.2 </a:t>
            </a: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标准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59091" y="2087024"/>
            <a:ext cx="1318260" cy="18135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优质的生源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质量、在校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人数、招生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计划、报到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102235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率等指标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326390" marR="0">
              <a:lnSpc>
                <a:spcPts val="209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细化</a:t>
            </a:r>
            <a:endParaRPr sz="16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52306" y="2087024"/>
            <a:ext cx="1520952" cy="1547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专业发展对接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202565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中国智造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5461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LVTEAD+MicrosoftYaHei-Bold" panose="020B0703020204020201"/>
                <a:cs typeface="LVTEAD+MicrosoftYaHei-Bold" panose="020B0703020204020201"/>
              </a:rPr>
              <a:t>2025</a:t>
            </a: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和西北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地区产业结构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30480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的规划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3540" y="2208944"/>
            <a:ext cx="1318260" cy="1303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工学结合的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人才培养标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准及课程标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40513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准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4756" y="2208944"/>
            <a:ext cx="1318260" cy="1303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参照省级实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训基地和省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级在线开放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30480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课程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0229" y="2208944"/>
            <a:ext cx="912876" cy="1303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多元化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的评价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体系标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202565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准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67060" y="2208944"/>
            <a:ext cx="1115568" cy="1303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应用质量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螺旋建立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持续改进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202565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标准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089" y="2330864"/>
            <a:ext cx="912876" cy="1059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工程技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术专家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10033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标准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43707" y="2330864"/>
            <a:ext cx="1115568" cy="1059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参照省级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教学团队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202565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66FF"/>
                </a:solidFill>
                <a:latin typeface="QSBMES+MicrosoftYaHei-Bold" panose="020B0703020204020201"/>
                <a:cs typeface="QSBMES+MicrosoftYaHei-Bold" panose="020B0703020204020201"/>
              </a:rPr>
              <a:t>标准</a:t>
            </a:r>
            <a:endParaRPr sz="1600" b="1" dirty="0">
              <a:solidFill>
                <a:srgbClr val="0066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49446" y="3333148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细化</a:t>
            </a:r>
            <a:endParaRPr sz="16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分解</a:t>
            </a:r>
            <a:endParaRPr sz="16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64354" y="3347372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细化</a:t>
            </a:r>
            <a:endParaRPr sz="16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分解</a:t>
            </a:r>
            <a:endParaRPr sz="16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66053" y="3325147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细化</a:t>
            </a:r>
            <a:endParaRPr sz="16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分解</a:t>
            </a:r>
            <a:endParaRPr sz="16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84738" y="3331624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细化</a:t>
            </a:r>
            <a:endParaRPr sz="16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分解</a:t>
            </a:r>
            <a:endParaRPr sz="16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2193" y="3364771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细化</a:t>
            </a:r>
            <a:endParaRPr sz="16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分解</a:t>
            </a:r>
            <a:endParaRPr sz="16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31797" y="3355373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细化</a:t>
            </a:r>
            <a:endParaRPr sz="16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分解</a:t>
            </a:r>
            <a:endParaRPr sz="16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42958" y="3352325"/>
            <a:ext cx="710184" cy="816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细化</a:t>
            </a:r>
            <a:endParaRPr sz="16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分解</a:t>
            </a:r>
            <a:endParaRPr sz="16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785481" y="3572416"/>
            <a:ext cx="710184" cy="572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5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分解</a:t>
            </a:r>
            <a:endParaRPr sz="16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0863" y="4083103"/>
            <a:ext cx="1306068" cy="71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培养目标与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国际接轨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09595" y="4189783"/>
            <a:ext cx="1357884" cy="24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师资团队能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够支撑培养方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案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教师三项职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责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教师进行产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业历练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5207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以国家教师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团队标准为目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标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63745" y="4189783"/>
            <a:ext cx="1336548" cy="24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教育教学资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源能够支撑培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养规划</a:t>
            </a: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教学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管理制度规范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以国家级实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训基地标准建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设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以国家在线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开放课程标准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建设课程资源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24626" y="4189783"/>
            <a:ext cx="1357883" cy="24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对培养结果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持续性观测和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评价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5207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引入第三方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评价机制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从一元评价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到多元评价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评价结果从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单一用途到多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用途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02652" y="4189783"/>
            <a:ext cx="1306067" cy="715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录取人数、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报到率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56842" y="4296463"/>
            <a:ext cx="1306068" cy="50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课程体系参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01379" y="4296463"/>
            <a:ext cx="1514856" cy="199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专业发展对接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国家</a:t>
            </a: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2025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战略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专业发展能够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服务西北地区产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业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发展要兼顾行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业水平和专业特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色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701782" y="4296463"/>
            <a:ext cx="1306067" cy="178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1.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建立专业建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设质量监测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机制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改进机制应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用质量螺旋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持续改进有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评价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0863" y="4510077"/>
            <a:ext cx="1306068" cy="50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适应学校使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56842" y="4510077"/>
            <a:ext cx="1158240" cy="50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照国际标准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02652" y="4616757"/>
            <a:ext cx="1357883" cy="199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制定吸引优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质生源措施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新生有退学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意愿的比例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5207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新生对专业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的认知程度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5207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5.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招生计划完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成率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0863" y="4723437"/>
            <a:ext cx="2869648" cy="1995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命、社会需求、</a:t>
            </a:r>
            <a:r>
              <a:rPr sz="1400" spc="130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课程评价体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毕业生长期发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展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向所有利益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相关者公开发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布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所有利益相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关者参与修订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656842" y="4936797"/>
            <a:ext cx="1357883" cy="156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系完善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3.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课程特色鲜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明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5207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课程体系能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够支撑培养目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标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701782" y="5790288"/>
            <a:ext cx="1306067" cy="7154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4.</a:t>
            </a: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评价结果用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68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于改进工作</a:t>
            </a:r>
            <a:endParaRPr sz="14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" y="854765"/>
            <a:ext cx="12304643" cy="6003234"/>
          </a:xfrm>
          <a:prstGeom prst="rect">
            <a:avLst/>
          </a:prstGeom>
          <a:blipFill>
            <a:blip r:embed="rId1" cstate="print"/>
            <a:srcRect/>
            <a:stretch>
              <a:fillRect t="-14238" r="915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3929" y="1257098"/>
            <a:ext cx="7424744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从专业建设目标和标准出发，共设计本专业的质量监控点</a:t>
            </a:r>
            <a:r>
              <a:rPr sz="1800" b="1" dirty="0">
                <a:solidFill>
                  <a:srgbClr val="FF0000"/>
                </a:solidFill>
                <a:latin typeface="LVTEAD+MicrosoftYaHei-Bold" panose="020B0703020204020201"/>
                <a:cs typeface="LVTEAD+MicrosoftYaHei-Bold" panose="020B0703020204020201"/>
              </a:rPr>
              <a:t>54</a:t>
            </a: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个。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24314" y="239020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实训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条件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4702" y="2444184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教学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资源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8459" y="2469457"/>
            <a:ext cx="1067409" cy="1225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基本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情况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3667" y="2469457"/>
            <a:ext cx="1067409" cy="1225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招生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情况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4836" y="2469457"/>
            <a:ext cx="1067409" cy="1225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师资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队伍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9127" y="3611990"/>
            <a:ext cx="928015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83124" y="3609831"/>
            <a:ext cx="926896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spc="5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5638" y="3653715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4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1724" y="3644815"/>
            <a:ext cx="470205" cy="598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8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20356" y="3653715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01784" y="3635427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4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8880" y="430917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校企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合作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23667" y="430917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教学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改革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85334" y="4309179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培养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效果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50581" y="4309179"/>
            <a:ext cx="1066800" cy="811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教学</a:t>
            </a:r>
            <a:endParaRPr lang="zh-CN"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科研</a:t>
            </a:r>
            <a:endParaRPr lang="zh-CN"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89592" y="4363154"/>
            <a:ext cx="1066800" cy="12252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课程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体系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3816" y="5464260"/>
            <a:ext cx="928015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45638" y="5481956"/>
            <a:ext cx="926591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spc="5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90795" y="5493538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5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5187" y="5493538"/>
            <a:ext cx="9272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01784" y="5493538"/>
            <a:ext cx="1054372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共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16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74238" y="5516893"/>
            <a:ext cx="470036" cy="598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</a:t>
            </a:r>
            <a:endParaRPr sz="18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459433"/>
            <a:ext cx="12192000" cy="6857999"/>
          </a:xfrm>
          <a:prstGeom prst="rect">
            <a:avLst/>
          </a:prstGeom>
          <a:blipFill>
            <a:blip r:embed="rId1" cstate="print"/>
            <a:srcRect/>
            <a:stretch>
              <a:fillRect t="-14682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3432" y="878003"/>
            <a:ext cx="1638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3.3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组织实施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0067" y="2331518"/>
            <a:ext cx="3610647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ahoma" panose="020B0604030504040204"/>
                <a:cs typeface="Tahoma" panose="020B0604030504040204"/>
              </a:rPr>
              <a:t>2016-2017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学年进行第一轮诊改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291" y="3288084"/>
            <a:ext cx="1428140" cy="127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二级学</a:t>
            </a:r>
            <a:endParaRPr sz="25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院指导</a:t>
            </a:r>
            <a:endParaRPr sz="25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58668" y="3432753"/>
            <a:ext cx="1399032" cy="1022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专业教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4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研室牵头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0067" y="3544368"/>
            <a:ext cx="3610647" cy="1640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ahoma" panose="020B0604030504040204"/>
                <a:cs typeface="Tahoma" panose="020B0604030504040204"/>
              </a:rPr>
              <a:t>2017-2018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学年进行第二轮诊改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182880" marR="0">
              <a:lnSpc>
                <a:spcPts val="2375"/>
              </a:lnSpc>
              <a:spcBef>
                <a:spcPts val="542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2018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年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9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月开始第三轮诊改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6154" y="3638221"/>
            <a:ext cx="1028700" cy="918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教师为</a:t>
            </a:r>
            <a:endParaRPr sz="18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1143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主导</a:t>
            </a:r>
            <a:endParaRPr sz="18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56704" y="3829356"/>
            <a:ext cx="1028700" cy="918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学生为</a:t>
            </a:r>
            <a:endParaRPr sz="18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1143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核心</a:t>
            </a:r>
            <a:endParaRPr sz="18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64096"/>
            <a:ext cx="12085983" cy="5893903"/>
          </a:xfrm>
          <a:prstGeom prst="rect">
            <a:avLst/>
          </a:prstGeom>
          <a:blipFill>
            <a:blip r:embed="rId1" cstate="print"/>
            <a:srcRect/>
            <a:stretch>
              <a:fillRect t="-16358" r="-877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1883" y="1062551"/>
            <a:ext cx="2228392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3.4 </a:t>
            </a:r>
            <a:r>
              <a:rPr sz="24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监测预警</a:t>
            </a:r>
            <a:endParaRPr sz="24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22695" y="1493124"/>
            <a:ext cx="632899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仿宋" panose="02010609060101010101" charset="-122"/>
                <a:cs typeface="仿宋" panose="02010609060101010101" charset="-122"/>
              </a:rPr>
              <a:t>质控点</a:t>
            </a:r>
            <a:endParaRPr sz="1100" spc="11" dirty="0">
              <a:solidFill>
                <a:srgbClr val="00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72540" y="1493124"/>
            <a:ext cx="774015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仿宋" panose="02010609060101010101" charset="-122"/>
                <a:cs typeface="仿宋" panose="02010609060101010101" charset="-122"/>
              </a:rPr>
              <a:t>诊改情况</a:t>
            </a:r>
            <a:endParaRPr sz="1100" dirty="0">
              <a:solidFill>
                <a:srgbClr val="00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65913" y="1775569"/>
            <a:ext cx="2554187" cy="979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在校生人数（</a:t>
            </a:r>
            <a:r>
              <a:rPr sz="1100" spc="283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3</a:t>
            </a:r>
            <a:r>
              <a:rPr sz="1100" spc="10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年在校生人数总和）</a:t>
            </a:r>
            <a:endParaRPr sz="1100" spc="10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0" marR="0">
              <a:lnSpc>
                <a:spcPts val="1080"/>
              </a:lnSpc>
              <a:spcBef>
                <a:spcPts val="530"/>
              </a:spcBef>
              <a:spcAft>
                <a:spcPts val="0"/>
              </a:spcAft>
            </a:pPr>
            <a:r>
              <a:rPr sz="1100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招生计划（计划文件及数据表）</a:t>
            </a:r>
            <a:endParaRPr sz="1100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0" marR="0">
              <a:lnSpc>
                <a:spcPts val="1080"/>
              </a:lnSpc>
              <a:spcBef>
                <a:spcPts val="580"/>
              </a:spcBef>
              <a:spcAft>
                <a:spcPts val="0"/>
              </a:spcAft>
            </a:pPr>
            <a:r>
              <a:rPr sz="1100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录取人数（按照录取率预警）</a:t>
            </a:r>
            <a:endParaRPr sz="1100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0" marR="0">
              <a:lnSpc>
                <a:spcPts val="1080"/>
              </a:lnSpc>
              <a:spcBef>
                <a:spcPts val="58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第一志愿报考率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9422" y="1775569"/>
            <a:ext cx="714683" cy="1401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915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0" marR="0">
              <a:lnSpc>
                <a:spcPts val="1080"/>
              </a:lnSpc>
              <a:spcBef>
                <a:spcPts val="53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33655" marR="0">
              <a:lnSpc>
                <a:spcPts val="1080"/>
              </a:lnSpc>
              <a:spcBef>
                <a:spcPts val="58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33655" marR="0">
              <a:lnSpc>
                <a:spcPts val="1080"/>
              </a:lnSpc>
              <a:spcBef>
                <a:spcPts val="58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0" marR="0">
              <a:lnSpc>
                <a:spcPts val="1080"/>
              </a:lnSpc>
              <a:spcBef>
                <a:spcPts val="53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104140" marR="0">
              <a:lnSpc>
                <a:spcPts val="1080"/>
              </a:lnSpc>
              <a:spcBef>
                <a:spcPts val="580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仿宋" panose="02010609060101010101" charset="-122"/>
                <a:cs typeface="仿宋" panose="02010609060101010101" charset="-122"/>
              </a:rPr>
              <a:t>达标</a:t>
            </a:r>
            <a:endParaRPr sz="1100" spc="11" dirty="0">
              <a:solidFill>
                <a:srgbClr val="00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904" y="1861127"/>
            <a:ext cx="3271539" cy="1956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第一轮诊断：</a:t>
            </a:r>
            <a:r>
              <a:rPr sz="24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54</a:t>
            </a:r>
            <a:r>
              <a:rPr sz="24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个质</a:t>
            </a:r>
            <a:endParaRPr sz="24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控点，达标</a:t>
            </a:r>
            <a:r>
              <a:rPr sz="24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35</a:t>
            </a:r>
            <a:r>
              <a:rPr sz="24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个，不</a:t>
            </a:r>
            <a:endParaRPr sz="24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达标</a:t>
            </a:r>
            <a:r>
              <a:rPr sz="24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19</a:t>
            </a:r>
            <a:r>
              <a:rPr sz="24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个，达成度</a:t>
            </a:r>
            <a:endParaRPr sz="24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65%</a:t>
            </a:r>
            <a:r>
              <a:rPr sz="24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。</a:t>
            </a:r>
            <a:endParaRPr sz="24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72423" y="2070660"/>
            <a:ext cx="11558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招生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5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65913" y="2618732"/>
            <a:ext cx="632899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报到率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5913" y="2829775"/>
            <a:ext cx="1056248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仿宋" panose="02010609060101010101" charset="-122"/>
                <a:cs typeface="仿宋" panose="02010609060101010101" charset="-122"/>
              </a:rPr>
              <a:t>专业教师数量</a:t>
            </a:r>
            <a:endParaRPr sz="1100" dirty="0">
              <a:solidFill>
                <a:srgbClr val="00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5913" y="3040566"/>
            <a:ext cx="1947407" cy="557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仿宋" panose="02010609060101010101" charset="-122"/>
                <a:cs typeface="仿宋" panose="02010609060101010101" charset="-122"/>
              </a:rPr>
              <a:t>职称结构（高级职称比例）</a:t>
            </a:r>
            <a:endParaRPr sz="1100" dirty="0">
              <a:solidFill>
                <a:srgbClr val="00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0" marR="0">
              <a:lnSpc>
                <a:spcPts val="1080"/>
              </a:lnSpc>
              <a:spcBef>
                <a:spcPts val="53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仿宋" panose="02010609060101010101" charset="-122"/>
                <a:cs typeface="仿宋" panose="02010609060101010101" charset="-122"/>
              </a:rPr>
              <a:t>专业带头人</a:t>
            </a:r>
            <a:endParaRPr sz="1100" dirty="0">
              <a:solidFill>
                <a:srgbClr val="00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13656" y="3040566"/>
            <a:ext cx="491782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仿宋" panose="02010609060101010101" charset="-122"/>
                <a:cs typeface="仿宋" panose="02010609060101010101" charset="-122"/>
              </a:rPr>
              <a:t>达标</a:t>
            </a:r>
            <a:endParaRPr sz="1100" spc="11" dirty="0">
              <a:solidFill>
                <a:srgbClr val="00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13656" y="3251357"/>
            <a:ext cx="491782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仿宋" panose="02010609060101010101" charset="-122"/>
                <a:cs typeface="仿宋" panose="02010609060101010101" charset="-122"/>
              </a:rPr>
              <a:t>达标</a:t>
            </a:r>
            <a:endParaRPr sz="1100" spc="11" dirty="0">
              <a:solidFill>
                <a:srgbClr val="00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65913" y="3462148"/>
            <a:ext cx="774015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专任教师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43098" y="3462148"/>
            <a:ext cx="632899" cy="557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70485" marR="0">
              <a:lnSpc>
                <a:spcPts val="1080"/>
              </a:lnSpc>
              <a:spcBef>
                <a:spcPts val="530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仿宋" panose="02010609060101010101" charset="-122"/>
                <a:cs typeface="仿宋" panose="02010609060101010101" charset="-122"/>
              </a:rPr>
              <a:t>达标</a:t>
            </a:r>
            <a:endParaRPr sz="1100" spc="11" dirty="0">
              <a:solidFill>
                <a:srgbClr val="00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72423" y="3590087"/>
            <a:ext cx="11558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师资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4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904" y="3655383"/>
            <a:ext cx="4161760" cy="788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第二轮诊断：</a:t>
            </a:r>
            <a:r>
              <a:rPr sz="24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54</a:t>
            </a:r>
            <a:r>
              <a:rPr sz="24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个质</a:t>
            </a:r>
            <a:r>
              <a:rPr sz="2400" b="1" spc="130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100" dirty="0">
                <a:solidFill>
                  <a:srgbClr val="000000"/>
                </a:solidFill>
                <a:latin typeface="仿宋" panose="02010609060101010101" charset="-122"/>
                <a:cs typeface="仿宋" panose="02010609060101010101" charset="-122"/>
              </a:rPr>
              <a:t>兼职教师</a:t>
            </a:r>
            <a:endParaRPr sz="1100" dirty="0">
              <a:solidFill>
                <a:srgbClr val="00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65913" y="3882592"/>
            <a:ext cx="774015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骨干教师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46882" y="3882592"/>
            <a:ext cx="729115" cy="1611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2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0" marR="0">
              <a:lnSpc>
                <a:spcPts val="1080"/>
              </a:lnSpc>
              <a:spcBef>
                <a:spcPts val="53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94615" marR="0">
              <a:lnSpc>
                <a:spcPts val="1080"/>
              </a:lnSpc>
              <a:spcBef>
                <a:spcPts val="58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94615" marR="0">
              <a:lnSpc>
                <a:spcPts val="1080"/>
              </a:lnSpc>
              <a:spcBef>
                <a:spcPts val="58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94615" marR="0">
              <a:lnSpc>
                <a:spcPts val="1080"/>
              </a:lnSpc>
              <a:spcBef>
                <a:spcPts val="53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94615" marR="0">
              <a:lnSpc>
                <a:spcPts val="1080"/>
              </a:lnSpc>
              <a:spcBef>
                <a:spcPts val="58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201930" marR="0">
              <a:lnSpc>
                <a:spcPts val="1080"/>
              </a:lnSpc>
              <a:spcBef>
                <a:spcPts val="530"/>
              </a:spcBef>
              <a:spcAft>
                <a:spcPts val="0"/>
              </a:spcAft>
            </a:pPr>
            <a:r>
              <a:rPr sz="1100" spc="11" dirty="0">
                <a:solidFill>
                  <a:srgbClr val="000000"/>
                </a:solidFill>
                <a:latin typeface="仿宋" panose="02010609060101010101" charset="-122"/>
                <a:cs typeface="仿宋" panose="02010609060101010101" charset="-122"/>
              </a:rPr>
              <a:t>达标</a:t>
            </a:r>
            <a:endParaRPr sz="1100" spc="11" dirty="0">
              <a:solidFill>
                <a:srgbClr val="00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9904" y="4021143"/>
            <a:ext cx="3055950" cy="1591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控点，达标</a:t>
            </a:r>
            <a:r>
              <a:rPr sz="2400" b="1" spc="1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39</a:t>
            </a:r>
            <a:r>
              <a:rPr sz="24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，不</a:t>
            </a:r>
            <a:endParaRPr sz="24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达标</a:t>
            </a:r>
            <a:r>
              <a:rPr sz="2400" b="1" spc="1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15</a:t>
            </a:r>
            <a:r>
              <a:rPr sz="24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个，达成度</a:t>
            </a:r>
            <a:endParaRPr sz="24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72%</a:t>
            </a:r>
            <a:r>
              <a:rPr sz="24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。</a:t>
            </a:r>
            <a:endParaRPr sz="24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65913" y="4093383"/>
            <a:ext cx="1056248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双师素质教师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5913" y="4304173"/>
            <a:ext cx="4219381" cy="768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教师获奖（厅级、省部级）（总体教师获奖的数量及类型）</a:t>
            </a:r>
            <a:endParaRPr sz="1100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0" marR="0">
              <a:lnSpc>
                <a:spcPts val="1080"/>
              </a:lnSpc>
              <a:spcBef>
                <a:spcPts val="530"/>
              </a:spcBef>
              <a:spcAft>
                <a:spcPts val="0"/>
              </a:spcAft>
            </a:pPr>
            <a:r>
              <a:rPr sz="1100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专业教学资源库（指标注明级别）</a:t>
            </a:r>
            <a:endParaRPr sz="1100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0" marR="0">
              <a:lnSpc>
                <a:spcPts val="1080"/>
              </a:lnSpc>
              <a:spcBef>
                <a:spcPts val="58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精品在线开放课程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47988" y="4635552"/>
            <a:ext cx="16130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资源建设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65913" y="4936799"/>
            <a:ext cx="2596542" cy="557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0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使用蓝墨云班课开展信息化教学课程</a:t>
            </a:r>
            <a:endParaRPr sz="1100" spc="10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0" marR="0">
              <a:lnSpc>
                <a:spcPts val="1080"/>
              </a:lnSpc>
              <a:spcBef>
                <a:spcPts val="530"/>
              </a:spcBef>
              <a:spcAft>
                <a:spcPts val="0"/>
              </a:spcAft>
            </a:pPr>
            <a:r>
              <a:rPr sz="1100" dirty="0">
                <a:solidFill>
                  <a:srgbClr val="000000"/>
                </a:solidFill>
                <a:latin typeface="仿宋" panose="02010609060101010101" charset="-122"/>
                <a:cs typeface="仿宋" panose="02010609060101010101" charset="-122"/>
              </a:rPr>
              <a:t>教材选用</a:t>
            </a:r>
            <a:endParaRPr sz="1100" dirty="0">
              <a:solidFill>
                <a:srgbClr val="00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665913" y="5358380"/>
            <a:ext cx="1056248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实训基地数量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33476" y="5358380"/>
            <a:ext cx="679161" cy="1645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45085" marR="0">
              <a:lnSpc>
                <a:spcPts val="1080"/>
              </a:lnSpc>
              <a:spcBef>
                <a:spcPts val="635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9525" marR="0">
              <a:lnSpc>
                <a:spcPts val="1080"/>
              </a:lnSpc>
              <a:spcBef>
                <a:spcPts val="665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9525" marR="0">
              <a:lnSpc>
                <a:spcPts val="1080"/>
              </a:lnSpc>
              <a:spcBef>
                <a:spcPts val="58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8255" marR="0">
              <a:lnSpc>
                <a:spcPts val="1080"/>
              </a:lnSpc>
              <a:spcBef>
                <a:spcPts val="53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0" marR="0">
              <a:lnSpc>
                <a:spcPts val="1130"/>
              </a:lnSpc>
              <a:spcBef>
                <a:spcPts val="595"/>
              </a:spcBef>
              <a:spcAft>
                <a:spcPts val="0"/>
              </a:spcAft>
            </a:pPr>
            <a:r>
              <a:rPr sz="1150" spc="12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50" spc="12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9525" marR="0">
              <a:lnSpc>
                <a:spcPts val="1080"/>
              </a:lnSpc>
              <a:spcBef>
                <a:spcPts val="57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不达标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65913" y="5581303"/>
            <a:ext cx="1197365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生均仪器设备值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65913" y="5804529"/>
            <a:ext cx="1056248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实训室使用率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972423" y="5851374"/>
            <a:ext cx="1613036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实训条件</a:t>
            </a:r>
            <a:r>
              <a:rPr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7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65913" y="6015320"/>
            <a:ext cx="1338482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校外实训基地数量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65913" y="6226111"/>
            <a:ext cx="1056248" cy="3468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合作企业数量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65913" y="6439935"/>
            <a:ext cx="1947407" cy="562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80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合作企业提供顶岗实习岗位</a:t>
            </a:r>
            <a:endParaRPr sz="1100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  <a:p>
            <a:pPr marL="0" marR="0">
              <a:lnSpc>
                <a:spcPts val="1080"/>
              </a:lnSpc>
              <a:spcBef>
                <a:spcPts val="615"/>
              </a:spcBef>
              <a:spcAft>
                <a:spcPts val="0"/>
              </a:spcAft>
            </a:pPr>
            <a:r>
              <a:rPr sz="1100" spc="11" dirty="0">
                <a:solidFill>
                  <a:srgbClr val="FF0000"/>
                </a:solidFill>
                <a:latin typeface="仿宋" panose="02010609060101010101" charset="-122"/>
                <a:cs typeface="仿宋" panose="02010609060101010101" charset="-122"/>
              </a:rPr>
              <a:t>合作企业座谈次数</a:t>
            </a:r>
            <a:endParaRPr sz="1100" spc="11" dirty="0">
              <a:solidFill>
                <a:srgbClr val="FF0000"/>
              </a:solidFill>
              <a:latin typeface="仿宋" panose="02010609060101010101" charset="-122"/>
              <a:cs typeface="仿宋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64889"/>
            <a:ext cx="12328144" cy="5893110"/>
          </a:xfrm>
          <a:prstGeom prst="rect">
            <a:avLst/>
          </a:prstGeom>
          <a:blipFill>
            <a:blip r:embed="rId1" cstate="print"/>
            <a:srcRect/>
            <a:stretch>
              <a:fillRect t="-16374" r="1104" b="1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03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2423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自我诊断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0863" y="964889"/>
            <a:ext cx="9059532" cy="794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改进：</a:t>
            </a:r>
            <a:r>
              <a:rPr sz="2400" b="1" spc="-19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第一轮诊改：</a:t>
            </a:r>
            <a:r>
              <a:rPr sz="20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2016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年</a:t>
            </a:r>
            <a:r>
              <a:rPr sz="20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9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月到</a:t>
            </a:r>
            <a:r>
              <a:rPr sz="20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2017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年</a:t>
            </a:r>
            <a:r>
              <a:rPr sz="20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8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月本专业作为学院试点专</a:t>
            </a:r>
            <a:endParaRPr sz="20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6774" y="1422343"/>
            <a:ext cx="5853685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业进行诊改对照专业建设诊断的，发现问题：</a:t>
            </a:r>
            <a:endParaRPr sz="20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1674" y="1713155"/>
            <a:ext cx="3680459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开展招生宣传，拓展就业渠道。</a:t>
            </a:r>
            <a:endParaRPr sz="18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191" y="2320651"/>
            <a:ext cx="4388159" cy="1363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招生数量和录取情况不满足一流专业的目标。</a:t>
            </a:r>
            <a:endParaRPr sz="15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1980"/>
              </a:lnSpc>
              <a:spcBef>
                <a:spcPts val="4525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专业教师不足，双师素质不达标</a:t>
            </a:r>
            <a:endParaRPr sz="15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81674" y="2547926"/>
            <a:ext cx="6309360" cy="998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积极引进高水平人才，对现有教师通过多种形式进行培</a:t>
            </a:r>
            <a:endParaRPr sz="18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41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养。</a:t>
            </a:r>
            <a:endParaRPr sz="18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81674" y="3559227"/>
            <a:ext cx="6368407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申请立项建设综合实训室，</a:t>
            </a:r>
            <a:r>
              <a:rPr sz="18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2017</a:t>
            </a: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年进入设计招标阶</a:t>
            </a:r>
            <a:endParaRPr sz="18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41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段。</a:t>
            </a:r>
            <a:endParaRPr sz="18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9191" y="3822679"/>
            <a:ext cx="5485286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专业现有实训室不能完全满足需要。</a:t>
            </a:r>
            <a:endParaRPr sz="15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81674" y="4570274"/>
            <a:ext cx="604647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使用蓝墨云班课教学平台，进行专业主要课程教学，</a:t>
            </a:r>
            <a:endParaRPr sz="18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9191" y="4665451"/>
            <a:ext cx="5386383" cy="53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专业没有专业教学资源库和在线开放课程，只有</a:t>
            </a:r>
            <a:r>
              <a:rPr sz="1500" dirty="0">
                <a:solidFill>
                  <a:srgbClr val="FFFFFF"/>
                </a:solidFill>
                <a:latin typeface="VSRANR+MicrosoftYaHei" panose="020B0503020204020204"/>
                <a:cs typeface="VSRANR+MicrosoftYaHei" panose="020B0503020204020204"/>
              </a:rPr>
              <a:t>1</a:t>
            </a:r>
            <a:r>
              <a:rPr sz="15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门院级</a:t>
            </a:r>
            <a:endParaRPr sz="15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81674" y="4924223"/>
            <a:ext cx="6631663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2017</a:t>
            </a: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年专业的专业核心课程均在蓝墨云班课上开展教学。</a:t>
            </a:r>
            <a:endParaRPr sz="18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9191" y="4959584"/>
            <a:ext cx="1048664" cy="53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精品课。</a:t>
            </a:r>
            <a:endParaRPr sz="15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9191" y="5655163"/>
            <a:ext cx="4827010" cy="537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80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校企合作的专业共建和课程共同开发还需要加强。</a:t>
            </a:r>
            <a:endParaRPr sz="15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81674" y="5758105"/>
            <a:ext cx="3680459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与</a:t>
            </a:r>
            <a:r>
              <a:rPr lang="zh-CN"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用友</a:t>
            </a:r>
            <a:r>
              <a:rPr sz="1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公司开展校企合作。</a:t>
            </a:r>
            <a:endParaRPr sz="18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29818"/>
            <a:ext cx="12294704" cy="5928181"/>
          </a:xfrm>
          <a:prstGeom prst="rect">
            <a:avLst/>
          </a:prstGeom>
          <a:blipFill>
            <a:blip r:embed="rId1" cstate="print"/>
            <a:srcRect/>
            <a:stretch>
              <a:fillRect l="-1" t="-15684" r="836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03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自我诊断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6221" y="1001107"/>
            <a:ext cx="7951350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第二轮诊改：</a:t>
            </a:r>
            <a:r>
              <a:rPr sz="20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2016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年</a:t>
            </a:r>
            <a:r>
              <a:rPr sz="20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9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月到</a:t>
            </a:r>
            <a:r>
              <a:rPr sz="20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2018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年</a:t>
            </a:r>
            <a:r>
              <a:rPr sz="2000" b="1" dirty="0">
                <a:solidFill>
                  <a:srgbClr val="000000"/>
                </a:solidFill>
                <a:latin typeface="LVTEAD+MicrosoftYaHei-Bold" panose="020B0703020204020201"/>
                <a:cs typeface="LVTEAD+MicrosoftYaHei-Bold" panose="020B0703020204020201"/>
              </a:rPr>
              <a:t>8</a:t>
            </a: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月本专业继续进行诊改。</a:t>
            </a:r>
            <a:endParaRPr sz="20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730" y="929818"/>
            <a:ext cx="1371600" cy="859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QSBMES+MicrosoftYaHei-Bold" panose="020B0703020204020201"/>
                <a:cs typeface="QSBMES+MicrosoftYaHei-Bold" panose="020B0703020204020201"/>
              </a:rPr>
              <a:t>改进：</a:t>
            </a:r>
            <a:endParaRPr sz="2400" b="1" dirty="0">
              <a:solidFill>
                <a:srgbClr val="FF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054" y="1650489"/>
            <a:ext cx="5520690" cy="1165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招生数量和录取情况还是满足一流专业的</a:t>
            </a:r>
            <a:endParaRPr sz="21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775"/>
              </a:lnSpc>
              <a:spcBef>
                <a:spcPts val="425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目标。</a:t>
            </a:r>
            <a:endParaRPr sz="21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3711" y="1851657"/>
            <a:ext cx="6440805" cy="1165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积极加强校企合作，开展与华为、锐捷等国内厂</a:t>
            </a:r>
            <a:endParaRPr sz="21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770"/>
              </a:lnSpc>
              <a:spcBef>
                <a:spcPts val="43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商的校企合作。</a:t>
            </a:r>
            <a:endParaRPr sz="21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764" y="3043171"/>
            <a:ext cx="5520690" cy="118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教学资源主要通过蓝墨云班课信息化教学</a:t>
            </a:r>
            <a:endParaRPr sz="21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770"/>
              </a:lnSpc>
              <a:spcBef>
                <a:spcPts val="43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平台进行教学，没有本专业的专业教学资</a:t>
            </a:r>
            <a:endParaRPr sz="21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770"/>
              </a:lnSpc>
              <a:spcBef>
                <a:spcPts val="47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源库。</a:t>
            </a:r>
            <a:endParaRPr sz="21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23711" y="3295901"/>
            <a:ext cx="6747510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继续开展蓝墨云班课教学平台进行信息化教学，</a:t>
            </a:r>
            <a:endParaRPr sz="21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770"/>
              </a:lnSpc>
              <a:spcBef>
                <a:spcPts val="43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鼓励教师自己制作微课、教学视频等资源上传。</a:t>
            </a:r>
            <a:endParaRPr sz="21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23711" y="5152133"/>
            <a:ext cx="6440805" cy="116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积极鼓励教师申报科研课题，将研究成果发表高</a:t>
            </a:r>
            <a:endParaRPr sz="21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770"/>
              </a:lnSpc>
              <a:spcBef>
                <a:spcPts val="43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水平的论文。</a:t>
            </a:r>
            <a:endParaRPr sz="21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2465" y="5188963"/>
            <a:ext cx="5520690" cy="157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7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专业教师的研究主要集中于教研，科研能</a:t>
            </a:r>
            <a:endParaRPr sz="21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770"/>
              </a:lnSpc>
              <a:spcBef>
                <a:spcPts val="43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力不足，没有高级别的科研课题或科研成</a:t>
            </a:r>
            <a:endParaRPr sz="21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770"/>
              </a:lnSpc>
              <a:spcBef>
                <a:spcPts val="470"/>
              </a:spcBef>
              <a:spcAft>
                <a:spcPts val="0"/>
              </a:spcAft>
            </a:pPr>
            <a:r>
              <a:rPr sz="21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果。</a:t>
            </a:r>
            <a:endParaRPr sz="21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" y="934278"/>
            <a:ext cx="12284765" cy="5923721"/>
          </a:xfrm>
          <a:prstGeom prst="rect">
            <a:avLst/>
          </a:prstGeom>
          <a:blipFill>
            <a:blip r:embed="rId1" cstate="print"/>
            <a:srcRect/>
            <a:stretch>
              <a:fillRect t="-15772" r="755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83734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03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自我诊断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19" y="1071188"/>
            <a:ext cx="3219526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第三轮诊改：在线监测：</a:t>
            </a:r>
            <a:endParaRPr sz="20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1819" y="1643069"/>
            <a:ext cx="1653540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问题和改进</a:t>
            </a:r>
            <a:endParaRPr sz="20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07022" y="1736326"/>
            <a:ext cx="5784250" cy="1875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开展线上线下混合教学，提供资源利用率</a:t>
            </a:r>
            <a:endParaRPr sz="22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3175" marR="0">
              <a:lnSpc>
                <a:spcPts val="2900"/>
              </a:lnSpc>
              <a:spcBef>
                <a:spcPts val="5665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继续进行专业调研，进行课程体系调整。</a:t>
            </a:r>
            <a:endParaRPr sz="22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6392" y="2648909"/>
            <a:ext cx="2671572" cy="150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VSRANR+MicrosoftYaHei" panose="020B0503020204020204"/>
                <a:cs typeface="VSRANR+MicrosoftYaHei" panose="020B0503020204020204"/>
              </a:rPr>
              <a:t>2.</a:t>
            </a: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在线开放课程的学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645"/>
              </a:lnSpc>
              <a:spcBef>
                <a:spcPts val="49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习情况不理想（选课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128270" marR="0">
              <a:lnSpc>
                <a:spcPts val="2650"/>
              </a:lnSpc>
              <a:spcBef>
                <a:spcPts val="50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人数和学习进度）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9216" y="2845124"/>
            <a:ext cx="2629509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VSRANR+MicrosoftYaHei" panose="020B0503020204020204"/>
                <a:cs typeface="VSRANR+MicrosoftYaHei" panose="020B0503020204020204"/>
              </a:rPr>
              <a:t>1.</a:t>
            </a: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招生的录取率和报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5677" y="3236792"/>
            <a:ext cx="1653540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到率不高。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11975" y="3962323"/>
            <a:ext cx="5459230" cy="787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加强师资培训，提升教学资源建设质量</a:t>
            </a:r>
            <a:endParaRPr sz="22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59252" y="4576134"/>
            <a:ext cx="2627580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VSRANR+MicrosoftYaHei" panose="020B0503020204020204"/>
                <a:cs typeface="VSRANR+MicrosoftYaHei" panose="020B0503020204020204"/>
              </a:rPr>
              <a:t>4.</a:t>
            </a: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顶岗实习岗位专业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9216" y="4771773"/>
            <a:ext cx="2630270" cy="717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VSRANR+MicrosoftYaHei" panose="020B0503020204020204"/>
                <a:cs typeface="VSRANR+MicrosoftYaHei" panose="020B0503020204020204"/>
              </a:rPr>
              <a:t>3.</a:t>
            </a: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教学资源质量不高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5408" y="4967802"/>
            <a:ext cx="1654759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对口率不高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34454" y="5128565"/>
            <a:ext cx="5453621" cy="1218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加强校企合作，打通就业渠道，加强宣</a:t>
            </a:r>
            <a:endParaRPr sz="22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900"/>
              </a:lnSpc>
              <a:spcBef>
                <a:spcPts val="495"/>
              </a:spcBef>
              <a:spcAft>
                <a:spcPts val="0"/>
              </a:spcAft>
            </a:pPr>
            <a:r>
              <a:rPr sz="22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传，促进招生。</a:t>
            </a:r>
            <a:endParaRPr sz="22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24339"/>
            <a:ext cx="12046226" cy="5933660"/>
          </a:xfrm>
          <a:prstGeom prst="rect">
            <a:avLst/>
          </a:prstGeom>
          <a:blipFill>
            <a:blip r:embed="rId1" cstate="print"/>
            <a:srcRect/>
            <a:stretch>
              <a:fillRect t="-15578" r="-1210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98466" y="1621006"/>
            <a:ext cx="3326383" cy="3370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215" marR="0">
              <a:lnSpc>
                <a:spcPts val="446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1</a:t>
            </a:r>
            <a:r>
              <a:rPr sz="4000" b="1" spc="1644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基本情况</a:t>
            </a:r>
            <a:endParaRPr sz="32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4465"/>
              </a:lnSpc>
              <a:spcBef>
                <a:spcPts val="385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2</a:t>
            </a:r>
            <a:r>
              <a:rPr sz="4000" b="1" spc="2158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总体设计</a:t>
            </a:r>
            <a:endParaRPr sz="32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261620" marR="0">
              <a:lnSpc>
                <a:spcPts val="4230"/>
              </a:lnSpc>
              <a:spcBef>
                <a:spcPts val="4465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自我诊断</a:t>
            </a:r>
            <a:endParaRPr sz="32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01591" y="3779438"/>
            <a:ext cx="1044412" cy="132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3</a:t>
            </a:r>
            <a:endParaRPr sz="40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1259" y="4916364"/>
            <a:ext cx="1044242" cy="1328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4</a:t>
            </a:r>
            <a:endParaRPr sz="40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28616" y="4955010"/>
            <a:ext cx="2237232" cy="1146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诊改成效</a:t>
            </a:r>
            <a:endParaRPr sz="32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18611" y="5875239"/>
            <a:ext cx="1044242" cy="1328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5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FFFFFF"/>
                </a:solidFill>
                <a:latin typeface="NCJQTQ+Arial-BoldMT" panose="020B0704020202020204"/>
                <a:cs typeface="NCJQTQ+Arial-BoldMT" panose="020B0704020202020204"/>
              </a:rPr>
              <a:t>5</a:t>
            </a:r>
            <a:endParaRPr sz="4000" b="1" dirty="0">
              <a:solidFill>
                <a:srgbClr val="FFFFFF"/>
              </a:solidFill>
              <a:latin typeface="NCJQTQ+Arial-BoldMT" panose="020B0704020202020204"/>
              <a:cs typeface="NCJQTQ+Arial-BoldMT" panose="020B07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6890" y="5910812"/>
            <a:ext cx="2644140" cy="1146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0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下一步工作</a:t>
            </a:r>
            <a:endParaRPr sz="32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44217"/>
            <a:ext cx="12324522" cy="5913782"/>
          </a:xfrm>
          <a:prstGeom prst="rect">
            <a:avLst/>
          </a:prstGeom>
          <a:blipFill>
            <a:blip r:embed="rId1" cstate="print"/>
            <a:srcRect/>
            <a:stretch>
              <a:fillRect t="-15966" r="1076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823472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04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诊改成效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18806" y="1959932"/>
            <a:ext cx="3729228" cy="3269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46AFCD"/>
                </a:solidFill>
                <a:latin typeface="QSBMES+MicrosoftYaHei-Bold" panose="020B0703020204020201"/>
                <a:cs typeface="QSBMES+MicrosoftYaHei-Bold" panose="020B0703020204020201"/>
              </a:rPr>
              <a:t>项目化教学落地生根</a:t>
            </a:r>
            <a:endParaRPr sz="2800" b="1" dirty="0">
              <a:solidFill>
                <a:srgbClr val="46AFCD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91440" marR="0">
              <a:lnSpc>
                <a:spcPts val="3690"/>
              </a:lnSpc>
              <a:spcBef>
                <a:spcPts val="14115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专业建设硕果累累</a:t>
            </a:r>
            <a:endParaRPr sz="2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86121" y="2025973"/>
            <a:ext cx="1254769" cy="3124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1AA4BE"/>
                </a:solidFill>
                <a:latin typeface="QSBMES+MicrosoftYaHei-Bold" panose="020B0703020204020201"/>
                <a:cs typeface="QSBMES+MicrosoftYaHei-Bold" panose="020B0703020204020201"/>
              </a:rPr>
              <a:t>成效</a:t>
            </a:r>
            <a:r>
              <a:rPr sz="2400" b="1" dirty="0">
                <a:solidFill>
                  <a:srgbClr val="1AA4BE"/>
                </a:solidFill>
                <a:latin typeface="LVTEAD+MicrosoftYaHei-Bold" panose="020B0703020204020201"/>
                <a:cs typeface="LVTEAD+MicrosoftYaHei-Bold" panose="020B0703020204020201"/>
              </a:rPr>
              <a:t>1</a:t>
            </a:r>
            <a:endParaRPr sz="2400" b="1" dirty="0">
              <a:solidFill>
                <a:srgbClr val="1AA4BE"/>
              </a:solidFill>
              <a:latin typeface="LVTEAD+MicrosoftYaHei-Bold" panose="020B0703020204020201"/>
              <a:cs typeface="LVTEAD+MicrosoftYaHei-Bold" panose="020B0703020204020201"/>
            </a:endParaRPr>
          </a:p>
          <a:p>
            <a:pPr marL="0" marR="0">
              <a:lnSpc>
                <a:spcPts val="3165"/>
              </a:lnSpc>
              <a:spcBef>
                <a:spcPts val="14615"/>
              </a:spcBef>
              <a:spcAft>
                <a:spcPts val="0"/>
              </a:spcAft>
            </a:pPr>
            <a:r>
              <a:rPr sz="2400" b="1" dirty="0">
                <a:solidFill>
                  <a:srgbClr val="52C3CB"/>
                </a:solidFill>
                <a:latin typeface="QSBMES+MicrosoftYaHei-Bold" panose="020B0703020204020201"/>
                <a:cs typeface="QSBMES+MicrosoftYaHei-Bold" panose="020B0703020204020201"/>
              </a:rPr>
              <a:t>成效</a:t>
            </a:r>
            <a:r>
              <a:rPr sz="2400" b="1" dirty="0">
                <a:solidFill>
                  <a:srgbClr val="52C3CB"/>
                </a:solidFill>
                <a:latin typeface="LVTEAD+MicrosoftYaHei-Bold" panose="020B0703020204020201"/>
                <a:cs typeface="LVTEAD+MicrosoftYaHei-Bold" panose="020B0703020204020201"/>
              </a:rPr>
              <a:t>3</a:t>
            </a:r>
            <a:endParaRPr sz="2400" b="1" dirty="0">
              <a:solidFill>
                <a:srgbClr val="52C3CB"/>
              </a:solidFill>
              <a:latin typeface="LVTEAD+MicrosoftYaHei-Bold" panose="020B0703020204020201"/>
              <a:cs typeface="LVTEAD+MicrosoftYaHei-Bold" panose="020B0703020204020201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2423" y="3123379"/>
            <a:ext cx="3515486" cy="3373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校企合作初见成效</a:t>
            </a:r>
            <a:endParaRPr sz="2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141605" marR="0">
              <a:lnSpc>
                <a:spcPts val="3690"/>
              </a:lnSpc>
              <a:spcBef>
                <a:spcPts val="14985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师资培训效果显著</a:t>
            </a:r>
            <a:endParaRPr sz="2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4133" y="3158305"/>
            <a:ext cx="1254769" cy="3124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1AA4BE"/>
                </a:solidFill>
                <a:latin typeface="QSBMES+MicrosoftYaHei-Bold" panose="020B0703020204020201"/>
                <a:cs typeface="QSBMES+MicrosoftYaHei-Bold" panose="020B0703020204020201"/>
              </a:rPr>
              <a:t>成效</a:t>
            </a:r>
            <a:r>
              <a:rPr sz="2400" b="1" dirty="0">
                <a:solidFill>
                  <a:srgbClr val="1AA4BE"/>
                </a:solidFill>
                <a:latin typeface="LVTEAD+MicrosoftYaHei-Bold" panose="020B0703020204020201"/>
                <a:cs typeface="LVTEAD+MicrosoftYaHei-Bold" panose="020B0703020204020201"/>
              </a:rPr>
              <a:t>2</a:t>
            </a:r>
            <a:endParaRPr sz="2400" b="1" dirty="0">
              <a:solidFill>
                <a:srgbClr val="1AA4BE"/>
              </a:solidFill>
              <a:latin typeface="LVTEAD+MicrosoftYaHei-Bold" panose="020B0703020204020201"/>
              <a:cs typeface="LVTEAD+MicrosoftYaHei-Bold" panose="020B0703020204020201"/>
            </a:endParaRPr>
          </a:p>
          <a:p>
            <a:pPr marL="0" marR="0">
              <a:lnSpc>
                <a:spcPts val="3165"/>
              </a:lnSpc>
              <a:spcBef>
                <a:spcPts val="14615"/>
              </a:spcBef>
              <a:spcAft>
                <a:spcPts val="0"/>
              </a:spcAft>
            </a:pPr>
            <a:r>
              <a:rPr sz="2400" b="1" dirty="0">
                <a:solidFill>
                  <a:srgbClr val="52C3CB"/>
                </a:solidFill>
                <a:latin typeface="QSBMES+MicrosoftYaHei-Bold" panose="020B0703020204020201"/>
                <a:cs typeface="QSBMES+MicrosoftYaHei-Bold" panose="020B0703020204020201"/>
              </a:rPr>
              <a:t>成效</a:t>
            </a:r>
            <a:r>
              <a:rPr sz="2400" b="1" dirty="0">
                <a:solidFill>
                  <a:srgbClr val="52C3CB"/>
                </a:solidFill>
                <a:latin typeface="LVTEAD+MicrosoftYaHei-Bold" panose="020B0703020204020201"/>
                <a:cs typeface="LVTEAD+MicrosoftYaHei-Bold" panose="020B0703020204020201"/>
              </a:rPr>
              <a:t>4</a:t>
            </a:r>
            <a:endParaRPr sz="2400" b="1" dirty="0">
              <a:solidFill>
                <a:srgbClr val="52C3CB"/>
              </a:solidFill>
              <a:latin typeface="LVTEAD+MicrosoftYaHei-Bold" panose="020B0703020204020201"/>
              <a:cs typeface="LVTEAD+MicrosoftYaHei-Bold" panose="020B0703020204020201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823472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04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诊改成效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964096"/>
            <a:ext cx="12364278" cy="5893903"/>
          </a:xfrm>
          <a:prstGeom prst="rect">
            <a:avLst/>
          </a:prstGeom>
          <a:blipFill>
            <a:blip r:embed="rId1" cstate="print"/>
            <a:srcRect/>
            <a:stretch>
              <a:fillRect l="-1" t="-16358" r="1393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833528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05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2309925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下一步工作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0970" y="1068180"/>
            <a:ext cx="571804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。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04637" y="2088981"/>
            <a:ext cx="4459835" cy="121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2.</a:t>
            </a:r>
            <a:r>
              <a:rPr sz="3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拓展校企合作形式</a:t>
            </a:r>
            <a:endParaRPr sz="3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0065" y="2195263"/>
            <a:ext cx="3671696" cy="1002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1.</a:t>
            </a:r>
            <a:r>
              <a:rPr sz="2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提升招生数量和质</a:t>
            </a:r>
            <a:endParaRPr sz="28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90065" y="2751686"/>
            <a:ext cx="1422273" cy="1213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量</a:t>
            </a:r>
            <a:r>
              <a:rPr sz="36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。</a:t>
            </a:r>
            <a:endParaRPr sz="36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04637" y="2756493"/>
            <a:ext cx="2373249" cy="121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和质量。</a:t>
            </a:r>
            <a:endParaRPr sz="3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37614" y="4027874"/>
            <a:ext cx="8870697" cy="1158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3.</a:t>
            </a: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加强教学资源建设，开</a:t>
            </a:r>
            <a:r>
              <a:rPr sz="2400" spc="6962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提升教师职业教科</a:t>
            </a:r>
            <a:endParaRPr sz="3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40959" y="4149282"/>
            <a:ext cx="1007645" cy="1129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95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4.</a:t>
            </a:r>
            <a:endParaRPr sz="3400" dirty="0">
              <a:solidFill>
                <a:srgbClr val="FFFFFF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37614" y="4499171"/>
            <a:ext cx="3855720" cy="1330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展专业核心课程在线开放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3165"/>
              </a:lnSpc>
              <a:spcBef>
                <a:spcPts val="54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课程建设。</a:t>
            </a:r>
            <a:endParaRPr sz="2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4383" y="4751409"/>
            <a:ext cx="4532630" cy="12169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80"/>
              </a:lnSpc>
              <a:spcBef>
                <a:spcPts val="0"/>
              </a:spcBef>
              <a:spcAft>
                <a:spcPts val="0"/>
              </a:spcAft>
            </a:pPr>
            <a:r>
              <a:rPr sz="34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研能力和教学方法。</a:t>
            </a:r>
            <a:endParaRPr sz="34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rcRect/>
            <a:stretch>
              <a:fillRect t="-16162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01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基本情况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4387" y="1307136"/>
            <a:ext cx="2400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（一）专业基本情况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4387" y="1718870"/>
            <a:ext cx="6663965" cy="713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b="1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西安高新科技职业</a:t>
            </a:r>
            <a:r>
              <a:rPr b="1" dirty="0" err="1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学院的</a:t>
            </a:r>
            <a:r>
              <a:rPr lang="zh-CN" altLang="en-US" b="1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会计</a:t>
            </a:r>
            <a:r>
              <a:rPr b="1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专业创建于</a:t>
            </a:r>
            <a:r>
              <a:rPr b="1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20</a:t>
            </a:r>
            <a:r>
              <a:rPr lang="en-US" b="1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13</a:t>
            </a:r>
            <a:r>
              <a:rPr lang="zh-CN" altLang="en-US" b="1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年。</a:t>
            </a:r>
            <a:endParaRPr b="1" dirty="0">
              <a:solidFill>
                <a:srgbClr val="000000"/>
              </a:solidFill>
              <a:latin typeface="VSRANR+MicrosoftYaHei" panose="020B0503020204020204"/>
              <a:cs typeface="VSRANR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815"/>
              </a:spcBef>
              <a:spcAft>
                <a:spcPts val="0"/>
              </a:spcAft>
            </a:pPr>
            <a:endParaRPr b="1" dirty="0">
              <a:solidFill>
                <a:srgbClr val="000000"/>
              </a:solidFill>
              <a:latin typeface="VSRANR+MicrosoftYaHei" panose="020B0503020204020204"/>
              <a:cs typeface="VSRANR+MicrosoftYaHei" panose="020B05030202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4387" y="2953310"/>
            <a:ext cx="3049874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 panose="020B0604020202020204"/>
                <a:cs typeface="QFCPBU+ArialMT" panose="020B0604020202020204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专业设立时间：</a:t>
            </a:r>
            <a:r>
              <a:rPr sz="1800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20</a:t>
            </a:r>
            <a:r>
              <a:rPr lang="en-US" sz="1800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10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年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4387" y="3365171"/>
            <a:ext cx="3575654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 panose="020B0604020202020204"/>
                <a:cs typeface="QFCPBU+ArialMT" panose="020B0604020202020204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专业开始招生时间：</a:t>
            </a:r>
            <a:r>
              <a:rPr sz="1800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20</a:t>
            </a:r>
            <a:r>
              <a:rPr lang="en-US" sz="1800" dirty="0" smtClean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13</a:t>
            </a:r>
            <a:r>
              <a:rPr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年</a:t>
            </a:r>
            <a:r>
              <a:rPr lang="en-US"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9</a:t>
            </a:r>
            <a:r>
              <a:rPr lang="zh-CN" altLang="en-US"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月</a:t>
            </a:r>
            <a:endParaRPr lang="zh-CN" altLang="en-US" sz="1800" dirty="0" smtClean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4069" y="4445873"/>
            <a:ext cx="1258519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师资队伍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14095" y="4857750"/>
            <a:ext cx="427736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 panose="020B0604020202020204"/>
                <a:cs typeface="QFCPBU+ArialMT" panose="020B0604020202020204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专任教师</a:t>
            </a:r>
            <a:r>
              <a:rPr lang="en-US"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7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人，校内兼职教师</a:t>
            </a:r>
            <a:r>
              <a:rPr lang="en-US"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人，外聘教师</a:t>
            </a:r>
            <a:r>
              <a:rPr lang="en-US"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2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人</a:t>
            </a: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，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 骨干教师</a:t>
            </a:r>
            <a:r>
              <a:rPr lang="en-US"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3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名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01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基本情况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3432" y="1105144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实训条件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7656" y="3832023"/>
            <a:ext cx="125730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科研方面</a:t>
            </a:r>
            <a:endParaRPr lang="zh-CN"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57656" y="4243884"/>
            <a:ext cx="3221278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 panose="020B0604020202020204"/>
                <a:cs typeface="QFCPBU+ArialMT" panose="020B0604020202020204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近</a:t>
            </a: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三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年发表论文</a:t>
            </a:r>
            <a:r>
              <a:rPr lang="en-US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8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篇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7656" y="4655364"/>
            <a:ext cx="5678716" cy="132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 panose="020B0604020202020204"/>
                <a:cs typeface="QFCPBU+ArialMT" panose="020B0604020202020204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陕西省教育厅教学改革项目“微课应用于财会类课程的研究与实践”，完成了《基础会计》核心课程的教材编写任务。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75"/>
              </a:lnSpc>
              <a:spcBef>
                <a:spcPts val="815"/>
              </a:spcBef>
              <a:spcAft>
                <a:spcPts val="0"/>
              </a:spcAft>
            </a:pP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2324" y="1484784"/>
            <a:ext cx="561404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• </a:t>
            </a:r>
            <a:r>
              <a:rPr sz="2000" b="1" dirty="0" smtClean="0"/>
              <a:t>财务VBS实验室、财务T3实训室、财务U8实训室、ERP沙盘模拟实训室</a:t>
            </a:r>
            <a:endParaRPr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01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2029" y="345082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基本情况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769" y="1049834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招生就业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769" y="1461313"/>
            <a:ext cx="6539710" cy="304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FCPBU+ArialMT" panose="020B0604020202020204"/>
                <a:cs typeface="QFCPBU+ArialMT" panose="020B0604020202020204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QFCPBU+ArialMT" panose="020B0604020202020204"/>
                <a:cs typeface="QFCPBU+ArialMT" panose="020B0604020202020204"/>
              </a:rPr>
              <a:t>•</a:t>
            </a:r>
            <a:r>
              <a:rPr sz="1800" spc="117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近</a:t>
            </a: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三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年就业率为：</a:t>
            </a:r>
            <a:r>
              <a:rPr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9</a:t>
            </a:r>
            <a:r>
              <a:rPr lang="en-US"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5.4</a:t>
            </a:r>
            <a:r>
              <a:rPr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7%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，</a:t>
            </a:r>
            <a:r>
              <a:rPr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9</a:t>
            </a:r>
            <a:r>
              <a:rPr lang="en-US"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4</a:t>
            </a:r>
            <a:r>
              <a:rPr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6</a:t>
            </a:r>
            <a:r>
              <a:rPr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3%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，</a:t>
            </a:r>
            <a:r>
              <a:rPr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9</a:t>
            </a:r>
            <a:r>
              <a:rPr lang="en-US"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4</a:t>
            </a:r>
            <a:r>
              <a:rPr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.</a:t>
            </a:r>
            <a:r>
              <a:rPr lang="en-US"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14</a:t>
            </a:r>
            <a:r>
              <a:rPr sz="1800" dirty="0">
                <a:solidFill>
                  <a:srgbClr val="000000"/>
                </a:solidFill>
                <a:latin typeface="VSRANR+MicrosoftYaHei" panose="020B0503020204020204"/>
                <a:cs typeface="VSRANR+MicrosoftYaHei" panose="020B0503020204020204"/>
              </a:rPr>
              <a:t>%</a:t>
            </a:r>
            <a:endParaRPr sz="1800" dirty="0">
              <a:solidFill>
                <a:srgbClr val="000000"/>
              </a:solidFill>
              <a:latin typeface="VSRANR+MicrosoftYaHei" panose="020B0503020204020204"/>
              <a:cs typeface="VSRANR+MicrosoftYaHei" panose="020B0503020204020204"/>
            </a:endParaRPr>
          </a:p>
        </p:txBody>
      </p:sp>
      <p:graphicFrame>
        <p:nvGraphicFramePr>
          <p:cNvPr id="24" name="图表 23"/>
          <p:cNvGraphicFramePr/>
          <p:nvPr/>
        </p:nvGraphicFramePr>
        <p:xfrm>
          <a:off x="742315" y="2027555"/>
          <a:ext cx="5385435" cy="4462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5" name="图表 24"/>
          <p:cNvGraphicFramePr/>
          <p:nvPr/>
        </p:nvGraphicFramePr>
        <p:xfrm>
          <a:off x="6334760" y="2057400"/>
          <a:ext cx="5118100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1126" y="136169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01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2159" y="179688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基本情况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2993" y="638566"/>
            <a:ext cx="2174138" cy="64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8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专业教学团队情况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6792" y="961073"/>
            <a:ext cx="1069133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会计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专业教学主要由</a:t>
            </a: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会计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教研室承担，本专业共有教师</a:t>
            </a:r>
            <a:r>
              <a:rPr lang="en-US"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11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人，其中专任教师</a:t>
            </a:r>
            <a:r>
              <a:rPr lang="en-US"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7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人、</a:t>
            </a: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（副教授</a:t>
            </a:r>
            <a:r>
              <a:rPr lang="en-US" alt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1</a:t>
            </a:r>
            <a:r>
              <a:rPr lang="zh-CN" altLang="en-US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人，讲师</a:t>
            </a:r>
            <a:r>
              <a:rPr lang="en-US" alt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2</a:t>
            </a:r>
            <a:r>
              <a:rPr lang="zh-CN" altLang="en-US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人，助教</a:t>
            </a:r>
            <a:r>
              <a:rPr lang="en-US" alt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2</a:t>
            </a:r>
            <a:r>
              <a:rPr lang="zh-CN" altLang="en-US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人</a:t>
            </a:r>
            <a:r>
              <a:rPr lang="zh-CN"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）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兼任和外聘教师</a:t>
            </a:r>
            <a:r>
              <a:rPr lang="en-US" sz="18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4</a:t>
            </a: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人。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graphicFrame>
        <p:nvGraphicFramePr>
          <p:cNvPr id="30" name="图表 29"/>
          <p:cNvGraphicFramePr/>
          <p:nvPr/>
        </p:nvGraphicFramePr>
        <p:xfrm>
          <a:off x="3886200" y="2229485"/>
          <a:ext cx="3740785" cy="344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1" name="图表 30"/>
          <p:cNvGraphicFramePr/>
          <p:nvPr/>
        </p:nvGraphicFramePr>
        <p:xfrm>
          <a:off x="7754620" y="2245995"/>
          <a:ext cx="3591560" cy="344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图表 31"/>
          <p:cNvGraphicFramePr/>
          <p:nvPr/>
        </p:nvGraphicFramePr>
        <p:xfrm>
          <a:off x="319405" y="2229485"/>
          <a:ext cx="3451225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9181" y="1"/>
            <a:ext cx="12192000" cy="6857999"/>
          </a:xfrm>
          <a:prstGeom prst="rect">
            <a:avLst/>
          </a:prstGeom>
          <a:blipFill>
            <a:blip r:embed="rId1" cstate="print"/>
            <a:srcRect/>
            <a:stretch>
              <a:fillRect t="-14810" b="1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42492" y="323224"/>
            <a:ext cx="759667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01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774" y="349527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基本情况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7933" y="980906"/>
            <a:ext cx="19431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QSBMES+MicrosoftYaHei-Bold" panose="020B0703020204020201"/>
                <a:cs typeface="QSBMES+MicrosoftYaHei-Bold" panose="020B0703020204020201"/>
              </a:rPr>
              <a:t>（二）诊改基础</a:t>
            </a:r>
            <a:endParaRPr sz="1800" b="1" dirty="0">
              <a:solidFill>
                <a:srgbClr val="000000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19829" y="614662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全面提升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9536" y="1396416"/>
            <a:ext cx="1257300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院级</a:t>
            </a:r>
            <a:r>
              <a:rPr lang="zh-CN" altLang="en-US"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重点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5674" y="1449609"/>
            <a:ext cx="1257300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院级特色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13405" y="1449609"/>
            <a:ext cx="1257300" cy="28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800" dirty="0" smtClean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省级重点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90674" y="2738172"/>
            <a:ext cx="1371371" cy="1151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 panose="020B0503020204020204"/>
                <a:cs typeface="FFFWLT+MicrosoftYaHei" panose="020B0503020204020204"/>
              </a:rPr>
              <a:t>质量核心</a:t>
            </a:r>
            <a:endParaRPr sz="1800" dirty="0">
              <a:solidFill>
                <a:srgbClr val="FF0000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3015"/>
              </a:lnSpc>
              <a:spcBef>
                <a:spcPts val="30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2006</a:t>
            </a:r>
            <a:endParaRPr sz="27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28514" y="2738172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 panose="020B0503020204020204"/>
                <a:cs typeface="FFFWLT+MicrosoftYaHei" panose="020B0503020204020204"/>
              </a:rPr>
              <a:t>质量核心</a:t>
            </a:r>
            <a:endParaRPr sz="1800" dirty="0">
              <a:solidFill>
                <a:srgbClr val="FF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66811" y="2738172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 panose="020B0503020204020204"/>
                <a:cs typeface="FFFWLT+MicrosoftYaHei" panose="020B0503020204020204"/>
              </a:rPr>
              <a:t>质量核心</a:t>
            </a:r>
            <a:endParaRPr sz="1800" dirty="0">
              <a:solidFill>
                <a:srgbClr val="FF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407586" y="2271854"/>
            <a:ext cx="1731899" cy="25103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99FF"/>
                </a:solidFill>
                <a:latin typeface="FFFWLT+MicrosoftYaHei" panose="020B0503020204020204"/>
                <a:cs typeface="FFFWLT+MicrosoftYaHei" panose="020B0503020204020204"/>
              </a:rPr>
              <a:t>构建质保体系</a:t>
            </a:r>
            <a:endParaRPr sz="1800" dirty="0">
              <a:solidFill>
                <a:srgbClr val="0099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0" marR="0">
              <a:lnSpc>
                <a:spcPts val="2380"/>
              </a:lnSpc>
              <a:spcBef>
                <a:spcPts val="5010"/>
              </a:spcBef>
              <a:spcAft>
                <a:spcPts val="0"/>
              </a:spcAft>
            </a:pPr>
            <a:r>
              <a:rPr sz="1800" dirty="0">
                <a:solidFill>
                  <a:srgbClr val="0099FF"/>
                </a:solidFill>
                <a:latin typeface="FFFWLT+MicrosoftYaHei" panose="020B0503020204020204"/>
                <a:cs typeface="FFFWLT+MicrosoftYaHei" panose="020B0503020204020204"/>
              </a:rPr>
              <a:t>实践质量螺旋</a:t>
            </a:r>
            <a:endParaRPr sz="1800" dirty="0">
              <a:solidFill>
                <a:srgbClr val="0099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17145" marR="0">
              <a:lnSpc>
                <a:spcPts val="2375"/>
              </a:lnSpc>
              <a:spcBef>
                <a:spcPts val="4875"/>
              </a:spcBef>
              <a:spcAft>
                <a:spcPts val="0"/>
              </a:spcAft>
            </a:pPr>
            <a:r>
              <a:rPr sz="1800" dirty="0">
                <a:solidFill>
                  <a:srgbClr val="0099FF"/>
                </a:solidFill>
                <a:latin typeface="FFFWLT+MicrosoftYaHei" panose="020B0503020204020204"/>
                <a:cs typeface="FFFWLT+MicrosoftYaHei" panose="020B0503020204020204"/>
              </a:rPr>
              <a:t>推动持续改进</a:t>
            </a:r>
            <a:endParaRPr sz="1800" dirty="0">
              <a:solidFill>
                <a:srgbClr val="0099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5674" y="3078322"/>
            <a:ext cx="1277168" cy="89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5"/>
              </a:lnSpc>
              <a:spcBef>
                <a:spcPts val="0"/>
              </a:spcBef>
              <a:spcAft>
                <a:spcPts val="0"/>
              </a:spcAft>
            </a:pPr>
            <a:r>
              <a:rPr sz="2700" spc="-52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2011</a:t>
            </a:r>
            <a:endParaRPr sz="2700" spc="-52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16798" y="3078322"/>
            <a:ext cx="1277168" cy="89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1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2017</a:t>
            </a:r>
            <a:endParaRPr sz="27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66731" y="3429000"/>
            <a:ext cx="1343025" cy="1123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95" marR="0">
              <a:lnSpc>
                <a:spcPts val="3020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2008</a:t>
            </a:r>
            <a:endParaRPr sz="2700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  <a:p>
            <a:pPr marL="0" marR="0">
              <a:lnSpc>
                <a:spcPts val="2375"/>
              </a:lnSpc>
              <a:spcBef>
                <a:spcPts val="75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 panose="020B0503020204020204"/>
                <a:cs typeface="FFFWLT+MicrosoftYaHei" panose="020B0503020204020204"/>
              </a:rPr>
              <a:t>质量核心</a:t>
            </a:r>
            <a:endParaRPr sz="1800" dirty="0">
              <a:solidFill>
                <a:srgbClr val="FF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23253" y="3527038"/>
            <a:ext cx="1343025" cy="1123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725" marR="0">
              <a:lnSpc>
                <a:spcPts val="3020"/>
              </a:lnSpc>
              <a:spcBef>
                <a:spcPts val="0"/>
              </a:spcBef>
              <a:spcAft>
                <a:spcPts val="0"/>
              </a:spcAft>
            </a:pPr>
            <a:r>
              <a:rPr sz="2700" spc="-52" dirty="0">
                <a:solidFill>
                  <a:srgbClr val="000000"/>
                </a:solidFill>
                <a:latin typeface="DDGTMV+ArialMT" panose="020B0604020202020204"/>
                <a:cs typeface="DDGTMV+ArialMT" panose="020B0604020202020204"/>
              </a:rPr>
              <a:t>2011</a:t>
            </a:r>
            <a:endParaRPr sz="2700" spc="-52" dirty="0">
              <a:solidFill>
                <a:srgbClr val="000000"/>
              </a:solidFill>
              <a:latin typeface="DDGTMV+ArialMT" panose="020B0604020202020204"/>
              <a:cs typeface="DDGTMV+ArialMT" panose="020B0604020202020204"/>
            </a:endParaRPr>
          </a:p>
          <a:p>
            <a:pPr marL="0" marR="0">
              <a:lnSpc>
                <a:spcPts val="2375"/>
              </a:lnSpc>
              <a:spcBef>
                <a:spcPts val="75"/>
              </a:spcBef>
              <a:spcAft>
                <a:spcPts val="0"/>
              </a:spcAft>
            </a:pPr>
            <a:r>
              <a:rPr sz="1800" dirty="0">
                <a:solidFill>
                  <a:srgbClr val="FF0000"/>
                </a:solidFill>
                <a:latin typeface="FFFWLT+MicrosoftYaHei" panose="020B0503020204020204"/>
                <a:cs typeface="FFFWLT+MicrosoftYaHei" panose="020B0503020204020204"/>
              </a:rPr>
              <a:t>质量核心</a:t>
            </a:r>
            <a:endParaRPr sz="1800" dirty="0">
              <a:solidFill>
                <a:srgbClr val="FF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09594" y="4993544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思科合作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08978" y="5008781"/>
            <a:ext cx="12573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提升计划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80232" y="5884292"/>
            <a:ext cx="1716024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师资水平提升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80378" y="5878806"/>
            <a:ext cx="1714500" cy="6446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FFFWLT+MicrosoftYaHei" panose="020B0503020204020204"/>
                <a:cs typeface="FFFWLT+MicrosoftYaHei" panose="020B0503020204020204"/>
              </a:rPr>
              <a:t>内涵整体提升</a:t>
            </a:r>
            <a:endParaRPr sz="1800" dirty="0">
              <a:solidFill>
                <a:srgbClr val="000000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rcRect/>
            <a:stretch>
              <a:fillRect t="-15772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3332" y="295298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总体设计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492" y="323224"/>
            <a:ext cx="82607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02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7681" y="1188282"/>
            <a:ext cx="1821205" cy="716905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>
              <a:lnSpc>
                <a:spcPts val="264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DGTMV+ArialMT" panose="020B0604020202020204"/>
                <a:cs typeface="DDGTMV+ArialMT" panose="020B0604020202020204"/>
              </a:rPr>
              <a:t>2.1</a:t>
            </a:r>
            <a:r>
              <a:rPr sz="2000" spc="-17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DDGTMV+ArialMT" panose="020B0604020202020204"/>
                <a:cs typeface="DDGTMV+ArialMT" panose="020B0604020202020204"/>
              </a:rPr>
              <a:t> </a:t>
            </a:r>
            <a:r>
              <a:rPr sz="2000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FFWLT+MicrosoftYaHei" panose="020B0503020204020204"/>
                <a:cs typeface="FFFWLT+MicrosoftYaHei" panose="020B0503020204020204"/>
              </a:rPr>
              <a:t>确立目标</a:t>
            </a:r>
            <a:endParaRPr sz="2000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5800" y="2092752"/>
            <a:ext cx="6731738" cy="362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zh-CN" altLang="en-US" sz="2000" b="1" dirty="0" smtClean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西安高新科技职业学院“十三五”专业建设发展规划</a:t>
            </a:r>
            <a:endParaRPr sz="2000" b="1" dirty="0" smtClean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394335" marR="0">
              <a:lnSpc>
                <a:spcPts val="2645"/>
              </a:lnSpc>
              <a:spcBef>
                <a:spcPts val="10155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财经系</a:t>
            </a:r>
            <a:r>
              <a:rPr sz="2000" b="1" dirty="0" smtClean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“</a:t>
            </a:r>
            <a:r>
              <a:rPr lang="zh-CN" altLang="en-US" sz="2000" b="1" dirty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十三五</a:t>
            </a:r>
            <a:r>
              <a:rPr sz="2000" b="1" dirty="0" smtClean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”</a:t>
            </a:r>
            <a:r>
              <a:rPr lang="zh-CN" altLang="en-US" sz="2000" b="1" dirty="0" smtClean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专业建设规划</a:t>
            </a:r>
            <a:endParaRPr sz="2000" b="1" dirty="0" smtClean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  <a:p>
            <a:pPr marL="0" marR="0">
              <a:lnSpc>
                <a:spcPts val="2645"/>
              </a:lnSpc>
              <a:spcBef>
                <a:spcPts val="10210"/>
              </a:spcBef>
              <a:spcAft>
                <a:spcPts val="0"/>
              </a:spcAft>
            </a:pPr>
            <a:r>
              <a:rPr lang="zh-CN" altLang="en-US" sz="2000" b="1" dirty="0" smtClean="0">
                <a:solidFill>
                  <a:srgbClr val="FFFFFF"/>
                </a:solidFill>
                <a:latin typeface="QSBMES+MicrosoftYaHei-Bold" panose="020B0703020204020201"/>
                <a:cs typeface="QSBMES+MicrosoftYaHei-Bold" panose="020B0703020204020201"/>
              </a:rPr>
              <a:t>会计专业建设规划</a:t>
            </a:r>
            <a:endParaRPr sz="2000" b="1" dirty="0">
              <a:solidFill>
                <a:srgbClr val="FFFFFF"/>
              </a:solidFill>
              <a:latin typeface="QSBMES+MicrosoftYaHei-Bold" panose="020B0703020204020201"/>
              <a:cs typeface="QSBMES+MicrosoftYaHei-Bold" panose="020B0703020204020201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2270" y="2606238"/>
            <a:ext cx="1016812" cy="2885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0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黑体" panose="02010609060101010101" charset="-122"/>
                <a:cs typeface="黑体" panose="02010609060101010101" charset="-122"/>
              </a:rPr>
              <a:t>省</a:t>
            </a:r>
            <a:endParaRPr sz="3200" dirty="0">
              <a:solidFill>
                <a:srgbClr val="2E75B6"/>
              </a:solidFill>
              <a:latin typeface="黑体" panose="02010609060101010101" charset="-122"/>
              <a:cs typeface="黑体" panose="02010609060101010101" charset="-122"/>
            </a:endParaRPr>
          </a:p>
          <a:p>
            <a:pPr marL="0" marR="0">
              <a:lnSpc>
                <a:spcPts val="3205"/>
              </a:lnSpc>
              <a:spcBef>
                <a:spcPts val="635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黑体" panose="02010609060101010101" charset="-122"/>
                <a:cs typeface="黑体" panose="02010609060101010101" charset="-122"/>
              </a:rPr>
              <a:t>级</a:t>
            </a:r>
            <a:endParaRPr sz="3200" dirty="0">
              <a:solidFill>
                <a:srgbClr val="2E75B6"/>
              </a:solidFill>
              <a:latin typeface="黑体" panose="02010609060101010101" charset="-122"/>
              <a:cs typeface="黑体" panose="02010609060101010101" charset="-122"/>
            </a:endParaRPr>
          </a:p>
          <a:p>
            <a:pPr marL="0" marR="0">
              <a:lnSpc>
                <a:spcPts val="3205"/>
              </a:lnSpc>
              <a:spcBef>
                <a:spcPts val="685"/>
              </a:spcBef>
              <a:spcAft>
                <a:spcPts val="0"/>
              </a:spcAft>
            </a:pPr>
            <a:r>
              <a:rPr lang="zh-CN" altLang="en-US" sz="3200" dirty="0" smtClean="0">
                <a:solidFill>
                  <a:srgbClr val="2E75B6"/>
                </a:solidFill>
                <a:latin typeface="黑体" panose="02010609060101010101" charset="-122"/>
                <a:cs typeface="黑体" panose="02010609060101010101" charset="-122"/>
              </a:rPr>
              <a:t>重</a:t>
            </a:r>
            <a:endParaRPr lang="en-US" altLang="zh-CN" sz="3200" dirty="0" smtClean="0">
              <a:solidFill>
                <a:srgbClr val="2E75B6"/>
              </a:solidFill>
              <a:latin typeface="黑体" panose="02010609060101010101" charset="-122"/>
              <a:cs typeface="黑体" panose="02010609060101010101" charset="-122"/>
            </a:endParaRPr>
          </a:p>
          <a:p>
            <a:pPr marL="0" marR="0">
              <a:lnSpc>
                <a:spcPts val="3205"/>
              </a:lnSpc>
              <a:spcBef>
                <a:spcPts val="685"/>
              </a:spcBef>
              <a:spcAft>
                <a:spcPts val="0"/>
              </a:spcAft>
            </a:pPr>
            <a:r>
              <a:rPr lang="zh-CN" altLang="en-US" sz="3200" dirty="0" smtClean="0">
                <a:solidFill>
                  <a:srgbClr val="2E75B6"/>
                </a:solidFill>
                <a:latin typeface="黑体" panose="02010609060101010101" charset="-122"/>
                <a:cs typeface="黑体" panose="02010609060101010101" charset="-122"/>
              </a:rPr>
              <a:t>点</a:t>
            </a:r>
            <a:endParaRPr sz="3200" dirty="0">
              <a:solidFill>
                <a:srgbClr val="2E75B6"/>
              </a:solidFill>
              <a:latin typeface="黑体" panose="02010609060101010101" charset="-122"/>
              <a:cs typeface="黑体" panose="02010609060101010101" charset="-122"/>
            </a:endParaRPr>
          </a:p>
          <a:p>
            <a:pPr marL="0" marR="0">
              <a:lnSpc>
                <a:spcPts val="3205"/>
              </a:lnSpc>
              <a:spcBef>
                <a:spcPts val="685"/>
              </a:spcBef>
              <a:spcAft>
                <a:spcPts val="0"/>
              </a:spcAft>
            </a:pPr>
            <a:r>
              <a:rPr sz="3200" dirty="0" smtClean="0">
                <a:solidFill>
                  <a:srgbClr val="2E75B6"/>
                </a:solidFill>
                <a:latin typeface="黑体" panose="02010609060101010101" charset="-122"/>
                <a:cs typeface="黑体" panose="02010609060101010101" charset="-122"/>
              </a:rPr>
              <a:t>专</a:t>
            </a:r>
            <a:endParaRPr sz="3200" dirty="0">
              <a:solidFill>
                <a:srgbClr val="2E75B6"/>
              </a:solidFill>
              <a:latin typeface="黑体" panose="02010609060101010101" charset="-122"/>
              <a:cs typeface="黑体" panose="02010609060101010101" charset="-122"/>
            </a:endParaRPr>
          </a:p>
          <a:p>
            <a:pPr marL="0" marR="0">
              <a:lnSpc>
                <a:spcPts val="3205"/>
              </a:lnSpc>
              <a:spcBef>
                <a:spcPts val="635"/>
              </a:spcBef>
              <a:spcAft>
                <a:spcPts val="0"/>
              </a:spcAft>
            </a:pPr>
            <a:r>
              <a:rPr sz="3200" dirty="0">
                <a:solidFill>
                  <a:srgbClr val="2E75B6"/>
                </a:solidFill>
                <a:latin typeface="黑体" panose="02010609060101010101" charset="-122"/>
                <a:cs typeface="黑体" panose="02010609060101010101" charset="-122"/>
              </a:rPr>
              <a:t>业</a:t>
            </a:r>
            <a:endParaRPr sz="3200" dirty="0">
              <a:solidFill>
                <a:srgbClr val="2E75B6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4680" y="864705"/>
            <a:ext cx="12115800" cy="5993295"/>
          </a:xfrm>
          <a:prstGeom prst="rect">
            <a:avLst/>
          </a:prstGeom>
          <a:blipFill>
            <a:blip r:embed="rId1" cstate="print"/>
            <a:srcRect/>
            <a:stretch>
              <a:fillRect t="-14428" r="-629"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3332" y="295298"/>
            <a:ext cx="1954833" cy="888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黑体" panose="02010609060101010101" charset="-122"/>
                <a:cs typeface="黑体" panose="02010609060101010101" charset="-122"/>
              </a:rPr>
              <a:t>总体设计</a:t>
            </a:r>
            <a:endParaRPr sz="2800" dirty="0">
              <a:solidFill>
                <a:srgbClr val="00000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492" y="323224"/>
            <a:ext cx="826073" cy="932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VBNVSQ+AgencyFB-Reg" panose="020B0503020202020204"/>
                <a:cs typeface="VBNVSQ+AgencyFB-Reg" panose="020B0503020202020204"/>
              </a:rPr>
              <a:t>02</a:t>
            </a:r>
            <a:endParaRPr sz="2800" dirty="0">
              <a:solidFill>
                <a:srgbClr val="000000"/>
              </a:solidFill>
              <a:latin typeface="VBNVSQ+AgencyFB-Reg" panose="020B0503020202020204"/>
              <a:cs typeface="VBNVSQ+AgencyFB-Reg" panose="020B0503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3208" y="1171450"/>
            <a:ext cx="1821484" cy="717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2.2</a:t>
            </a:r>
            <a:r>
              <a:rPr sz="2000" spc="-20" dirty="0">
                <a:solidFill>
                  <a:srgbClr val="FFFFFF"/>
                </a:solidFill>
                <a:latin typeface="DDGTMV+ArialMT" panose="020B0604020202020204"/>
                <a:cs typeface="DDGTMV+ArialMT" panose="020B0604020202020204"/>
              </a:rPr>
              <a:t> </a:t>
            </a:r>
            <a:r>
              <a:rPr sz="20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形成标准</a:t>
            </a:r>
            <a:endParaRPr sz="20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7482" y="2156602"/>
            <a:ext cx="7923507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0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高等职业学校专业教学标准</a:t>
            </a:r>
            <a:r>
              <a:rPr sz="2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-</a:t>
            </a:r>
            <a:r>
              <a:rPr lang="zh-CN" sz="23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财经</a:t>
            </a:r>
            <a:r>
              <a:rPr sz="23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大类（</a:t>
            </a:r>
            <a:r>
              <a:rPr sz="230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2012</a:t>
            </a:r>
            <a:r>
              <a:rPr sz="2300" dirty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版）</a:t>
            </a:r>
            <a:endParaRPr sz="23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96794" y="3830844"/>
            <a:ext cx="5383988" cy="2066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300" dirty="0" smtClean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西安高新科技职业</a:t>
            </a:r>
            <a:r>
              <a:rPr lang="zh-CN" altLang="en-US" sz="2300" dirty="0" smtClean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学院专业建设标准</a:t>
            </a:r>
            <a:endParaRPr sz="23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  <a:p>
            <a:pPr marL="438785" marR="0">
              <a:lnSpc>
                <a:spcPts val="3040"/>
              </a:lnSpc>
              <a:spcBef>
                <a:spcPts val="10040"/>
              </a:spcBef>
              <a:spcAft>
                <a:spcPts val="0"/>
              </a:spcAft>
            </a:pPr>
            <a:r>
              <a:rPr lang="zh-CN" altLang="en-US" sz="2300" dirty="0" smtClean="0">
                <a:solidFill>
                  <a:srgbClr val="FFFFFF"/>
                </a:solidFill>
                <a:latin typeface="FFFWLT+MicrosoftYaHei" panose="020B0503020204020204"/>
                <a:cs typeface="FFFWLT+MicrosoftYaHei" panose="020B0503020204020204"/>
              </a:rPr>
              <a:t>     会计专业建设标准</a:t>
            </a:r>
            <a:endParaRPr sz="2300" dirty="0">
              <a:solidFill>
                <a:srgbClr val="FFFFFF"/>
              </a:solidFill>
              <a:latin typeface="FFFWLT+MicrosoftYaHei" panose="020B0503020204020204"/>
              <a:cs typeface="FFFWLT+MicrosoftYaHei" panose="020B0503020204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3060</Words>
  <Application>WPS 演示</Application>
  <PresentationFormat>自定义</PresentationFormat>
  <Paragraphs>740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9" baseType="lpstr">
      <vt:lpstr>Arial</vt:lpstr>
      <vt:lpstr>宋体</vt:lpstr>
      <vt:lpstr>Wingdings</vt:lpstr>
      <vt:lpstr>QSBMES+MicrosoftYaHei-Bold</vt:lpstr>
      <vt:lpstr>NCJQTQ+Arial-BoldMT</vt:lpstr>
      <vt:lpstr>Times New Roman</vt:lpstr>
      <vt:lpstr>FFFWLT+MicrosoftYaHei</vt:lpstr>
      <vt:lpstr>VBNVSQ+AgencyFB-Reg</vt:lpstr>
      <vt:lpstr>黑体</vt:lpstr>
      <vt:lpstr>VSRANR+MicrosoftYaHei</vt:lpstr>
      <vt:lpstr>QFCPBU+ArialMT</vt:lpstr>
      <vt:lpstr>Cambria</vt:lpstr>
      <vt:lpstr>Calibri</vt:lpstr>
      <vt:lpstr>DDGTMV+ArialMT</vt:lpstr>
      <vt:lpstr>微软雅黑</vt:lpstr>
      <vt:lpstr>Arial Unicode MS</vt:lpstr>
      <vt:lpstr>Tahoma</vt:lpstr>
      <vt:lpstr>LVTEAD+MicrosoftYaHei-Bold</vt:lpstr>
      <vt:lpstr>仿宋</vt:lpstr>
      <vt:lpstr>Calibri</vt:lpstr>
      <vt:lpstr>等线</vt:lpstr>
      <vt:lpstr>Impact</vt:lpstr>
      <vt:lpstr>Arial Black</vt:lpstr>
      <vt:lpstr>Wide Latin</vt:lpstr>
      <vt:lpstr>Segoe Print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34584</dc:creator>
  <cp:lastModifiedBy>钱浩</cp:lastModifiedBy>
  <cp:revision>10</cp:revision>
  <dcterms:created xsi:type="dcterms:W3CDTF">2019-11-20T15:21:01Z</dcterms:created>
  <dcterms:modified xsi:type="dcterms:W3CDTF">2019-11-20T16:33:17Z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