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86" r:id="rId8"/>
    <p:sldId id="263" r:id="rId9"/>
    <p:sldId id="264" r:id="rId10"/>
    <p:sldId id="265" r:id="rId11"/>
    <p:sldId id="287" r:id="rId12"/>
    <p:sldId id="289" r:id="rId13"/>
    <p:sldId id="283" r:id="rId14"/>
    <p:sldId id="267" r:id="rId15"/>
    <p:sldId id="284" r:id="rId16"/>
    <p:sldId id="271" r:id="rId17"/>
    <p:sldId id="273" r:id="rId18"/>
    <p:sldId id="274" r:id="rId19"/>
    <p:sldId id="275" r:id="rId20"/>
    <p:sldId id="276" r:id="rId21"/>
    <p:sldId id="277" r:id="rId22"/>
    <p:sldId id="279" r:id="rId23"/>
    <p:sldId id="280" r:id="rId24"/>
  </p:sldIdLst>
  <p:sldSz cx="12192000" cy="6858000"/>
  <p:notesSz cx="12192000" cy="6858000"/>
  <p:embeddedFontLst>
    <p:embeddedFont>
      <p:font typeface="SimHei" panose="02010609060101010101" pitchFamily="49" charset="-122"/>
      <p:regular r:id="rId25"/>
    </p:embeddedFont>
    <p:embeddedFont>
      <p:font typeface="VSRANR+MicrosoftYaHei" panose="02010600030101010101" charset="-122"/>
      <p:regular r:id="rId26"/>
    </p:embeddedFont>
    <p:embeddedFont>
      <p:font typeface="Wingdings 2" panose="05020102010507070707" pitchFamily="18" charset="2"/>
      <p:regular r:id="rId27"/>
    </p:embeddedFont>
    <p:embeddedFont>
      <p:font typeface="QSBMES+MicrosoftYaHei-Bold" panose="02010600030101010101" charset="-122"/>
      <p:regular r:id="rId28"/>
    </p:embeddedFont>
    <p:embeddedFont>
      <p:font typeface="VBNVSQ+AgencyFB-Reg" panose="020B0604020202020204" charset="0"/>
      <p:regular r:id="rId29"/>
    </p:embeddedFont>
    <p:embeddedFont>
      <p:font typeface="Tahoma" panose="020B0604030504040204" pitchFamily="34" charset="0"/>
      <p:regular r:id="rId30"/>
      <p:bold r:id="rId31"/>
    </p:embeddedFont>
    <p:embeddedFont>
      <p:font typeface="NCJQTQ+Arial-BoldMT" panose="020B0604020202020204" charset="0"/>
      <p:regular r:id="rId32"/>
    </p:embeddedFont>
    <p:embeddedFont>
      <p:font typeface="FangSong" panose="02010609060101010101" pitchFamily="49" charset="-122"/>
      <p:regular r:id="rId33"/>
    </p:embeddedFont>
    <p:embeddedFont>
      <p:font typeface="Calibri" panose="020F0502020204030204" pitchFamily="34" charset="0"/>
      <p:regular r:id="rId34"/>
      <p:bold r:id="rId35"/>
      <p:italic r:id="rId36"/>
      <p:boldItalic r:id="rId37"/>
    </p:embeddedFont>
    <p:embeddedFont>
      <p:font typeface="仿宋" panose="02010609060101010101" pitchFamily="49" charset="-122"/>
      <p:regular r:id="rId38"/>
    </p:embeddedFont>
    <p:embeddedFont>
      <p:font typeface="LVTEAD+MicrosoftYaHei-Bold" panose="02010600030101010101" charset="-122"/>
      <p:regular r:id="rId39"/>
    </p:embeddedFont>
    <p:embeddedFont>
      <p:font typeface="FFFWLT+MicrosoftYaHei" panose="02010600030101010101" charset="-122"/>
      <p:regular r:id="rId40"/>
    </p:embeddedFont>
    <p:embeddedFont>
      <p:font typeface="DDGTMV+ArialMT" panose="020B0604020202020204" charset="0"/>
      <p:regular r:id="rId41"/>
    </p:embeddedFont>
    <p:embeddedFont>
      <p:font typeface="QFCPBU+ArialMT" panose="020B0604020202020204" charset="0"/>
      <p:regular r:id="rId42"/>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876" y="-102"/>
      </p:cViewPr>
      <p:guideLst>
        <p:guide orient="horz" pos="3168"/>
        <p:guide pos="244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11/23/2019</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11/23/2019</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23191" y="350911"/>
            <a:ext cx="12192000" cy="6857999"/>
          </a:xfrm>
          <a:prstGeom prst="rect">
            <a:avLst/>
          </a:prstGeom>
          <a:blipFill>
            <a:blip r:embed="rId2" cstate="print"/>
            <a:srcRect/>
            <a:stretch>
              <a:fillRect t="-14810" b="1"/>
            </a:stretch>
          </a:blipFill>
        </p:spPr>
        <p:txBody>
          <a:bodyPr wrap="square" lIns="0" tIns="0" rIns="0" bIns="0" rtlCol="0">
            <a:spAutoFit/>
          </a:bodyPr>
          <a:lstStyle/>
          <a:p>
            <a:endParaRPr/>
          </a:p>
        </p:txBody>
      </p:sp>
      <p:sp>
        <p:nvSpPr>
          <p:cNvPr id="3" name="object 3"/>
          <p:cNvSpPr txBox="1"/>
          <p:nvPr/>
        </p:nvSpPr>
        <p:spPr>
          <a:xfrm>
            <a:off x="3863752" y="2323830"/>
            <a:ext cx="6919541" cy="743793"/>
          </a:xfrm>
          <a:prstGeom prst="rect">
            <a:avLst/>
          </a:prstGeom>
        </p:spPr>
        <p:txBody>
          <a:bodyPr vert="horz" wrap="square" lIns="0" tIns="0" rIns="0" bIns="0" rtlCol="0">
            <a:spAutoFit/>
          </a:bodyPr>
          <a:lstStyle/>
          <a:p>
            <a:pPr marL="0" marR="0">
              <a:lnSpc>
                <a:spcPts val="5815"/>
              </a:lnSpc>
              <a:spcBef>
                <a:spcPts val="0"/>
              </a:spcBef>
              <a:spcAft>
                <a:spcPts val="0"/>
              </a:spcAft>
            </a:pPr>
            <a:r>
              <a:rPr lang="zh-CN" altLang="en-US" sz="5400" b="1" spc="604" dirty="0">
                <a:solidFill>
                  <a:srgbClr val="FFFFFF"/>
                </a:solidFill>
                <a:latin typeface="QSBMES+MicrosoftYaHei-Bold"/>
                <a:cs typeface="QSBMES+MicrosoftYaHei-Bold"/>
              </a:rPr>
              <a:t>电子商务</a:t>
            </a:r>
            <a:r>
              <a:rPr lang="zh-CN" altLang="en-US" sz="5400" b="1" spc="604" dirty="0" smtClean="0">
                <a:solidFill>
                  <a:srgbClr val="FFFFFF"/>
                </a:solidFill>
                <a:latin typeface="QSBMES+MicrosoftYaHei-Bold"/>
                <a:cs typeface="QSBMES+MicrosoftYaHei-Bold"/>
              </a:rPr>
              <a:t>专业</a:t>
            </a:r>
            <a:endParaRPr sz="5400" b="1" spc="604" dirty="0">
              <a:solidFill>
                <a:srgbClr val="FFFFFF"/>
              </a:solidFill>
              <a:latin typeface="QSBMES+MicrosoftYaHei-Bold"/>
              <a:cs typeface="QSBMES+MicrosoftYaHei-Bold"/>
            </a:endParaRPr>
          </a:p>
        </p:txBody>
      </p:sp>
      <p:sp>
        <p:nvSpPr>
          <p:cNvPr id="4" name="object 4"/>
          <p:cNvSpPr txBox="1"/>
          <p:nvPr/>
        </p:nvSpPr>
        <p:spPr>
          <a:xfrm>
            <a:off x="4281170" y="3513812"/>
            <a:ext cx="4187952" cy="1431800"/>
          </a:xfrm>
          <a:prstGeom prst="rect">
            <a:avLst/>
          </a:prstGeom>
        </p:spPr>
        <p:txBody>
          <a:bodyPr vert="horz" wrap="square" lIns="0" tIns="0" rIns="0" bIns="0" rtlCol="0">
            <a:spAutoFit/>
          </a:bodyPr>
          <a:lstStyle/>
          <a:p>
            <a:pPr marL="0" marR="0">
              <a:lnSpc>
                <a:spcPts val="5274"/>
              </a:lnSpc>
              <a:spcBef>
                <a:spcPts val="0"/>
              </a:spcBef>
              <a:spcAft>
                <a:spcPts val="0"/>
              </a:spcAft>
            </a:pPr>
            <a:r>
              <a:rPr sz="4000" b="1" spc="596" dirty="0">
                <a:solidFill>
                  <a:srgbClr val="FFFFFF"/>
                </a:solidFill>
                <a:latin typeface="QSBMES+MicrosoftYaHei-Bold"/>
                <a:cs typeface="QSBMES+MicrosoftYaHei-Bold"/>
              </a:rPr>
              <a:t>专业自诊汇报</a:t>
            </a:r>
          </a:p>
        </p:txBody>
      </p:sp>
      <p:sp>
        <p:nvSpPr>
          <p:cNvPr id="5" name="object 5"/>
          <p:cNvSpPr txBox="1"/>
          <p:nvPr/>
        </p:nvSpPr>
        <p:spPr>
          <a:xfrm>
            <a:off x="4799856" y="5893885"/>
            <a:ext cx="3365245" cy="381002"/>
          </a:xfrm>
          <a:prstGeom prst="rect">
            <a:avLst/>
          </a:prstGeom>
        </p:spPr>
        <p:txBody>
          <a:bodyPr vert="horz" wrap="square" lIns="0" tIns="0" rIns="0" bIns="0" rtlCol="0">
            <a:spAutoFit/>
          </a:bodyPr>
          <a:lstStyle/>
          <a:p>
            <a:pPr marL="0" marR="0">
              <a:lnSpc>
                <a:spcPts val="3167"/>
              </a:lnSpc>
              <a:spcBef>
                <a:spcPts val="0"/>
              </a:spcBef>
              <a:spcAft>
                <a:spcPts val="0"/>
              </a:spcAft>
            </a:pPr>
            <a:r>
              <a:rPr lang="zh-CN" altLang="en-US" sz="2400" b="1" dirty="0" smtClean="0">
                <a:solidFill>
                  <a:srgbClr val="404040"/>
                </a:solidFill>
                <a:latin typeface="QSBMES+MicrosoftYaHei-Bold"/>
                <a:cs typeface="QSBMES+MicrosoftYaHei-Bold"/>
              </a:rPr>
              <a:t>信息管理系</a:t>
            </a:r>
            <a:endParaRPr sz="2400" b="1" dirty="0">
              <a:solidFill>
                <a:srgbClr val="404040"/>
              </a:solidFill>
              <a:latin typeface="QSBMES+MicrosoftYaHei-Bold"/>
              <a:cs typeface="QSBMES+MicrosoftYaHei-Bold"/>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24680" y="864705"/>
            <a:ext cx="12115800" cy="5993295"/>
          </a:xfrm>
          <a:prstGeom prst="rect">
            <a:avLst/>
          </a:prstGeom>
          <a:blipFill>
            <a:blip r:embed="rId2" cstate="print"/>
            <a:srcRect/>
            <a:stretch>
              <a:fillRect t="-14428" r="-629"/>
            </a:stretch>
          </a:blipFill>
        </p:spPr>
        <p:txBody>
          <a:bodyPr wrap="square" lIns="0" tIns="0" rIns="0" bIns="0" rtlCol="0">
            <a:spAutoFit/>
          </a:bodyPr>
          <a:lstStyle/>
          <a:p>
            <a:endParaRPr/>
          </a:p>
        </p:txBody>
      </p:sp>
      <p:sp>
        <p:nvSpPr>
          <p:cNvPr id="3" name="object 3"/>
          <p:cNvSpPr txBox="1"/>
          <p:nvPr/>
        </p:nvSpPr>
        <p:spPr>
          <a:xfrm>
            <a:off x="1513332" y="295298"/>
            <a:ext cx="1954833" cy="888492"/>
          </a:xfrm>
          <a:prstGeom prst="rect">
            <a:avLst/>
          </a:prstGeom>
        </p:spPr>
        <p:txBody>
          <a:bodyPr vert="horz" wrap="square" lIns="0" tIns="0" rIns="0" bIns="0" rtlCol="0">
            <a:spAutoFit/>
          </a:bodyPr>
          <a:lstStyle/>
          <a:p>
            <a:pPr marL="0" marR="0">
              <a:lnSpc>
                <a:spcPts val="2796"/>
              </a:lnSpc>
              <a:spcBef>
                <a:spcPts val="0"/>
              </a:spcBef>
              <a:spcAft>
                <a:spcPts val="0"/>
              </a:spcAft>
            </a:pPr>
            <a:r>
              <a:rPr sz="2800" dirty="0">
                <a:solidFill>
                  <a:srgbClr val="000000"/>
                </a:solidFill>
                <a:latin typeface="SimHei"/>
                <a:cs typeface="SimHei"/>
              </a:rPr>
              <a:t>总体设计</a:t>
            </a:r>
          </a:p>
        </p:txBody>
      </p:sp>
      <p:sp>
        <p:nvSpPr>
          <p:cNvPr id="4" name="object 4"/>
          <p:cNvSpPr txBox="1"/>
          <p:nvPr/>
        </p:nvSpPr>
        <p:spPr>
          <a:xfrm>
            <a:off x="742492" y="323224"/>
            <a:ext cx="826073" cy="932011"/>
          </a:xfrm>
          <a:prstGeom prst="rect">
            <a:avLst/>
          </a:prstGeom>
        </p:spPr>
        <p:txBody>
          <a:bodyPr vert="horz" wrap="square" lIns="0" tIns="0" rIns="0" bIns="0" rtlCol="0">
            <a:spAutoFit/>
          </a:bodyPr>
          <a:lstStyle/>
          <a:p>
            <a:pPr marL="0" marR="0">
              <a:lnSpc>
                <a:spcPts val="3138"/>
              </a:lnSpc>
              <a:spcBef>
                <a:spcPts val="0"/>
              </a:spcBef>
              <a:spcAft>
                <a:spcPts val="0"/>
              </a:spcAft>
            </a:pPr>
            <a:r>
              <a:rPr sz="2800" dirty="0">
                <a:solidFill>
                  <a:srgbClr val="000000"/>
                </a:solidFill>
                <a:latin typeface="VBNVSQ+AgencyFB-Reg"/>
                <a:cs typeface="VBNVSQ+AgencyFB-Reg"/>
              </a:rPr>
              <a:t>02</a:t>
            </a:r>
          </a:p>
        </p:txBody>
      </p:sp>
      <p:sp>
        <p:nvSpPr>
          <p:cNvPr id="5" name="object 5"/>
          <p:cNvSpPr txBox="1"/>
          <p:nvPr/>
        </p:nvSpPr>
        <p:spPr>
          <a:xfrm>
            <a:off x="1283208" y="1171450"/>
            <a:ext cx="1821484" cy="311111"/>
          </a:xfrm>
          <a:prstGeom prst="rect">
            <a:avLst/>
          </a:prstGeom>
        </p:spPr>
        <p:txBody>
          <a:bodyPr vert="horz" wrap="square" lIns="0" tIns="0" rIns="0" bIns="0" rtlCol="0">
            <a:spAutoFit/>
          </a:bodyPr>
          <a:lstStyle/>
          <a:p>
            <a:pPr marL="0" marR="0">
              <a:lnSpc>
                <a:spcPts val="2648"/>
              </a:lnSpc>
              <a:spcBef>
                <a:spcPts val="0"/>
              </a:spcBef>
              <a:spcAft>
                <a:spcPts val="0"/>
              </a:spcAft>
            </a:pPr>
            <a:r>
              <a:rPr sz="2000" dirty="0" err="1" smtClean="0">
                <a:solidFill>
                  <a:srgbClr val="FFFFFF"/>
                </a:solidFill>
                <a:latin typeface="FFFWLT+MicrosoftYaHei"/>
                <a:cs typeface="FFFWLT+MicrosoftYaHei"/>
              </a:rPr>
              <a:t>形成标准</a:t>
            </a:r>
            <a:endParaRPr sz="2000" dirty="0">
              <a:solidFill>
                <a:srgbClr val="FFFFFF"/>
              </a:solidFill>
              <a:latin typeface="FFFWLT+MicrosoftYaHei"/>
              <a:cs typeface="FFFWLT+MicrosoftYaHei"/>
            </a:endParaRPr>
          </a:p>
        </p:txBody>
      </p:sp>
      <p:sp>
        <p:nvSpPr>
          <p:cNvPr id="6" name="object 6"/>
          <p:cNvSpPr txBox="1"/>
          <p:nvPr/>
        </p:nvSpPr>
        <p:spPr>
          <a:xfrm>
            <a:off x="1697482" y="2176287"/>
            <a:ext cx="7923507" cy="384721"/>
          </a:xfrm>
          <a:prstGeom prst="rect">
            <a:avLst/>
          </a:prstGeom>
        </p:spPr>
        <p:txBody>
          <a:bodyPr vert="horz" wrap="square" lIns="0" tIns="0" rIns="0" bIns="0" rtlCol="0">
            <a:spAutoFit/>
          </a:bodyPr>
          <a:lstStyle/>
          <a:p>
            <a:pPr marL="0" marR="0">
              <a:lnSpc>
                <a:spcPts val="3040"/>
              </a:lnSpc>
              <a:spcBef>
                <a:spcPts val="0"/>
              </a:spcBef>
              <a:spcAft>
                <a:spcPts val="0"/>
              </a:spcAft>
            </a:pPr>
            <a:r>
              <a:rPr sz="2300" dirty="0" err="1">
                <a:solidFill>
                  <a:srgbClr val="FFFFFF"/>
                </a:solidFill>
                <a:latin typeface="FFFWLT+MicrosoftYaHei"/>
                <a:cs typeface="FFFWLT+MicrosoftYaHei"/>
              </a:rPr>
              <a:t>高等职业学校专业教学标准</a:t>
            </a:r>
            <a:r>
              <a:rPr sz="2300" dirty="0" smtClean="0">
                <a:solidFill>
                  <a:srgbClr val="FFFFFF"/>
                </a:solidFill>
                <a:latin typeface="Tahoma"/>
                <a:cs typeface="Tahoma"/>
              </a:rPr>
              <a:t>-</a:t>
            </a:r>
            <a:r>
              <a:rPr lang="zh-CN" altLang="en-US" sz="2300" dirty="0" smtClean="0">
                <a:solidFill>
                  <a:srgbClr val="FFFFFF"/>
                </a:solidFill>
                <a:latin typeface="Tahoma"/>
                <a:cs typeface="Tahoma"/>
              </a:rPr>
              <a:t>经济管理</a:t>
            </a:r>
            <a:r>
              <a:rPr sz="2300" dirty="0" smtClean="0">
                <a:solidFill>
                  <a:srgbClr val="FFFFFF"/>
                </a:solidFill>
                <a:latin typeface="FFFWLT+MicrosoftYaHei"/>
                <a:cs typeface="FFFWLT+MicrosoftYaHei"/>
              </a:rPr>
              <a:t>大类</a:t>
            </a:r>
            <a:r>
              <a:rPr sz="2300" dirty="0">
                <a:solidFill>
                  <a:srgbClr val="FFFFFF"/>
                </a:solidFill>
                <a:latin typeface="FFFWLT+MicrosoftYaHei"/>
                <a:cs typeface="FFFWLT+MicrosoftYaHei"/>
              </a:rPr>
              <a:t>（</a:t>
            </a:r>
            <a:r>
              <a:rPr sz="2300" dirty="0">
                <a:solidFill>
                  <a:srgbClr val="FFFFFF"/>
                </a:solidFill>
                <a:latin typeface="Tahoma"/>
                <a:cs typeface="Tahoma"/>
              </a:rPr>
              <a:t>2012</a:t>
            </a:r>
            <a:r>
              <a:rPr sz="2300" dirty="0">
                <a:solidFill>
                  <a:srgbClr val="FFFFFF"/>
                </a:solidFill>
                <a:latin typeface="FFFWLT+MicrosoftYaHei"/>
                <a:cs typeface="FFFWLT+MicrosoftYaHei"/>
              </a:rPr>
              <a:t>版）</a:t>
            </a:r>
          </a:p>
        </p:txBody>
      </p:sp>
      <p:sp>
        <p:nvSpPr>
          <p:cNvPr id="7" name="object 7"/>
          <p:cNvSpPr txBox="1"/>
          <p:nvPr/>
        </p:nvSpPr>
        <p:spPr>
          <a:xfrm>
            <a:off x="2796794" y="3830844"/>
            <a:ext cx="5383988" cy="2051844"/>
          </a:xfrm>
          <a:prstGeom prst="rect">
            <a:avLst/>
          </a:prstGeom>
        </p:spPr>
        <p:txBody>
          <a:bodyPr vert="horz" wrap="square" lIns="0" tIns="0" rIns="0" bIns="0" rtlCol="0">
            <a:spAutoFit/>
          </a:bodyPr>
          <a:lstStyle/>
          <a:p>
            <a:pPr marL="0" marR="0">
              <a:lnSpc>
                <a:spcPts val="3040"/>
              </a:lnSpc>
              <a:spcBef>
                <a:spcPts val="0"/>
              </a:spcBef>
              <a:spcAft>
                <a:spcPts val="0"/>
              </a:spcAft>
            </a:pPr>
            <a:r>
              <a:rPr lang="zh-CN" altLang="en-US" sz="2300" dirty="0" smtClean="0">
                <a:solidFill>
                  <a:srgbClr val="FFFFFF"/>
                </a:solidFill>
                <a:latin typeface="FFFWLT+MicrosoftYaHei"/>
                <a:cs typeface="FFFWLT+MicrosoftYaHei"/>
              </a:rPr>
              <a:t>西安高新科技职业学院专业建设标准</a:t>
            </a:r>
            <a:endParaRPr sz="2300" dirty="0">
              <a:solidFill>
                <a:srgbClr val="FFFFFF"/>
              </a:solidFill>
              <a:latin typeface="FFFWLT+MicrosoftYaHei"/>
              <a:cs typeface="FFFWLT+MicrosoftYaHei"/>
            </a:endParaRPr>
          </a:p>
          <a:p>
            <a:pPr marL="438911" marR="0">
              <a:lnSpc>
                <a:spcPts val="3040"/>
              </a:lnSpc>
              <a:spcBef>
                <a:spcPts val="10038"/>
              </a:spcBef>
              <a:spcAft>
                <a:spcPts val="0"/>
              </a:spcAft>
            </a:pPr>
            <a:r>
              <a:rPr lang="zh-CN" altLang="en-US" sz="2300" dirty="0" smtClean="0">
                <a:solidFill>
                  <a:srgbClr val="FFFFFF"/>
                </a:solidFill>
                <a:latin typeface="FFFWLT+MicrosoftYaHei"/>
                <a:cs typeface="FFFWLT+MicrosoftYaHei"/>
              </a:rPr>
              <a:t>     </a:t>
            </a:r>
            <a:r>
              <a:rPr lang="zh-CN" altLang="en-US" sz="2300" dirty="0" smtClean="0">
                <a:solidFill>
                  <a:srgbClr val="FFFFFF"/>
                </a:solidFill>
                <a:latin typeface="FFFWLT+MicrosoftYaHei"/>
                <a:cs typeface="FFFWLT+MicrosoftYaHei"/>
              </a:rPr>
              <a:t>电子商务专业</a:t>
            </a:r>
            <a:r>
              <a:rPr lang="zh-CN" altLang="en-US" sz="2300" dirty="0" smtClean="0">
                <a:solidFill>
                  <a:srgbClr val="FFFFFF"/>
                </a:solidFill>
                <a:latin typeface="FFFWLT+MicrosoftYaHei"/>
                <a:cs typeface="FFFWLT+MicrosoftYaHei"/>
              </a:rPr>
              <a:t>建设标准</a:t>
            </a:r>
            <a:endParaRPr sz="2300" dirty="0">
              <a:solidFill>
                <a:srgbClr val="FFFFFF"/>
              </a:solidFill>
              <a:latin typeface="FFFWLT+MicrosoftYaHei"/>
              <a:cs typeface="FFFWLT+MicrosoftYaHe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77666" y="427735"/>
            <a:ext cx="8814678" cy="1600438"/>
          </a:xfrm>
        </p:spPr>
        <p:txBody>
          <a:bodyPr/>
          <a:lstStyle/>
          <a:p>
            <a:r>
              <a:rPr lang="en-US" altLang="zh-CN" sz="3200" dirty="0" smtClean="0">
                <a:latin typeface="黑体" panose="02010609060101010101" pitchFamily="49" charset="-122"/>
                <a:ea typeface="黑体" panose="02010609060101010101" pitchFamily="49" charset="-122"/>
              </a:rPr>
              <a:t>02 </a:t>
            </a:r>
            <a:r>
              <a:rPr lang="zh-CN" altLang="en-US" sz="3200" dirty="0" smtClean="0">
                <a:latin typeface="黑体" panose="02010609060101010101" pitchFamily="49" charset="-122"/>
                <a:ea typeface="黑体" panose="02010609060101010101" pitchFamily="49" charset="-122"/>
              </a:rPr>
              <a:t>总体设计</a:t>
            </a:r>
            <a:r>
              <a:rPr lang="en-US" altLang="zh-CN" sz="2400" dirty="0" smtClean="0"/>
              <a:t/>
            </a:r>
            <a:br>
              <a:rPr lang="en-US" altLang="zh-CN" sz="2400" dirty="0" smtClean="0"/>
            </a:br>
            <a:r>
              <a:rPr lang="en-US" altLang="zh-CN" sz="2400" dirty="0" smtClean="0"/>
              <a:t/>
            </a:r>
            <a:br>
              <a:rPr lang="en-US" altLang="zh-CN" sz="2400" dirty="0" smtClean="0"/>
            </a:br>
            <a:r>
              <a:rPr lang="zh-CN" altLang="en-US" sz="2400" dirty="0" smtClean="0"/>
              <a:t>电子商务</a:t>
            </a:r>
            <a:r>
              <a:rPr lang="zh-CN" altLang="en-US" sz="2400" dirty="0"/>
              <a:t>最终的目标是省级重点专业，二级目标是校级重点专业，三级目标是校级特色专业。</a:t>
            </a:r>
          </a:p>
        </p:txBody>
      </p:sp>
      <p:sp>
        <p:nvSpPr>
          <p:cNvPr id="3" name="文本占位符 2"/>
          <p:cNvSpPr>
            <a:spLocks noGrp="1"/>
          </p:cNvSpPr>
          <p:nvPr>
            <p:ph type="body" idx="1"/>
          </p:nvPr>
        </p:nvSpPr>
        <p:spPr/>
        <p:txBody>
          <a:bodyPr/>
          <a:lstStyle/>
          <a:p>
            <a:endParaRPr lang="zh-CN" alt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648" y="1927987"/>
            <a:ext cx="8728290" cy="4958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98412" y="2924944"/>
            <a:ext cx="677108" cy="2088232"/>
          </a:xfrm>
          <a:prstGeom prst="rect">
            <a:avLst/>
          </a:prstGeom>
          <a:noFill/>
        </p:spPr>
        <p:txBody>
          <a:bodyPr vert="eaVert" wrap="square" rtlCol="0">
            <a:spAutoFit/>
          </a:bodyPr>
          <a:lstStyle/>
          <a:p>
            <a:r>
              <a:rPr lang="zh-CN" altLang="en-US" sz="3200" dirty="0" smtClean="0">
                <a:latin typeface="黑体" panose="02010609060101010101" pitchFamily="49" charset="-122"/>
                <a:ea typeface="黑体" panose="02010609060101010101" pitchFamily="49" charset="-122"/>
              </a:rPr>
              <a:t>目标链</a:t>
            </a:r>
            <a:endParaRPr lang="zh-CN" altLang="en-US" sz="32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2993449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77666" y="427735"/>
            <a:ext cx="9750782" cy="1600438"/>
          </a:xfrm>
        </p:spPr>
        <p:txBody>
          <a:bodyPr/>
          <a:lstStyle/>
          <a:p>
            <a:r>
              <a:rPr lang="en-US" altLang="zh-CN" sz="3200" dirty="0" smtClean="0">
                <a:latin typeface="黑体" panose="02010609060101010101" pitchFamily="49" charset="-122"/>
                <a:ea typeface="黑体" panose="02010609060101010101" pitchFamily="49" charset="-122"/>
              </a:rPr>
              <a:t>02  </a:t>
            </a:r>
            <a:r>
              <a:rPr lang="zh-CN" altLang="en-US" sz="3200" dirty="0" smtClean="0">
                <a:latin typeface="黑体" panose="02010609060101010101" pitchFamily="49" charset="-122"/>
                <a:ea typeface="黑体" panose="02010609060101010101" pitchFamily="49" charset="-122"/>
              </a:rPr>
              <a:t>总体设计</a:t>
            </a:r>
            <a:r>
              <a:rPr lang="en-US" altLang="zh-CN" sz="2400" dirty="0" smtClean="0"/>
              <a:t/>
            </a:r>
            <a:br>
              <a:rPr lang="en-US" altLang="zh-CN" sz="2400" dirty="0" smtClean="0"/>
            </a:br>
            <a:r>
              <a:rPr lang="zh-CN" altLang="en-US" sz="2400" dirty="0" smtClean="0"/>
              <a:t>电子商务</a:t>
            </a:r>
            <a:r>
              <a:rPr lang="zh-CN" altLang="en-US" sz="2400" dirty="0"/>
              <a:t>专业的一级标准链是省级重点专业建设标准和验收标准；二级标准链是校级重点专业建设标准和验收标准；三级标准链是校级特色专业建设标准和验收</a:t>
            </a:r>
            <a:r>
              <a:rPr lang="zh-CN" altLang="en-US" sz="2400" dirty="0" smtClean="0"/>
              <a:t>标准。</a:t>
            </a:r>
            <a:endParaRPr lang="zh-CN" altLang="en-US" sz="2400" dirty="0"/>
          </a:p>
        </p:txBody>
      </p:sp>
      <p:sp>
        <p:nvSpPr>
          <p:cNvPr id="3" name="文本占位符 2"/>
          <p:cNvSpPr>
            <a:spLocks noGrp="1"/>
          </p:cNvSpPr>
          <p:nvPr>
            <p:ph type="body" idx="1"/>
          </p:nvPr>
        </p:nvSpPr>
        <p:spPr/>
        <p:txBody>
          <a:bodyPr/>
          <a:lstStyle/>
          <a:p>
            <a:endParaRPr lang="zh-CN" alt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1704" y="1844824"/>
            <a:ext cx="7704856" cy="4828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26404" y="3068960"/>
            <a:ext cx="677108" cy="1944216"/>
          </a:xfrm>
          <a:prstGeom prst="rect">
            <a:avLst/>
          </a:prstGeom>
          <a:noFill/>
        </p:spPr>
        <p:txBody>
          <a:bodyPr vert="eaVert" wrap="square" rtlCol="0">
            <a:spAutoFit/>
          </a:bodyPr>
          <a:lstStyle/>
          <a:p>
            <a:r>
              <a:rPr lang="zh-CN" altLang="en-US" sz="3200" dirty="0" smtClean="0">
                <a:latin typeface="黑体" panose="02010609060101010101" pitchFamily="49" charset="-122"/>
                <a:ea typeface="黑体" panose="02010609060101010101" pitchFamily="49" charset="-122"/>
              </a:rPr>
              <a:t>标准链</a:t>
            </a:r>
            <a:endParaRPr lang="zh-CN" altLang="en-US" sz="32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0972124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txBox="1"/>
          <p:nvPr/>
        </p:nvSpPr>
        <p:spPr>
          <a:xfrm>
            <a:off x="1361821" y="241069"/>
            <a:ext cx="1954833" cy="888492"/>
          </a:xfrm>
          <a:prstGeom prst="rect">
            <a:avLst/>
          </a:prstGeom>
        </p:spPr>
        <p:txBody>
          <a:bodyPr vert="horz" wrap="square" lIns="0" tIns="0" rIns="0" bIns="0" rtlCol="0">
            <a:spAutoFit/>
          </a:bodyPr>
          <a:lstStyle/>
          <a:p>
            <a:pPr marL="0" marR="0">
              <a:lnSpc>
                <a:spcPts val="2796"/>
              </a:lnSpc>
              <a:spcBef>
                <a:spcPts val="0"/>
              </a:spcBef>
              <a:spcAft>
                <a:spcPts val="0"/>
              </a:spcAft>
            </a:pPr>
            <a:r>
              <a:rPr sz="2800" dirty="0">
                <a:solidFill>
                  <a:srgbClr val="000000"/>
                </a:solidFill>
                <a:latin typeface="SimHei"/>
                <a:cs typeface="SimHei"/>
              </a:rPr>
              <a:t>总体设计</a:t>
            </a:r>
          </a:p>
        </p:txBody>
      </p:sp>
      <p:sp>
        <p:nvSpPr>
          <p:cNvPr id="6" name="object 4"/>
          <p:cNvSpPr txBox="1"/>
          <p:nvPr/>
        </p:nvSpPr>
        <p:spPr>
          <a:xfrm>
            <a:off x="761626" y="274826"/>
            <a:ext cx="826073" cy="932011"/>
          </a:xfrm>
          <a:prstGeom prst="rect">
            <a:avLst/>
          </a:prstGeom>
        </p:spPr>
        <p:txBody>
          <a:bodyPr vert="horz" wrap="square" lIns="0" tIns="0" rIns="0" bIns="0" rtlCol="0">
            <a:spAutoFit/>
          </a:bodyPr>
          <a:lstStyle/>
          <a:p>
            <a:pPr marL="0" marR="0">
              <a:lnSpc>
                <a:spcPts val="3138"/>
              </a:lnSpc>
              <a:spcBef>
                <a:spcPts val="0"/>
              </a:spcBef>
              <a:spcAft>
                <a:spcPts val="0"/>
              </a:spcAft>
            </a:pPr>
            <a:r>
              <a:rPr sz="2800" dirty="0">
                <a:solidFill>
                  <a:srgbClr val="000000"/>
                </a:solidFill>
                <a:latin typeface="VBNVSQ+AgencyFB-Reg"/>
                <a:cs typeface="VBNVSQ+AgencyFB-Reg"/>
              </a:rPr>
              <a:t>02</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809" y="1772816"/>
            <a:ext cx="10496284"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61821" y="908720"/>
            <a:ext cx="3005987" cy="461665"/>
          </a:xfrm>
          <a:prstGeom prst="rect">
            <a:avLst/>
          </a:prstGeom>
          <a:noFill/>
        </p:spPr>
        <p:txBody>
          <a:bodyPr wrap="square" rtlCol="0">
            <a:spAutoFit/>
          </a:bodyPr>
          <a:lstStyle/>
          <a:p>
            <a:pPr algn="ctr"/>
            <a:r>
              <a:rPr lang="zh-CN" altLang="en-US" sz="2400" b="1" dirty="0" smtClean="0">
                <a:latin typeface="+mn-ea"/>
              </a:rPr>
              <a:t>建立质量改进螺旋</a:t>
            </a:r>
            <a:endParaRPr lang="zh-CN" altLang="en-US" sz="2400" b="1" dirty="0">
              <a:latin typeface="+mn-ea"/>
            </a:endParaRPr>
          </a:p>
        </p:txBody>
      </p:sp>
    </p:spTree>
    <p:extLst>
      <p:ext uri="{BB962C8B-B14F-4D97-AF65-F5344CB8AC3E}">
        <p14:creationId xmlns:p14="http://schemas.microsoft.com/office/powerpoint/2010/main" val="31253987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742491" y="193812"/>
            <a:ext cx="837343" cy="932011"/>
          </a:xfrm>
          <a:prstGeom prst="rect">
            <a:avLst/>
          </a:prstGeom>
        </p:spPr>
        <p:txBody>
          <a:bodyPr vert="horz" wrap="square" lIns="0" tIns="0" rIns="0" bIns="0" rtlCol="0">
            <a:spAutoFit/>
          </a:bodyPr>
          <a:lstStyle/>
          <a:p>
            <a:pPr marL="0" marR="0">
              <a:lnSpc>
                <a:spcPts val="3138"/>
              </a:lnSpc>
              <a:spcBef>
                <a:spcPts val="0"/>
              </a:spcBef>
              <a:spcAft>
                <a:spcPts val="0"/>
              </a:spcAft>
            </a:pPr>
            <a:r>
              <a:rPr sz="2800" dirty="0">
                <a:solidFill>
                  <a:srgbClr val="000000"/>
                </a:solidFill>
                <a:latin typeface="VBNVSQ+AgencyFB-Reg"/>
                <a:cs typeface="VBNVSQ+AgencyFB-Reg"/>
              </a:rPr>
              <a:t>03</a:t>
            </a:r>
          </a:p>
        </p:txBody>
      </p:sp>
      <p:sp>
        <p:nvSpPr>
          <p:cNvPr id="4" name="object 4"/>
          <p:cNvSpPr txBox="1"/>
          <p:nvPr/>
        </p:nvSpPr>
        <p:spPr>
          <a:xfrm>
            <a:off x="1493773" y="237331"/>
            <a:ext cx="1954833" cy="359073"/>
          </a:xfrm>
          <a:prstGeom prst="rect">
            <a:avLst/>
          </a:prstGeom>
        </p:spPr>
        <p:txBody>
          <a:bodyPr vert="horz" wrap="square" lIns="0" tIns="0" rIns="0" bIns="0" rtlCol="0">
            <a:spAutoFit/>
          </a:bodyPr>
          <a:lstStyle/>
          <a:p>
            <a:pPr marL="0" marR="0">
              <a:lnSpc>
                <a:spcPts val="2796"/>
              </a:lnSpc>
              <a:spcBef>
                <a:spcPts val="0"/>
              </a:spcBef>
              <a:spcAft>
                <a:spcPts val="0"/>
              </a:spcAft>
            </a:pPr>
            <a:r>
              <a:rPr sz="2800" dirty="0" err="1" smtClean="0">
                <a:solidFill>
                  <a:srgbClr val="000000"/>
                </a:solidFill>
                <a:latin typeface="SimHei"/>
                <a:cs typeface="SimHei"/>
              </a:rPr>
              <a:t>自我诊断</a:t>
            </a:r>
            <a:endParaRPr lang="en-US" sz="2800" dirty="0" smtClean="0">
              <a:solidFill>
                <a:srgbClr val="000000"/>
              </a:solidFill>
              <a:latin typeface="SimHei"/>
              <a:cs typeface="SimHei"/>
            </a:endParaRPr>
          </a:p>
        </p:txBody>
      </p:sp>
      <p:sp>
        <p:nvSpPr>
          <p:cNvPr id="6" name="object 6"/>
          <p:cNvSpPr txBox="1"/>
          <p:nvPr/>
        </p:nvSpPr>
        <p:spPr>
          <a:xfrm>
            <a:off x="10351008" y="3419924"/>
            <a:ext cx="1243584" cy="1428779"/>
          </a:xfrm>
          <a:prstGeom prst="rect">
            <a:avLst/>
          </a:prstGeom>
        </p:spPr>
        <p:txBody>
          <a:bodyPr vert="horz" wrap="square" lIns="0" tIns="0" rIns="0" bIns="0" rtlCol="0">
            <a:spAutoFit/>
          </a:bodyPr>
          <a:lstStyle/>
          <a:p>
            <a:pPr marL="0" marR="0">
              <a:lnSpc>
                <a:spcPts val="3690"/>
              </a:lnSpc>
              <a:spcBef>
                <a:spcPts val="0"/>
              </a:spcBef>
              <a:spcAft>
                <a:spcPts val="0"/>
              </a:spcAft>
            </a:pPr>
            <a:r>
              <a:rPr sz="2800" b="1" dirty="0">
                <a:solidFill>
                  <a:srgbClr val="FFFFFF"/>
                </a:solidFill>
                <a:latin typeface="QSBMES+MicrosoftYaHei-Bold"/>
                <a:cs typeface="QSBMES+MicrosoftYaHei-Bold"/>
              </a:rPr>
              <a:t>智能</a:t>
            </a:r>
          </a:p>
          <a:p>
            <a:pPr marL="0" marR="0">
              <a:lnSpc>
                <a:spcPts val="3360"/>
              </a:lnSpc>
              <a:spcBef>
                <a:spcPts val="0"/>
              </a:spcBef>
              <a:spcAft>
                <a:spcPts val="0"/>
              </a:spcAft>
            </a:pPr>
            <a:r>
              <a:rPr sz="2800" b="1" dirty="0">
                <a:solidFill>
                  <a:srgbClr val="FFFFFF"/>
                </a:solidFill>
                <a:latin typeface="QSBMES+MicrosoftYaHei-Bold"/>
                <a:cs typeface="QSBMES+MicrosoftYaHei-Bold"/>
              </a:rPr>
              <a:t>平台</a:t>
            </a:r>
          </a:p>
        </p:txBody>
      </p:sp>
      <p:sp>
        <p:nvSpPr>
          <p:cNvPr id="7" name="object 7"/>
          <p:cNvSpPr txBox="1"/>
          <p:nvPr/>
        </p:nvSpPr>
        <p:spPr>
          <a:xfrm>
            <a:off x="3175127" y="3442530"/>
            <a:ext cx="1244193" cy="1428858"/>
          </a:xfrm>
          <a:prstGeom prst="rect">
            <a:avLst/>
          </a:prstGeom>
        </p:spPr>
        <p:txBody>
          <a:bodyPr vert="horz" wrap="square" lIns="0" tIns="0" rIns="0" bIns="0" rtlCol="0">
            <a:spAutoFit/>
          </a:bodyPr>
          <a:lstStyle/>
          <a:p>
            <a:pPr marL="0" marR="0">
              <a:lnSpc>
                <a:spcPts val="3690"/>
              </a:lnSpc>
              <a:spcBef>
                <a:spcPts val="0"/>
              </a:spcBef>
              <a:spcAft>
                <a:spcPts val="0"/>
              </a:spcAft>
            </a:pPr>
            <a:r>
              <a:rPr sz="2800" b="1" dirty="0">
                <a:solidFill>
                  <a:srgbClr val="FFFFFF"/>
                </a:solidFill>
                <a:latin typeface="QSBMES+MicrosoftYaHei-Bold"/>
                <a:cs typeface="QSBMES+MicrosoftYaHei-Bold"/>
              </a:rPr>
              <a:t>区域</a:t>
            </a:r>
          </a:p>
          <a:p>
            <a:pPr marL="0" marR="0">
              <a:lnSpc>
                <a:spcPts val="3360"/>
              </a:lnSpc>
              <a:spcBef>
                <a:spcPts val="0"/>
              </a:spcBef>
              <a:spcAft>
                <a:spcPts val="0"/>
              </a:spcAft>
            </a:pPr>
            <a:r>
              <a:rPr sz="2800" b="1" dirty="0">
                <a:solidFill>
                  <a:srgbClr val="FFFFFF"/>
                </a:solidFill>
                <a:latin typeface="QSBMES+MicrosoftYaHei-Bold"/>
                <a:cs typeface="QSBMES+MicrosoftYaHei-Bold"/>
              </a:rPr>
              <a:t>经济</a:t>
            </a:r>
          </a:p>
        </p:txBody>
      </p:sp>
      <p:sp>
        <p:nvSpPr>
          <p:cNvPr id="8" name="object 8"/>
          <p:cNvSpPr txBox="1"/>
          <p:nvPr/>
        </p:nvSpPr>
        <p:spPr>
          <a:xfrm>
            <a:off x="916228" y="3479995"/>
            <a:ext cx="1243584" cy="1428779"/>
          </a:xfrm>
          <a:prstGeom prst="rect">
            <a:avLst/>
          </a:prstGeom>
        </p:spPr>
        <p:txBody>
          <a:bodyPr vert="horz" wrap="square" lIns="0" tIns="0" rIns="0" bIns="0" rtlCol="0">
            <a:spAutoFit/>
          </a:bodyPr>
          <a:lstStyle/>
          <a:p>
            <a:pPr marL="0" marR="0">
              <a:lnSpc>
                <a:spcPts val="3690"/>
              </a:lnSpc>
              <a:spcBef>
                <a:spcPts val="0"/>
              </a:spcBef>
              <a:spcAft>
                <a:spcPts val="0"/>
              </a:spcAft>
            </a:pPr>
            <a:r>
              <a:rPr sz="2800" b="1" dirty="0">
                <a:solidFill>
                  <a:srgbClr val="FFFFFF"/>
                </a:solidFill>
                <a:latin typeface="QSBMES+MicrosoftYaHei-Bold"/>
                <a:cs typeface="QSBMES+MicrosoftYaHei-Bold"/>
              </a:rPr>
              <a:t>国家</a:t>
            </a:r>
          </a:p>
          <a:p>
            <a:pPr marL="0" marR="0">
              <a:lnSpc>
                <a:spcPts val="3360"/>
              </a:lnSpc>
              <a:spcBef>
                <a:spcPts val="0"/>
              </a:spcBef>
              <a:spcAft>
                <a:spcPts val="0"/>
              </a:spcAft>
            </a:pPr>
            <a:r>
              <a:rPr sz="2800" b="1" dirty="0">
                <a:solidFill>
                  <a:srgbClr val="FFFFFF"/>
                </a:solidFill>
                <a:latin typeface="QSBMES+MicrosoftYaHei-Bold"/>
                <a:cs typeface="QSBMES+MicrosoftYaHei-Bold"/>
              </a:rPr>
              <a:t>战略</a:t>
            </a:r>
          </a:p>
        </p:txBody>
      </p:sp>
      <p:sp>
        <p:nvSpPr>
          <p:cNvPr id="9" name="object 9"/>
          <p:cNvSpPr txBox="1"/>
          <p:nvPr/>
        </p:nvSpPr>
        <p:spPr>
          <a:xfrm>
            <a:off x="5333746" y="3465702"/>
            <a:ext cx="1599590" cy="1429355"/>
          </a:xfrm>
          <a:prstGeom prst="rect">
            <a:avLst/>
          </a:prstGeom>
        </p:spPr>
        <p:txBody>
          <a:bodyPr vert="horz" wrap="square" lIns="0" tIns="0" rIns="0" bIns="0" rtlCol="0">
            <a:spAutoFit/>
          </a:bodyPr>
          <a:lstStyle/>
          <a:p>
            <a:pPr marL="0" marR="0">
              <a:lnSpc>
                <a:spcPts val="3693"/>
              </a:lnSpc>
              <a:spcBef>
                <a:spcPts val="0"/>
              </a:spcBef>
              <a:spcAft>
                <a:spcPts val="0"/>
              </a:spcAft>
            </a:pPr>
            <a:r>
              <a:rPr sz="2800" b="1" dirty="0">
                <a:solidFill>
                  <a:srgbClr val="FFFFFF"/>
                </a:solidFill>
                <a:latin typeface="QSBMES+MicrosoftYaHei-Bold"/>
                <a:cs typeface="QSBMES+MicrosoftYaHei-Bold"/>
              </a:rPr>
              <a:t>行业企</a:t>
            </a:r>
          </a:p>
          <a:p>
            <a:pPr marL="0" marR="0">
              <a:lnSpc>
                <a:spcPts val="3361"/>
              </a:lnSpc>
              <a:spcBef>
                <a:spcPts val="0"/>
              </a:spcBef>
              <a:spcAft>
                <a:spcPts val="0"/>
              </a:spcAft>
            </a:pPr>
            <a:r>
              <a:rPr sz="2800" b="1" dirty="0">
                <a:solidFill>
                  <a:srgbClr val="FFFFFF"/>
                </a:solidFill>
                <a:latin typeface="QSBMES+MicrosoftYaHei-Bold"/>
                <a:cs typeface="QSBMES+MicrosoftYaHei-Bold"/>
              </a:rPr>
              <a:t>业调研</a:t>
            </a:r>
          </a:p>
        </p:txBody>
      </p:sp>
      <p:sp>
        <p:nvSpPr>
          <p:cNvPr id="10" name="object 10"/>
          <p:cNvSpPr txBox="1"/>
          <p:nvPr/>
        </p:nvSpPr>
        <p:spPr>
          <a:xfrm>
            <a:off x="7777606" y="3527239"/>
            <a:ext cx="1598676" cy="1428778"/>
          </a:xfrm>
          <a:prstGeom prst="rect">
            <a:avLst/>
          </a:prstGeom>
        </p:spPr>
        <p:txBody>
          <a:bodyPr vert="horz" wrap="square" lIns="0" tIns="0" rIns="0" bIns="0" rtlCol="0">
            <a:spAutoFit/>
          </a:bodyPr>
          <a:lstStyle/>
          <a:p>
            <a:pPr marL="0" marR="0">
              <a:lnSpc>
                <a:spcPts val="3690"/>
              </a:lnSpc>
              <a:spcBef>
                <a:spcPts val="0"/>
              </a:spcBef>
              <a:spcAft>
                <a:spcPts val="0"/>
              </a:spcAft>
            </a:pPr>
            <a:r>
              <a:rPr sz="2800" b="1" dirty="0">
                <a:solidFill>
                  <a:srgbClr val="FFFFFF"/>
                </a:solidFill>
                <a:latin typeface="QSBMES+MicrosoftYaHei-Bold"/>
                <a:cs typeface="QSBMES+MicrosoftYaHei-Bold"/>
              </a:rPr>
              <a:t>学校部</a:t>
            </a:r>
          </a:p>
          <a:p>
            <a:pPr marL="0" marR="0">
              <a:lnSpc>
                <a:spcPts val="3359"/>
              </a:lnSpc>
              <a:spcBef>
                <a:spcPts val="0"/>
              </a:spcBef>
              <a:spcAft>
                <a:spcPts val="0"/>
              </a:spcAft>
            </a:pPr>
            <a:r>
              <a:rPr sz="2800" b="1" dirty="0">
                <a:solidFill>
                  <a:srgbClr val="FFFFFF"/>
                </a:solidFill>
                <a:latin typeface="QSBMES+MicrosoftYaHei-Bold"/>
                <a:cs typeface="QSBMES+MicrosoftYaHei-Bold"/>
              </a:rPr>
              <a:t>门规划</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5402" y="908720"/>
            <a:ext cx="9038525"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4419320" y="5949280"/>
            <a:ext cx="3620896" cy="369332"/>
          </a:xfrm>
          <a:prstGeom prst="rect">
            <a:avLst/>
          </a:prstGeom>
          <a:noFill/>
        </p:spPr>
        <p:txBody>
          <a:bodyPr wrap="square" rtlCol="0">
            <a:spAutoFit/>
          </a:bodyPr>
          <a:lstStyle/>
          <a:p>
            <a:pPr algn="ctr"/>
            <a:r>
              <a:rPr lang="zh-CN" altLang="en-US" b="1" dirty="0" smtClean="0"/>
              <a:t>诊改目标</a:t>
            </a:r>
            <a:endParaRPr lang="zh-CN" altLang="en-US"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77666" y="427735"/>
            <a:ext cx="6797992" cy="1077218"/>
          </a:xfrm>
        </p:spPr>
        <p:txBody>
          <a:bodyPr/>
          <a:lstStyle/>
          <a:p>
            <a:pPr marL="0" marR="0" lvl="0" indent="0" defTabSz="914400" rtl="0" eaLnBrk="1" fontAlgn="auto" latinLnBrk="0" hangingPunct="1">
              <a:lnSpc>
                <a:spcPts val="2796"/>
              </a:lnSpc>
              <a:spcBef>
                <a:spcPts val="0"/>
              </a:spcBef>
              <a:spcAft>
                <a:spcPts val="0"/>
              </a:spcAft>
              <a:tabLst/>
              <a:defRPr/>
            </a:pPr>
            <a:r>
              <a:rPr lang="en-US" altLang="zh-CN" sz="2800" b="1" kern="1200" dirty="0" smtClean="0">
                <a:solidFill>
                  <a:srgbClr val="000000"/>
                </a:solidFill>
                <a:latin typeface="SimHei"/>
                <a:cs typeface="SimHei"/>
              </a:rPr>
              <a:t>03   </a:t>
            </a:r>
            <a:r>
              <a:rPr lang="zh-CN" altLang="en-US" sz="2800" b="1" kern="1200" dirty="0" smtClean="0">
                <a:solidFill>
                  <a:srgbClr val="000000"/>
                </a:solidFill>
                <a:latin typeface="SimHei"/>
                <a:cs typeface="SimHei"/>
              </a:rPr>
              <a:t>自我</a:t>
            </a:r>
            <a:r>
              <a:rPr lang="zh-CN" altLang="en-US" sz="2800" b="1" kern="1200" dirty="0">
                <a:solidFill>
                  <a:srgbClr val="000000"/>
                </a:solidFill>
                <a:latin typeface="SimHei"/>
                <a:cs typeface="SimHei"/>
              </a:rPr>
              <a:t>诊断</a:t>
            </a:r>
            <a:r>
              <a:rPr lang="zh-CN" altLang="en-US" sz="2800" kern="1200" dirty="0">
                <a:solidFill>
                  <a:srgbClr val="000000"/>
                </a:solidFill>
                <a:latin typeface="SimHei"/>
                <a:cs typeface="SimHei"/>
              </a:rPr>
              <a:t/>
            </a:r>
            <a:br>
              <a:rPr lang="zh-CN" altLang="en-US" sz="2800" kern="1200" dirty="0">
                <a:solidFill>
                  <a:srgbClr val="000000"/>
                </a:solidFill>
                <a:latin typeface="SimHei"/>
                <a:cs typeface="SimHei"/>
              </a:rPr>
            </a:br>
            <a:r>
              <a:rPr lang="en-US" altLang="zh-CN" dirty="0" smtClean="0"/>
              <a:t/>
            </a:r>
            <a:br>
              <a:rPr lang="en-US" altLang="zh-CN" dirty="0" smtClean="0"/>
            </a:br>
            <a:endParaRPr lang="zh-CN" altLang="en-US"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017" y="0"/>
            <a:ext cx="8577263" cy="596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295800" y="6309320"/>
            <a:ext cx="3096344" cy="369332"/>
          </a:xfrm>
          <a:prstGeom prst="rect">
            <a:avLst/>
          </a:prstGeom>
          <a:noFill/>
        </p:spPr>
        <p:txBody>
          <a:bodyPr wrap="square" rtlCol="0">
            <a:spAutoFit/>
          </a:bodyPr>
          <a:lstStyle/>
          <a:p>
            <a:pPr algn="ctr"/>
            <a:r>
              <a:rPr lang="zh-CN" altLang="en-US" b="1" dirty="0" smtClean="0"/>
              <a:t>诊改设计</a:t>
            </a:r>
            <a:endParaRPr lang="zh-CN" altLang="en-US" b="1" dirty="0"/>
          </a:p>
        </p:txBody>
      </p:sp>
    </p:spTree>
    <p:extLst>
      <p:ext uri="{BB962C8B-B14F-4D97-AF65-F5344CB8AC3E}">
        <p14:creationId xmlns:p14="http://schemas.microsoft.com/office/powerpoint/2010/main" val="17206104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19585" y="514796"/>
            <a:ext cx="12192000" cy="6857999"/>
          </a:xfrm>
          <a:prstGeom prst="rect">
            <a:avLst/>
          </a:prstGeom>
          <a:blipFill>
            <a:blip r:embed="rId2" cstate="print"/>
            <a:srcRect/>
            <a:stretch>
              <a:fillRect t="-14682"/>
            </a:stretch>
          </a:blipFill>
        </p:spPr>
        <p:txBody>
          <a:bodyPr wrap="square" lIns="0" tIns="0" rIns="0" bIns="0" rtlCol="0">
            <a:spAutoFit/>
          </a:bodyPr>
          <a:lstStyle/>
          <a:p>
            <a:endParaRPr/>
          </a:p>
        </p:txBody>
      </p:sp>
      <p:sp>
        <p:nvSpPr>
          <p:cNvPr id="3" name="object 3"/>
          <p:cNvSpPr txBox="1"/>
          <p:nvPr/>
        </p:nvSpPr>
        <p:spPr>
          <a:xfrm>
            <a:off x="648235" y="89005"/>
            <a:ext cx="4012408" cy="1661993"/>
          </a:xfrm>
          <a:prstGeom prst="rect">
            <a:avLst/>
          </a:prstGeom>
        </p:spPr>
        <p:txBody>
          <a:bodyPr vert="horz" wrap="square" lIns="0" tIns="0" rIns="0" bIns="0" rtlCol="0">
            <a:spAutoFit/>
          </a:bodyPr>
          <a:lstStyle/>
          <a:p>
            <a:pPr marL="0" marR="0">
              <a:lnSpc>
                <a:spcPct val="200000"/>
              </a:lnSpc>
              <a:spcBef>
                <a:spcPts val="0"/>
              </a:spcBef>
              <a:spcAft>
                <a:spcPts val="0"/>
              </a:spcAft>
            </a:pPr>
            <a:r>
              <a:rPr lang="en-US" sz="3600" dirty="0" smtClean="0">
                <a:solidFill>
                  <a:srgbClr val="000000"/>
                </a:solidFill>
                <a:latin typeface="黑体" panose="02010609060101010101" pitchFamily="49" charset="-122"/>
                <a:ea typeface="黑体" panose="02010609060101010101" pitchFamily="49" charset="-122"/>
                <a:cs typeface="DDGTMV+ArialMT"/>
              </a:rPr>
              <a:t>03 </a:t>
            </a:r>
            <a:r>
              <a:rPr lang="zh-CN" altLang="en-US" sz="3600" dirty="0" smtClean="0">
                <a:solidFill>
                  <a:srgbClr val="000000"/>
                </a:solidFill>
                <a:latin typeface="黑体" panose="02010609060101010101" pitchFamily="49" charset="-122"/>
                <a:ea typeface="黑体" panose="02010609060101010101" pitchFamily="49" charset="-122"/>
                <a:cs typeface="DDGTMV+ArialMT"/>
              </a:rPr>
              <a:t>自我诊断</a:t>
            </a:r>
            <a:endParaRPr lang="en-US" sz="3600" dirty="0" smtClean="0">
              <a:solidFill>
                <a:srgbClr val="000000"/>
              </a:solidFill>
              <a:latin typeface="黑体" panose="02010609060101010101" pitchFamily="49" charset="-122"/>
              <a:ea typeface="黑体" panose="02010609060101010101" pitchFamily="49" charset="-122"/>
              <a:cs typeface="DDGTMV+ArialMT"/>
            </a:endParaRPr>
          </a:p>
          <a:p>
            <a:pPr marL="0" marR="0">
              <a:lnSpc>
                <a:spcPct val="200000"/>
              </a:lnSpc>
              <a:spcBef>
                <a:spcPts val="0"/>
              </a:spcBef>
              <a:spcAft>
                <a:spcPts val="0"/>
              </a:spcAft>
            </a:pPr>
            <a:r>
              <a:rPr sz="1800" dirty="0" smtClean="0">
                <a:solidFill>
                  <a:srgbClr val="000000"/>
                </a:solidFill>
                <a:latin typeface="DDGTMV+ArialMT"/>
                <a:cs typeface="DDGTMV+ArialMT"/>
              </a:rPr>
              <a:t> </a:t>
            </a:r>
            <a:endParaRPr sz="1800" dirty="0">
              <a:solidFill>
                <a:srgbClr val="000000"/>
              </a:solidFill>
              <a:latin typeface="FFFWLT+MicrosoftYaHei"/>
              <a:cs typeface="FFFWLT+MicrosoftYaHei"/>
            </a:endParaRPr>
          </a:p>
        </p:txBody>
      </p:sp>
      <p:sp>
        <p:nvSpPr>
          <p:cNvPr id="4" name="object 4"/>
          <p:cNvSpPr txBox="1"/>
          <p:nvPr/>
        </p:nvSpPr>
        <p:spPr>
          <a:xfrm>
            <a:off x="8410067" y="2331518"/>
            <a:ext cx="3610647" cy="644611"/>
          </a:xfrm>
          <a:prstGeom prst="rect">
            <a:avLst/>
          </a:prstGeom>
        </p:spPr>
        <p:txBody>
          <a:bodyPr vert="horz" wrap="square" lIns="0" tIns="0" rIns="0" bIns="0" rtlCol="0">
            <a:spAutoFit/>
          </a:bodyPr>
          <a:lstStyle/>
          <a:p>
            <a:pPr marL="0" marR="0">
              <a:lnSpc>
                <a:spcPts val="2375"/>
              </a:lnSpc>
              <a:spcBef>
                <a:spcPts val="0"/>
              </a:spcBef>
              <a:spcAft>
                <a:spcPts val="0"/>
              </a:spcAft>
            </a:pPr>
            <a:r>
              <a:rPr sz="1800" dirty="0">
                <a:solidFill>
                  <a:srgbClr val="000000"/>
                </a:solidFill>
                <a:latin typeface="Tahoma"/>
                <a:cs typeface="Tahoma"/>
              </a:rPr>
              <a:t>2016-2017</a:t>
            </a:r>
            <a:r>
              <a:rPr sz="1800" dirty="0">
                <a:solidFill>
                  <a:srgbClr val="000000"/>
                </a:solidFill>
                <a:latin typeface="FFFWLT+MicrosoftYaHei"/>
                <a:cs typeface="FFFWLT+MicrosoftYaHei"/>
              </a:rPr>
              <a:t>学年进行第一轮诊改</a:t>
            </a:r>
          </a:p>
        </p:txBody>
      </p:sp>
      <p:sp>
        <p:nvSpPr>
          <p:cNvPr id="5" name="object 5"/>
          <p:cNvSpPr txBox="1"/>
          <p:nvPr/>
        </p:nvSpPr>
        <p:spPr>
          <a:xfrm>
            <a:off x="577291" y="3288084"/>
            <a:ext cx="1428140" cy="801630"/>
          </a:xfrm>
          <a:prstGeom prst="rect">
            <a:avLst/>
          </a:prstGeom>
        </p:spPr>
        <p:txBody>
          <a:bodyPr vert="horz" wrap="square" lIns="0" tIns="0" rIns="0" bIns="0" rtlCol="0">
            <a:spAutoFit/>
          </a:bodyPr>
          <a:lstStyle/>
          <a:p>
            <a:pPr marL="0" marR="0">
              <a:lnSpc>
                <a:spcPts val="3297"/>
              </a:lnSpc>
              <a:spcBef>
                <a:spcPts val="0"/>
              </a:spcBef>
              <a:spcAft>
                <a:spcPts val="0"/>
              </a:spcAft>
            </a:pPr>
            <a:r>
              <a:rPr sz="2000" dirty="0" err="1" smtClean="0">
                <a:solidFill>
                  <a:srgbClr val="FFFFFF"/>
                </a:solidFill>
                <a:latin typeface="FFFWLT+MicrosoftYaHei"/>
                <a:cs typeface="FFFWLT+MicrosoftYaHei"/>
              </a:rPr>
              <a:t>学院</a:t>
            </a:r>
            <a:r>
              <a:rPr lang="zh-CN" altLang="en-US" sz="2000" dirty="0" smtClean="0">
                <a:solidFill>
                  <a:srgbClr val="FFFFFF"/>
                </a:solidFill>
                <a:latin typeface="FFFWLT+MicrosoftYaHei"/>
                <a:cs typeface="FFFWLT+MicrosoftYaHei"/>
              </a:rPr>
              <a:t>、系部</a:t>
            </a:r>
            <a:r>
              <a:rPr sz="2000" dirty="0" err="1" smtClean="0">
                <a:solidFill>
                  <a:srgbClr val="FFFFFF"/>
                </a:solidFill>
                <a:latin typeface="FFFWLT+MicrosoftYaHei"/>
                <a:cs typeface="FFFWLT+MicrosoftYaHei"/>
              </a:rPr>
              <a:t>指导</a:t>
            </a:r>
            <a:endParaRPr sz="2000" dirty="0">
              <a:solidFill>
                <a:srgbClr val="FFFFFF"/>
              </a:solidFill>
              <a:latin typeface="FFFWLT+MicrosoftYaHei"/>
              <a:cs typeface="FFFWLT+MicrosoftYaHei"/>
            </a:endParaRPr>
          </a:p>
        </p:txBody>
      </p:sp>
      <p:sp>
        <p:nvSpPr>
          <p:cNvPr id="6" name="object 6"/>
          <p:cNvSpPr txBox="1"/>
          <p:nvPr/>
        </p:nvSpPr>
        <p:spPr>
          <a:xfrm>
            <a:off x="3058668" y="3432753"/>
            <a:ext cx="1399032" cy="1022086"/>
          </a:xfrm>
          <a:prstGeom prst="rect">
            <a:avLst/>
          </a:prstGeom>
        </p:spPr>
        <p:txBody>
          <a:bodyPr vert="horz" wrap="square" lIns="0" tIns="0" rIns="0" bIns="0" rtlCol="0">
            <a:spAutoFit/>
          </a:bodyPr>
          <a:lstStyle/>
          <a:p>
            <a:pPr marL="128016" marR="0">
              <a:lnSpc>
                <a:spcPts val="2644"/>
              </a:lnSpc>
              <a:spcBef>
                <a:spcPts val="0"/>
              </a:spcBef>
              <a:spcAft>
                <a:spcPts val="0"/>
              </a:spcAft>
            </a:pPr>
            <a:r>
              <a:rPr sz="2000" dirty="0">
                <a:solidFill>
                  <a:srgbClr val="FFFFFF"/>
                </a:solidFill>
                <a:latin typeface="FFFWLT+MicrosoftYaHei"/>
                <a:cs typeface="FFFWLT+MicrosoftYaHei"/>
              </a:rPr>
              <a:t>专业教</a:t>
            </a:r>
          </a:p>
          <a:p>
            <a:pPr marL="0" marR="0">
              <a:lnSpc>
                <a:spcPts val="2403"/>
              </a:lnSpc>
              <a:spcBef>
                <a:spcPts val="0"/>
              </a:spcBef>
              <a:spcAft>
                <a:spcPts val="0"/>
              </a:spcAft>
            </a:pPr>
            <a:r>
              <a:rPr sz="2000" dirty="0">
                <a:solidFill>
                  <a:srgbClr val="FFFFFF"/>
                </a:solidFill>
                <a:latin typeface="FFFWLT+MicrosoftYaHei"/>
                <a:cs typeface="FFFWLT+MicrosoftYaHei"/>
              </a:rPr>
              <a:t>研室牵头</a:t>
            </a:r>
          </a:p>
        </p:txBody>
      </p:sp>
      <p:sp>
        <p:nvSpPr>
          <p:cNvPr id="7" name="object 7"/>
          <p:cNvSpPr txBox="1"/>
          <p:nvPr/>
        </p:nvSpPr>
        <p:spPr>
          <a:xfrm>
            <a:off x="8410067" y="3544368"/>
            <a:ext cx="3610647" cy="1640927"/>
          </a:xfrm>
          <a:prstGeom prst="rect">
            <a:avLst/>
          </a:prstGeom>
        </p:spPr>
        <p:txBody>
          <a:bodyPr vert="horz" wrap="square" lIns="0" tIns="0" rIns="0" bIns="0" rtlCol="0">
            <a:spAutoFit/>
          </a:bodyPr>
          <a:lstStyle/>
          <a:p>
            <a:pPr marL="0" marR="0">
              <a:lnSpc>
                <a:spcPts val="2375"/>
              </a:lnSpc>
              <a:spcBef>
                <a:spcPts val="0"/>
              </a:spcBef>
              <a:spcAft>
                <a:spcPts val="0"/>
              </a:spcAft>
            </a:pPr>
            <a:r>
              <a:rPr sz="1800" dirty="0">
                <a:solidFill>
                  <a:srgbClr val="000000"/>
                </a:solidFill>
                <a:latin typeface="Tahoma"/>
                <a:cs typeface="Tahoma"/>
              </a:rPr>
              <a:t>2017-2018</a:t>
            </a:r>
            <a:r>
              <a:rPr sz="1800" dirty="0">
                <a:solidFill>
                  <a:srgbClr val="000000"/>
                </a:solidFill>
                <a:latin typeface="FFFWLT+MicrosoftYaHei"/>
                <a:cs typeface="FFFWLT+MicrosoftYaHei"/>
              </a:rPr>
              <a:t>学年进行第二轮诊改</a:t>
            </a:r>
          </a:p>
          <a:p>
            <a:pPr marL="182879" marR="0">
              <a:lnSpc>
                <a:spcPts val="2375"/>
              </a:lnSpc>
              <a:spcBef>
                <a:spcPts val="5419"/>
              </a:spcBef>
              <a:spcAft>
                <a:spcPts val="0"/>
              </a:spcAft>
            </a:pPr>
            <a:r>
              <a:rPr sz="1800" dirty="0">
                <a:solidFill>
                  <a:srgbClr val="000000"/>
                </a:solidFill>
                <a:latin typeface="DDGTMV+ArialMT"/>
                <a:cs typeface="DDGTMV+ArialMT"/>
              </a:rPr>
              <a:t>2018</a:t>
            </a:r>
            <a:r>
              <a:rPr sz="1800" dirty="0">
                <a:solidFill>
                  <a:srgbClr val="000000"/>
                </a:solidFill>
                <a:latin typeface="FFFWLT+MicrosoftYaHei"/>
                <a:cs typeface="FFFWLT+MicrosoftYaHei"/>
              </a:rPr>
              <a:t>年</a:t>
            </a:r>
            <a:r>
              <a:rPr sz="1800" dirty="0">
                <a:solidFill>
                  <a:srgbClr val="000000"/>
                </a:solidFill>
                <a:latin typeface="DDGTMV+ArialMT"/>
                <a:cs typeface="DDGTMV+ArialMT"/>
              </a:rPr>
              <a:t>9</a:t>
            </a:r>
            <a:r>
              <a:rPr sz="1800" dirty="0">
                <a:solidFill>
                  <a:srgbClr val="000000"/>
                </a:solidFill>
                <a:latin typeface="FFFWLT+MicrosoftYaHei"/>
                <a:cs typeface="FFFWLT+MicrosoftYaHei"/>
              </a:rPr>
              <a:t>月开始第三轮诊改</a:t>
            </a:r>
          </a:p>
        </p:txBody>
      </p:sp>
      <p:sp>
        <p:nvSpPr>
          <p:cNvPr id="8" name="object 8"/>
          <p:cNvSpPr txBox="1"/>
          <p:nvPr/>
        </p:nvSpPr>
        <p:spPr>
          <a:xfrm>
            <a:off x="5296154" y="3638221"/>
            <a:ext cx="1028700" cy="918931"/>
          </a:xfrm>
          <a:prstGeom prst="rect">
            <a:avLst/>
          </a:prstGeom>
        </p:spPr>
        <p:txBody>
          <a:bodyPr vert="horz" wrap="square" lIns="0" tIns="0" rIns="0" bIns="0" rtlCol="0">
            <a:spAutoFit/>
          </a:bodyPr>
          <a:lstStyle/>
          <a:p>
            <a:pPr marL="0" marR="0">
              <a:lnSpc>
                <a:spcPts val="2375"/>
              </a:lnSpc>
              <a:spcBef>
                <a:spcPts val="0"/>
              </a:spcBef>
              <a:spcAft>
                <a:spcPts val="0"/>
              </a:spcAft>
            </a:pPr>
            <a:r>
              <a:rPr sz="1800" dirty="0">
                <a:solidFill>
                  <a:srgbClr val="FFFFFF"/>
                </a:solidFill>
                <a:latin typeface="FFFWLT+MicrosoftYaHei"/>
                <a:cs typeface="FFFWLT+MicrosoftYaHei"/>
              </a:rPr>
              <a:t>教师为</a:t>
            </a:r>
          </a:p>
          <a:p>
            <a:pPr marL="114300" marR="0">
              <a:lnSpc>
                <a:spcPts val="2159"/>
              </a:lnSpc>
              <a:spcBef>
                <a:spcPts val="0"/>
              </a:spcBef>
              <a:spcAft>
                <a:spcPts val="0"/>
              </a:spcAft>
            </a:pPr>
            <a:r>
              <a:rPr sz="1800" dirty="0">
                <a:solidFill>
                  <a:srgbClr val="FFFFFF"/>
                </a:solidFill>
                <a:latin typeface="FFFWLT+MicrosoftYaHei"/>
                <a:cs typeface="FFFWLT+MicrosoftYaHei"/>
              </a:rPr>
              <a:t>主导</a:t>
            </a:r>
          </a:p>
        </p:txBody>
      </p:sp>
      <p:sp>
        <p:nvSpPr>
          <p:cNvPr id="9" name="object 9"/>
          <p:cNvSpPr txBox="1"/>
          <p:nvPr/>
        </p:nvSpPr>
        <p:spPr>
          <a:xfrm>
            <a:off x="7156704" y="3829356"/>
            <a:ext cx="1028700" cy="918931"/>
          </a:xfrm>
          <a:prstGeom prst="rect">
            <a:avLst/>
          </a:prstGeom>
        </p:spPr>
        <p:txBody>
          <a:bodyPr vert="horz" wrap="square" lIns="0" tIns="0" rIns="0" bIns="0" rtlCol="0">
            <a:spAutoFit/>
          </a:bodyPr>
          <a:lstStyle/>
          <a:p>
            <a:pPr marL="0" marR="0">
              <a:lnSpc>
                <a:spcPts val="2375"/>
              </a:lnSpc>
              <a:spcBef>
                <a:spcPts val="0"/>
              </a:spcBef>
              <a:spcAft>
                <a:spcPts val="0"/>
              </a:spcAft>
            </a:pPr>
            <a:r>
              <a:rPr sz="1800" dirty="0">
                <a:solidFill>
                  <a:srgbClr val="FFFFFF"/>
                </a:solidFill>
                <a:latin typeface="FFFWLT+MicrosoftYaHei"/>
                <a:cs typeface="FFFWLT+MicrosoftYaHei"/>
              </a:rPr>
              <a:t>学生为</a:t>
            </a:r>
          </a:p>
          <a:p>
            <a:pPr marL="114300" marR="0">
              <a:lnSpc>
                <a:spcPts val="2159"/>
              </a:lnSpc>
              <a:spcBef>
                <a:spcPts val="0"/>
              </a:spcBef>
              <a:spcAft>
                <a:spcPts val="0"/>
              </a:spcAft>
            </a:pPr>
            <a:r>
              <a:rPr sz="1800" dirty="0">
                <a:solidFill>
                  <a:srgbClr val="FFFFFF"/>
                </a:solidFill>
                <a:latin typeface="FFFWLT+MicrosoftYaHei"/>
                <a:cs typeface="FFFWLT+MicrosoftYaHei"/>
              </a:rPr>
              <a:t>核心</a:t>
            </a:r>
          </a:p>
        </p:txBody>
      </p:sp>
      <p:sp>
        <p:nvSpPr>
          <p:cNvPr id="10" name="TextBox 9"/>
          <p:cNvSpPr txBox="1"/>
          <p:nvPr/>
        </p:nvSpPr>
        <p:spPr>
          <a:xfrm>
            <a:off x="4079776" y="5589240"/>
            <a:ext cx="2952328" cy="523220"/>
          </a:xfrm>
          <a:prstGeom prst="rect">
            <a:avLst/>
          </a:prstGeom>
          <a:noFill/>
        </p:spPr>
        <p:txBody>
          <a:bodyPr wrap="square" rtlCol="0">
            <a:spAutoFit/>
          </a:bodyPr>
          <a:lstStyle/>
          <a:p>
            <a:pPr algn="ctr"/>
            <a:r>
              <a:rPr lang="zh-CN" altLang="en-US" sz="2800" b="1" dirty="0" smtClean="0"/>
              <a:t>组织实施</a:t>
            </a:r>
            <a:endParaRPr lang="zh-CN" altLang="en-US" sz="28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964096"/>
            <a:ext cx="12085983" cy="5893903"/>
          </a:xfrm>
          <a:prstGeom prst="rect">
            <a:avLst/>
          </a:prstGeom>
          <a:blipFill>
            <a:blip r:embed="rId2" cstate="print"/>
            <a:srcRect/>
            <a:stretch>
              <a:fillRect t="-16358" r="-877"/>
            </a:stretch>
          </a:blipFill>
        </p:spPr>
        <p:txBody>
          <a:bodyPr wrap="square" lIns="0" tIns="0" rIns="0" bIns="0" rtlCol="0">
            <a:spAutoFit/>
          </a:bodyPr>
          <a:lstStyle/>
          <a:p>
            <a:endParaRPr/>
          </a:p>
        </p:txBody>
      </p:sp>
      <p:sp>
        <p:nvSpPr>
          <p:cNvPr id="3" name="object 3"/>
          <p:cNvSpPr txBox="1"/>
          <p:nvPr/>
        </p:nvSpPr>
        <p:spPr>
          <a:xfrm>
            <a:off x="609904" y="404664"/>
            <a:ext cx="2360371" cy="1231106"/>
          </a:xfrm>
          <a:prstGeom prst="rect">
            <a:avLst/>
          </a:prstGeom>
        </p:spPr>
        <p:txBody>
          <a:bodyPr vert="horz" wrap="square" lIns="0" tIns="0" rIns="0" bIns="0" rtlCol="0">
            <a:spAutoFit/>
          </a:bodyPr>
          <a:lstStyle/>
          <a:p>
            <a:pPr>
              <a:lnSpc>
                <a:spcPts val="3167"/>
              </a:lnSpc>
            </a:pPr>
            <a:r>
              <a:rPr lang="en-US" altLang="zh-CN" sz="3200" b="1" dirty="0">
                <a:solidFill>
                  <a:srgbClr val="000000"/>
                </a:solidFill>
                <a:latin typeface="QSBMES+MicrosoftYaHei-Bold"/>
                <a:cs typeface="QSBMES+MicrosoftYaHei-Bold"/>
              </a:rPr>
              <a:t>03 </a:t>
            </a:r>
            <a:r>
              <a:rPr lang="zh-CN" altLang="en-US" sz="3200" b="1" dirty="0">
                <a:solidFill>
                  <a:srgbClr val="000000"/>
                </a:solidFill>
                <a:latin typeface="QSBMES+MicrosoftYaHei-Bold"/>
                <a:cs typeface="QSBMES+MicrosoftYaHei-Bold"/>
              </a:rPr>
              <a:t>自我诊断</a:t>
            </a:r>
          </a:p>
          <a:p>
            <a:pPr marL="0" marR="0">
              <a:lnSpc>
                <a:spcPts val="3167"/>
              </a:lnSpc>
              <a:spcBef>
                <a:spcPts val="0"/>
              </a:spcBef>
              <a:spcAft>
                <a:spcPts val="0"/>
              </a:spcAft>
            </a:pPr>
            <a:endParaRPr lang="en-US" sz="2400" b="1" dirty="0" smtClean="0">
              <a:solidFill>
                <a:srgbClr val="000000"/>
              </a:solidFill>
              <a:latin typeface="QSBMES+MicrosoftYaHei-Bold"/>
              <a:cs typeface="QSBMES+MicrosoftYaHei-Bold"/>
            </a:endParaRPr>
          </a:p>
          <a:p>
            <a:pPr marL="0" marR="0">
              <a:lnSpc>
                <a:spcPts val="3167"/>
              </a:lnSpc>
              <a:spcBef>
                <a:spcPts val="0"/>
              </a:spcBef>
              <a:spcAft>
                <a:spcPts val="0"/>
              </a:spcAft>
            </a:pPr>
            <a:r>
              <a:rPr sz="2400" b="1" dirty="0" err="1" smtClean="0">
                <a:solidFill>
                  <a:srgbClr val="000000"/>
                </a:solidFill>
                <a:latin typeface="QSBMES+MicrosoftYaHei-Bold"/>
                <a:cs typeface="QSBMES+MicrosoftYaHei-Bold"/>
              </a:rPr>
              <a:t>监测预警</a:t>
            </a:r>
            <a:endParaRPr sz="2400" b="1" dirty="0">
              <a:solidFill>
                <a:srgbClr val="000000"/>
              </a:solidFill>
              <a:latin typeface="QSBMES+MicrosoftYaHei-Bold"/>
              <a:cs typeface="QSBMES+MicrosoftYaHei-Bold"/>
            </a:endParaRPr>
          </a:p>
        </p:txBody>
      </p:sp>
      <p:sp>
        <p:nvSpPr>
          <p:cNvPr id="4" name="object 4"/>
          <p:cNvSpPr txBox="1"/>
          <p:nvPr/>
        </p:nvSpPr>
        <p:spPr>
          <a:xfrm>
            <a:off x="5322695" y="1493124"/>
            <a:ext cx="632899" cy="346833"/>
          </a:xfrm>
          <a:prstGeom prst="rect">
            <a:avLst/>
          </a:prstGeom>
        </p:spPr>
        <p:txBody>
          <a:bodyPr vert="horz" wrap="square" lIns="0" tIns="0" rIns="0" bIns="0" rtlCol="0">
            <a:spAutoFit/>
          </a:bodyPr>
          <a:lstStyle/>
          <a:p>
            <a:pPr marL="0" marR="0">
              <a:lnSpc>
                <a:spcPts val="1080"/>
              </a:lnSpc>
              <a:spcBef>
                <a:spcPts val="0"/>
              </a:spcBef>
              <a:spcAft>
                <a:spcPts val="0"/>
              </a:spcAft>
            </a:pPr>
            <a:r>
              <a:rPr sz="1100" spc="11" dirty="0">
                <a:solidFill>
                  <a:srgbClr val="000000"/>
                </a:solidFill>
                <a:latin typeface="FangSong"/>
                <a:cs typeface="FangSong"/>
              </a:rPr>
              <a:t>质控点</a:t>
            </a:r>
          </a:p>
        </p:txBody>
      </p:sp>
      <p:sp>
        <p:nvSpPr>
          <p:cNvPr id="5" name="object 5"/>
          <p:cNvSpPr txBox="1"/>
          <p:nvPr/>
        </p:nvSpPr>
        <p:spPr>
          <a:xfrm>
            <a:off x="7572540" y="1493124"/>
            <a:ext cx="774015" cy="346833"/>
          </a:xfrm>
          <a:prstGeom prst="rect">
            <a:avLst/>
          </a:prstGeom>
        </p:spPr>
        <p:txBody>
          <a:bodyPr vert="horz" wrap="square" lIns="0" tIns="0" rIns="0" bIns="0" rtlCol="0">
            <a:spAutoFit/>
          </a:bodyPr>
          <a:lstStyle/>
          <a:p>
            <a:pPr marL="0" marR="0">
              <a:lnSpc>
                <a:spcPts val="1080"/>
              </a:lnSpc>
              <a:spcBef>
                <a:spcPts val="0"/>
              </a:spcBef>
              <a:spcAft>
                <a:spcPts val="0"/>
              </a:spcAft>
            </a:pPr>
            <a:r>
              <a:rPr sz="1100" dirty="0">
                <a:solidFill>
                  <a:srgbClr val="000000"/>
                </a:solidFill>
                <a:latin typeface="FangSong"/>
                <a:cs typeface="FangSong"/>
              </a:rPr>
              <a:t>诊改情况</a:t>
            </a:r>
          </a:p>
        </p:txBody>
      </p:sp>
      <p:sp>
        <p:nvSpPr>
          <p:cNvPr id="6" name="object 6"/>
          <p:cNvSpPr txBox="1"/>
          <p:nvPr/>
        </p:nvSpPr>
        <p:spPr>
          <a:xfrm>
            <a:off x="3665913" y="1775569"/>
            <a:ext cx="2554187" cy="979205"/>
          </a:xfrm>
          <a:prstGeom prst="rect">
            <a:avLst/>
          </a:prstGeom>
        </p:spPr>
        <p:txBody>
          <a:bodyPr vert="horz" wrap="square" lIns="0" tIns="0" rIns="0" bIns="0" rtlCol="0">
            <a:spAutoFit/>
          </a:bodyPr>
          <a:lstStyle/>
          <a:p>
            <a:pPr marL="0" marR="0">
              <a:lnSpc>
                <a:spcPts val="1080"/>
              </a:lnSpc>
              <a:spcBef>
                <a:spcPts val="0"/>
              </a:spcBef>
              <a:spcAft>
                <a:spcPts val="0"/>
              </a:spcAft>
            </a:pPr>
            <a:r>
              <a:rPr sz="1100" spc="11" dirty="0">
                <a:solidFill>
                  <a:srgbClr val="FF0000"/>
                </a:solidFill>
                <a:latin typeface="FangSong"/>
                <a:cs typeface="FangSong"/>
              </a:rPr>
              <a:t>在校生人数（</a:t>
            </a:r>
            <a:r>
              <a:rPr sz="1100" spc="283" dirty="0">
                <a:solidFill>
                  <a:srgbClr val="FF0000"/>
                </a:solidFill>
                <a:latin typeface="FangSong"/>
                <a:cs typeface="FangSong"/>
              </a:rPr>
              <a:t>3</a:t>
            </a:r>
            <a:r>
              <a:rPr sz="1100" spc="10" dirty="0">
                <a:solidFill>
                  <a:srgbClr val="FF0000"/>
                </a:solidFill>
                <a:latin typeface="FangSong"/>
                <a:cs typeface="FangSong"/>
              </a:rPr>
              <a:t>年在校生人数总和）</a:t>
            </a:r>
          </a:p>
          <a:p>
            <a:pPr marL="0" marR="0">
              <a:lnSpc>
                <a:spcPts val="1080"/>
              </a:lnSpc>
              <a:spcBef>
                <a:spcPts val="528"/>
              </a:spcBef>
              <a:spcAft>
                <a:spcPts val="0"/>
              </a:spcAft>
            </a:pPr>
            <a:r>
              <a:rPr sz="1100" dirty="0">
                <a:solidFill>
                  <a:srgbClr val="FF0000"/>
                </a:solidFill>
                <a:latin typeface="FangSong"/>
                <a:cs typeface="FangSong"/>
              </a:rPr>
              <a:t>招生计划（计划文件及数据表）</a:t>
            </a:r>
          </a:p>
          <a:p>
            <a:pPr marL="0" marR="0">
              <a:lnSpc>
                <a:spcPts val="1080"/>
              </a:lnSpc>
              <a:spcBef>
                <a:spcPts val="578"/>
              </a:spcBef>
              <a:spcAft>
                <a:spcPts val="0"/>
              </a:spcAft>
            </a:pPr>
            <a:r>
              <a:rPr sz="1100" dirty="0">
                <a:solidFill>
                  <a:srgbClr val="FF0000"/>
                </a:solidFill>
                <a:latin typeface="FangSong"/>
                <a:cs typeface="FangSong"/>
              </a:rPr>
              <a:t>录取人数（按照录取率预警）</a:t>
            </a:r>
          </a:p>
          <a:p>
            <a:pPr marL="0" marR="0">
              <a:lnSpc>
                <a:spcPts val="1080"/>
              </a:lnSpc>
              <a:spcBef>
                <a:spcPts val="578"/>
              </a:spcBef>
              <a:spcAft>
                <a:spcPts val="0"/>
              </a:spcAft>
            </a:pPr>
            <a:r>
              <a:rPr sz="1100" spc="11" dirty="0">
                <a:solidFill>
                  <a:srgbClr val="FF0000"/>
                </a:solidFill>
                <a:latin typeface="FangSong"/>
                <a:cs typeface="FangSong"/>
              </a:rPr>
              <a:t>第一志愿报考率</a:t>
            </a:r>
          </a:p>
        </p:txBody>
      </p:sp>
      <p:sp>
        <p:nvSpPr>
          <p:cNvPr id="7" name="object 7"/>
          <p:cNvSpPr txBox="1"/>
          <p:nvPr/>
        </p:nvSpPr>
        <p:spPr>
          <a:xfrm>
            <a:off x="7609422" y="1775569"/>
            <a:ext cx="714683" cy="1205458"/>
          </a:xfrm>
          <a:prstGeom prst="rect">
            <a:avLst/>
          </a:prstGeom>
        </p:spPr>
        <p:txBody>
          <a:bodyPr vert="horz" wrap="square" lIns="0" tIns="0" rIns="0" bIns="0" rtlCol="0">
            <a:spAutoFit/>
          </a:bodyPr>
          <a:lstStyle/>
          <a:p>
            <a:pPr marL="81784" marR="0">
              <a:lnSpc>
                <a:spcPts val="1080"/>
              </a:lnSpc>
              <a:spcBef>
                <a:spcPts val="0"/>
              </a:spcBef>
              <a:spcAft>
                <a:spcPts val="0"/>
              </a:spcAft>
            </a:pPr>
            <a:r>
              <a:rPr sz="1100" spc="11" dirty="0">
                <a:solidFill>
                  <a:srgbClr val="FF0000"/>
                </a:solidFill>
                <a:latin typeface="FangSong"/>
                <a:cs typeface="FangSong"/>
              </a:rPr>
              <a:t>不达标</a:t>
            </a:r>
          </a:p>
          <a:p>
            <a:pPr marL="0" marR="0">
              <a:lnSpc>
                <a:spcPts val="1080"/>
              </a:lnSpc>
              <a:spcBef>
                <a:spcPts val="528"/>
              </a:spcBef>
              <a:spcAft>
                <a:spcPts val="0"/>
              </a:spcAft>
            </a:pPr>
            <a:r>
              <a:rPr lang="en-US" sz="1100" spc="11" dirty="0" smtClean="0">
                <a:solidFill>
                  <a:srgbClr val="FF0000"/>
                </a:solidFill>
                <a:latin typeface="FangSong"/>
                <a:cs typeface="FangSong"/>
              </a:rPr>
              <a:t> </a:t>
            </a:r>
            <a:r>
              <a:rPr sz="1100" spc="11" dirty="0" err="1" smtClean="0">
                <a:solidFill>
                  <a:srgbClr val="FF0000"/>
                </a:solidFill>
                <a:latin typeface="FangSong"/>
                <a:cs typeface="FangSong"/>
              </a:rPr>
              <a:t>不达标</a:t>
            </a:r>
            <a:endParaRPr sz="1100" spc="11" dirty="0">
              <a:solidFill>
                <a:srgbClr val="FF0000"/>
              </a:solidFill>
              <a:latin typeface="FangSong"/>
              <a:cs typeface="FangSong"/>
            </a:endParaRPr>
          </a:p>
          <a:p>
            <a:pPr marL="33676" marR="0">
              <a:lnSpc>
                <a:spcPts val="1080"/>
              </a:lnSpc>
              <a:spcBef>
                <a:spcPts val="578"/>
              </a:spcBef>
              <a:spcAft>
                <a:spcPts val="0"/>
              </a:spcAft>
            </a:pPr>
            <a:r>
              <a:rPr lang="en-US" sz="1100" spc="11" dirty="0" smtClean="0">
                <a:solidFill>
                  <a:srgbClr val="FF0000"/>
                </a:solidFill>
                <a:latin typeface="FangSong"/>
                <a:cs typeface="FangSong"/>
              </a:rPr>
              <a:t> </a:t>
            </a:r>
            <a:r>
              <a:rPr sz="1100" spc="11" dirty="0" err="1" smtClean="0">
                <a:solidFill>
                  <a:srgbClr val="FF0000"/>
                </a:solidFill>
                <a:latin typeface="FangSong"/>
                <a:cs typeface="FangSong"/>
              </a:rPr>
              <a:t>不达标</a:t>
            </a:r>
            <a:endParaRPr sz="1100" spc="11" dirty="0">
              <a:solidFill>
                <a:srgbClr val="FF0000"/>
              </a:solidFill>
              <a:latin typeface="FangSong"/>
              <a:cs typeface="FangSong"/>
            </a:endParaRPr>
          </a:p>
          <a:p>
            <a:pPr marL="33676" marR="0">
              <a:lnSpc>
                <a:spcPts val="1080"/>
              </a:lnSpc>
              <a:spcBef>
                <a:spcPts val="578"/>
              </a:spcBef>
              <a:spcAft>
                <a:spcPts val="0"/>
              </a:spcAft>
            </a:pPr>
            <a:r>
              <a:rPr lang="en-US" sz="1100" spc="11" dirty="0" smtClean="0">
                <a:solidFill>
                  <a:srgbClr val="FF0000"/>
                </a:solidFill>
                <a:latin typeface="FangSong"/>
                <a:cs typeface="FangSong"/>
              </a:rPr>
              <a:t> </a:t>
            </a:r>
            <a:r>
              <a:rPr sz="1100" spc="11" dirty="0" err="1" smtClean="0">
                <a:solidFill>
                  <a:srgbClr val="FF0000"/>
                </a:solidFill>
                <a:latin typeface="FangSong"/>
                <a:cs typeface="FangSong"/>
              </a:rPr>
              <a:t>不达标</a:t>
            </a:r>
            <a:endParaRPr sz="1100" spc="11" dirty="0">
              <a:solidFill>
                <a:srgbClr val="FF0000"/>
              </a:solidFill>
              <a:latin typeface="FangSong"/>
              <a:cs typeface="FangSong"/>
            </a:endParaRPr>
          </a:p>
          <a:p>
            <a:pPr marL="0" marR="0">
              <a:lnSpc>
                <a:spcPts val="1080"/>
              </a:lnSpc>
              <a:spcBef>
                <a:spcPts val="528"/>
              </a:spcBef>
              <a:spcAft>
                <a:spcPts val="0"/>
              </a:spcAft>
            </a:pPr>
            <a:r>
              <a:rPr lang="en-US" sz="1100" spc="11" dirty="0" smtClean="0">
                <a:solidFill>
                  <a:srgbClr val="FF0000"/>
                </a:solidFill>
                <a:latin typeface="FangSong"/>
                <a:cs typeface="FangSong"/>
              </a:rPr>
              <a:t> </a:t>
            </a:r>
            <a:r>
              <a:rPr sz="1100" spc="11" dirty="0" err="1" smtClean="0">
                <a:solidFill>
                  <a:srgbClr val="FF0000"/>
                </a:solidFill>
                <a:latin typeface="FangSong"/>
                <a:cs typeface="FangSong"/>
              </a:rPr>
              <a:t>不达标</a:t>
            </a:r>
            <a:endParaRPr sz="1100" spc="11" dirty="0">
              <a:solidFill>
                <a:srgbClr val="FF0000"/>
              </a:solidFill>
              <a:latin typeface="FangSong"/>
              <a:cs typeface="FangSong"/>
            </a:endParaRPr>
          </a:p>
          <a:p>
            <a:pPr marL="104233" marR="0">
              <a:lnSpc>
                <a:spcPts val="1080"/>
              </a:lnSpc>
              <a:spcBef>
                <a:spcPts val="580"/>
              </a:spcBef>
              <a:spcAft>
                <a:spcPts val="0"/>
              </a:spcAft>
            </a:pPr>
            <a:r>
              <a:rPr sz="1100" spc="11" dirty="0">
                <a:solidFill>
                  <a:srgbClr val="000000"/>
                </a:solidFill>
                <a:latin typeface="FangSong"/>
                <a:cs typeface="FangSong"/>
              </a:rPr>
              <a:t>达标</a:t>
            </a:r>
          </a:p>
        </p:txBody>
      </p:sp>
      <p:sp>
        <p:nvSpPr>
          <p:cNvPr id="8" name="object 8"/>
          <p:cNvSpPr txBox="1"/>
          <p:nvPr/>
        </p:nvSpPr>
        <p:spPr>
          <a:xfrm>
            <a:off x="609904" y="1861127"/>
            <a:ext cx="3271539" cy="1506310"/>
          </a:xfrm>
          <a:prstGeom prst="rect">
            <a:avLst/>
          </a:prstGeom>
        </p:spPr>
        <p:txBody>
          <a:bodyPr vert="horz" wrap="square" lIns="0" tIns="0" rIns="0" bIns="0" rtlCol="0">
            <a:spAutoFit/>
          </a:bodyPr>
          <a:lstStyle/>
          <a:p>
            <a:pPr marL="0" marR="0">
              <a:lnSpc>
                <a:spcPts val="3167"/>
              </a:lnSpc>
              <a:spcBef>
                <a:spcPts val="0"/>
              </a:spcBef>
              <a:spcAft>
                <a:spcPts val="0"/>
              </a:spcAft>
            </a:pPr>
            <a:r>
              <a:rPr sz="2400" b="1" dirty="0">
                <a:solidFill>
                  <a:srgbClr val="000000"/>
                </a:solidFill>
                <a:latin typeface="QSBMES+MicrosoftYaHei-Bold"/>
                <a:cs typeface="QSBMES+MicrosoftYaHei-Bold"/>
              </a:rPr>
              <a:t>第一轮诊断：</a:t>
            </a:r>
            <a:r>
              <a:rPr sz="2400" b="1" dirty="0">
                <a:solidFill>
                  <a:srgbClr val="000000"/>
                </a:solidFill>
                <a:latin typeface="LVTEAD+MicrosoftYaHei-Bold"/>
                <a:cs typeface="LVTEAD+MicrosoftYaHei-Bold"/>
              </a:rPr>
              <a:t>54</a:t>
            </a:r>
            <a:r>
              <a:rPr sz="2400" b="1" dirty="0">
                <a:solidFill>
                  <a:srgbClr val="000000"/>
                </a:solidFill>
                <a:latin typeface="QSBMES+MicrosoftYaHei-Bold"/>
                <a:cs typeface="QSBMES+MicrosoftYaHei-Bold"/>
              </a:rPr>
              <a:t>个质</a:t>
            </a:r>
          </a:p>
          <a:p>
            <a:pPr marL="0" marR="0">
              <a:lnSpc>
                <a:spcPts val="2879"/>
              </a:lnSpc>
              <a:spcBef>
                <a:spcPts val="0"/>
              </a:spcBef>
              <a:spcAft>
                <a:spcPts val="0"/>
              </a:spcAft>
            </a:pPr>
            <a:r>
              <a:rPr sz="2400" b="1" dirty="0">
                <a:solidFill>
                  <a:srgbClr val="000000"/>
                </a:solidFill>
                <a:latin typeface="QSBMES+MicrosoftYaHei-Bold"/>
                <a:cs typeface="QSBMES+MicrosoftYaHei-Bold"/>
              </a:rPr>
              <a:t>控点，达标</a:t>
            </a:r>
            <a:r>
              <a:rPr sz="2400" b="1" dirty="0">
                <a:solidFill>
                  <a:srgbClr val="000000"/>
                </a:solidFill>
                <a:latin typeface="LVTEAD+MicrosoftYaHei-Bold"/>
                <a:cs typeface="LVTEAD+MicrosoftYaHei-Bold"/>
              </a:rPr>
              <a:t>35</a:t>
            </a:r>
            <a:r>
              <a:rPr sz="2400" b="1" dirty="0">
                <a:solidFill>
                  <a:srgbClr val="000000"/>
                </a:solidFill>
                <a:latin typeface="QSBMES+MicrosoftYaHei-Bold"/>
                <a:cs typeface="QSBMES+MicrosoftYaHei-Bold"/>
              </a:rPr>
              <a:t>个，不</a:t>
            </a:r>
          </a:p>
          <a:p>
            <a:pPr marL="0" marR="0">
              <a:lnSpc>
                <a:spcPts val="2880"/>
              </a:lnSpc>
              <a:spcBef>
                <a:spcPts val="0"/>
              </a:spcBef>
              <a:spcAft>
                <a:spcPts val="0"/>
              </a:spcAft>
            </a:pPr>
            <a:r>
              <a:rPr sz="2400" b="1" dirty="0">
                <a:solidFill>
                  <a:srgbClr val="000000"/>
                </a:solidFill>
                <a:latin typeface="QSBMES+MicrosoftYaHei-Bold"/>
                <a:cs typeface="QSBMES+MicrosoftYaHei-Bold"/>
              </a:rPr>
              <a:t>达标</a:t>
            </a:r>
            <a:r>
              <a:rPr sz="2400" b="1" dirty="0">
                <a:solidFill>
                  <a:srgbClr val="000000"/>
                </a:solidFill>
                <a:latin typeface="LVTEAD+MicrosoftYaHei-Bold"/>
                <a:cs typeface="LVTEAD+MicrosoftYaHei-Bold"/>
              </a:rPr>
              <a:t>19</a:t>
            </a:r>
            <a:r>
              <a:rPr sz="2400" b="1" dirty="0">
                <a:solidFill>
                  <a:srgbClr val="000000"/>
                </a:solidFill>
                <a:latin typeface="QSBMES+MicrosoftYaHei-Bold"/>
                <a:cs typeface="QSBMES+MicrosoftYaHei-Bold"/>
              </a:rPr>
              <a:t>个，达成度</a:t>
            </a:r>
          </a:p>
          <a:p>
            <a:pPr marL="0" marR="0">
              <a:lnSpc>
                <a:spcPts val="2879"/>
              </a:lnSpc>
              <a:spcBef>
                <a:spcPts val="0"/>
              </a:spcBef>
              <a:spcAft>
                <a:spcPts val="0"/>
              </a:spcAft>
            </a:pPr>
            <a:r>
              <a:rPr sz="2400" b="1" dirty="0">
                <a:solidFill>
                  <a:srgbClr val="000000"/>
                </a:solidFill>
                <a:latin typeface="LVTEAD+MicrosoftYaHei-Bold"/>
                <a:cs typeface="LVTEAD+MicrosoftYaHei-Bold"/>
              </a:rPr>
              <a:t>65%</a:t>
            </a:r>
            <a:r>
              <a:rPr sz="2400" b="1" dirty="0">
                <a:solidFill>
                  <a:srgbClr val="000000"/>
                </a:solidFill>
                <a:latin typeface="QSBMES+MicrosoftYaHei-Bold"/>
                <a:cs typeface="QSBMES+MicrosoftYaHei-Bold"/>
              </a:rPr>
              <a:t>。</a:t>
            </a:r>
          </a:p>
        </p:txBody>
      </p:sp>
      <p:sp>
        <p:nvSpPr>
          <p:cNvPr id="9" name="object 9"/>
          <p:cNvSpPr txBox="1"/>
          <p:nvPr/>
        </p:nvSpPr>
        <p:spPr>
          <a:xfrm>
            <a:off x="8972423" y="2070660"/>
            <a:ext cx="1155836" cy="644611"/>
          </a:xfrm>
          <a:prstGeom prst="rect">
            <a:avLst/>
          </a:prstGeom>
        </p:spPr>
        <p:txBody>
          <a:bodyPr vert="horz" wrap="square" lIns="0" tIns="0" rIns="0" bIns="0" rtlCol="0">
            <a:spAutoFit/>
          </a:bodyPr>
          <a:lstStyle/>
          <a:p>
            <a:pPr marL="0" marR="0">
              <a:lnSpc>
                <a:spcPts val="2375"/>
              </a:lnSpc>
              <a:spcBef>
                <a:spcPts val="0"/>
              </a:spcBef>
              <a:spcAft>
                <a:spcPts val="0"/>
              </a:spcAft>
            </a:pPr>
            <a:r>
              <a:rPr sz="1800" dirty="0">
                <a:solidFill>
                  <a:srgbClr val="000000"/>
                </a:solidFill>
                <a:latin typeface="FFFWLT+MicrosoftYaHei"/>
                <a:cs typeface="FFFWLT+MicrosoftYaHei"/>
              </a:rPr>
              <a:t>招生</a:t>
            </a:r>
            <a:r>
              <a:rPr sz="1800" dirty="0">
                <a:solidFill>
                  <a:srgbClr val="000000"/>
                </a:solidFill>
                <a:latin typeface="DDGTMV+ArialMT"/>
                <a:cs typeface="DDGTMV+ArialMT"/>
              </a:rPr>
              <a:t>5</a:t>
            </a:r>
            <a:r>
              <a:rPr sz="1800" dirty="0">
                <a:solidFill>
                  <a:srgbClr val="000000"/>
                </a:solidFill>
                <a:latin typeface="FFFWLT+MicrosoftYaHei"/>
                <a:cs typeface="FFFWLT+MicrosoftYaHei"/>
              </a:rPr>
              <a:t>项</a:t>
            </a:r>
          </a:p>
        </p:txBody>
      </p:sp>
      <p:sp>
        <p:nvSpPr>
          <p:cNvPr id="10" name="object 10"/>
          <p:cNvSpPr txBox="1"/>
          <p:nvPr/>
        </p:nvSpPr>
        <p:spPr>
          <a:xfrm>
            <a:off x="3665913" y="2618732"/>
            <a:ext cx="632899" cy="346833"/>
          </a:xfrm>
          <a:prstGeom prst="rect">
            <a:avLst/>
          </a:prstGeom>
        </p:spPr>
        <p:txBody>
          <a:bodyPr vert="horz" wrap="square" lIns="0" tIns="0" rIns="0" bIns="0" rtlCol="0">
            <a:spAutoFit/>
          </a:bodyPr>
          <a:lstStyle/>
          <a:p>
            <a:pPr marL="0" marR="0">
              <a:lnSpc>
                <a:spcPts val="1080"/>
              </a:lnSpc>
              <a:spcBef>
                <a:spcPts val="0"/>
              </a:spcBef>
              <a:spcAft>
                <a:spcPts val="0"/>
              </a:spcAft>
            </a:pPr>
            <a:r>
              <a:rPr sz="1100" spc="11" dirty="0">
                <a:solidFill>
                  <a:srgbClr val="FF0000"/>
                </a:solidFill>
                <a:latin typeface="FangSong"/>
                <a:cs typeface="FangSong"/>
              </a:rPr>
              <a:t>报到率</a:t>
            </a:r>
          </a:p>
        </p:txBody>
      </p:sp>
      <p:sp>
        <p:nvSpPr>
          <p:cNvPr id="11" name="object 11"/>
          <p:cNvSpPr txBox="1"/>
          <p:nvPr/>
        </p:nvSpPr>
        <p:spPr>
          <a:xfrm>
            <a:off x="3665913" y="2829775"/>
            <a:ext cx="1056248" cy="346833"/>
          </a:xfrm>
          <a:prstGeom prst="rect">
            <a:avLst/>
          </a:prstGeom>
        </p:spPr>
        <p:txBody>
          <a:bodyPr vert="horz" wrap="square" lIns="0" tIns="0" rIns="0" bIns="0" rtlCol="0">
            <a:spAutoFit/>
          </a:bodyPr>
          <a:lstStyle/>
          <a:p>
            <a:pPr marL="0" marR="0">
              <a:lnSpc>
                <a:spcPts val="1080"/>
              </a:lnSpc>
              <a:spcBef>
                <a:spcPts val="0"/>
              </a:spcBef>
              <a:spcAft>
                <a:spcPts val="0"/>
              </a:spcAft>
            </a:pPr>
            <a:r>
              <a:rPr sz="1100" dirty="0">
                <a:solidFill>
                  <a:srgbClr val="000000"/>
                </a:solidFill>
                <a:latin typeface="FangSong"/>
                <a:cs typeface="FangSong"/>
              </a:rPr>
              <a:t>专业教师数量</a:t>
            </a:r>
          </a:p>
        </p:txBody>
      </p:sp>
      <p:sp>
        <p:nvSpPr>
          <p:cNvPr id="12" name="object 12"/>
          <p:cNvSpPr txBox="1"/>
          <p:nvPr/>
        </p:nvSpPr>
        <p:spPr>
          <a:xfrm>
            <a:off x="3665913" y="3040566"/>
            <a:ext cx="1947407" cy="557624"/>
          </a:xfrm>
          <a:prstGeom prst="rect">
            <a:avLst/>
          </a:prstGeom>
        </p:spPr>
        <p:txBody>
          <a:bodyPr vert="horz" wrap="square" lIns="0" tIns="0" rIns="0" bIns="0" rtlCol="0">
            <a:spAutoFit/>
          </a:bodyPr>
          <a:lstStyle/>
          <a:p>
            <a:pPr marL="0" marR="0">
              <a:lnSpc>
                <a:spcPts val="1080"/>
              </a:lnSpc>
              <a:spcBef>
                <a:spcPts val="0"/>
              </a:spcBef>
              <a:spcAft>
                <a:spcPts val="0"/>
              </a:spcAft>
            </a:pPr>
            <a:r>
              <a:rPr sz="1100" dirty="0">
                <a:solidFill>
                  <a:srgbClr val="000000"/>
                </a:solidFill>
                <a:latin typeface="FangSong"/>
                <a:cs typeface="FangSong"/>
              </a:rPr>
              <a:t>职称结构（高级职称比例）</a:t>
            </a:r>
          </a:p>
          <a:p>
            <a:pPr marL="0" marR="0">
              <a:lnSpc>
                <a:spcPts val="1080"/>
              </a:lnSpc>
              <a:spcBef>
                <a:spcPts val="528"/>
              </a:spcBef>
              <a:spcAft>
                <a:spcPts val="0"/>
              </a:spcAft>
            </a:pPr>
            <a:r>
              <a:rPr sz="1100" dirty="0">
                <a:solidFill>
                  <a:srgbClr val="000000"/>
                </a:solidFill>
                <a:latin typeface="FangSong"/>
                <a:cs typeface="FangSong"/>
              </a:rPr>
              <a:t>专业带头人</a:t>
            </a:r>
          </a:p>
        </p:txBody>
      </p:sp>
      <p:sp>
        <p:nvSpPr>
          <p:cNvPr id="13" name="object 13"/>
          <p:cNvSpPr txBox="1"/>
          <p:nvPr/>
        </p:nvSpPr>
        <p:spPr>
          <a:xfrm>
            <a:off x="7713656" y="3040566"/>
            <a:ext cx="491782" cy="346833"/>
          </a:xfrm>
          <a:prstGeom prst="rect">
            <a:avLst/>
          </a:prstGeom>
        </p:spPr>
        <p:txBody>
          <a:bodyPr vert="horz" wrap="square" lIns="0" tIns="0" rIns="0" bIns="0" rtlCol="0">
            <a:spAutoFit/>
          </a:bodyPr>
          <a:lstStyle/>
          <a:p>
            <a:pPr marL="0" marR="0">
              <a:lnSpc>
                <a:spcPts val="1080"/>
              </a:lnSpc>
              <a:spcBef>
                <a:spcPts val="0"/>
              </a:spcBef>
              <a:spcAft>
                <a:spcPts val="0"/>
              </a:spcAft>
            </a:pPr>
            <a:r>
              <a:rPr sz="1100" spc="11" dirty="0">
                <a:solidFill>
                  <a:srgbClr val="000000"/>
                </a:solidFill>
                <a:latin typeface="FangSong"/>
                <a:cs typeface="FangSong"/>
              </a:rPr>
              <a:t>达标</a:t>
            </a:r>
          </a:p>
        </p:txBody>
      </p:sp>
      <p:sp>
        <p:nvSpPr>
          <p:cNvPr id="14" name="object 14"/>
          <p:cNvSpPr txBox="1"/>
          <p:nvPr/>
        </p:nvSpPr>
        <p:spPr>
          <a:xfrm>
            <a:off x="7713656" y="3251357"/>
            <a:ext cx="491782" cy="346833"/>
          </a:xfrm>
          <a:prstGeom prst="rect">
            <a:avLst/>
          </a:prstGeom>
        </p:spPr>
        <p:txBody>
          <a:bodyPr vert="horz" wrap="square" lIns="0" tIns="0" rIns="0" bIns="0" rtlCol="0">
            <a:spAutoFit/>
          </a:bodyPr>
          <a:lstStyle/>
          <a:p>
            <a:pPr marL="0" marR="0">
              <a:lnSpc>
                <a:spcPts val="1080"/>
              </a:lnSpc>
              <a:spcBef>
                <a:spcPts val="0"/>
              </a:spcBef>
              <a:spcAft>
                <a:spcPts val="0"/>
              </a:spcAft>
            </a:pPr>
            <a:r>
              <a:rPr sz="1100" spc="11" dirty="0">
                <a:solidFill>
                  <a:srgbClr val="000000"/>
                </a:solidFill>
                <a:latin typeface="FangSong"/>
                <a:cs typeface="FangSong"/>
              </a:rPr>
              <a:t>达标</a:t>
            </a:r>
          </a:p>
        </p:txBody>
      </p:sp>
      <p:sp>
        <p:nvSpPr>
          <p:cNvPr id="15" name="object 15"/>
          <p:cNvSpPr txBox="1"/>
          <p:nvPr/>
        </p:nvSpPr>
        <p:spPr>
          <a:xfrm>
            <a:off x="3665913" y="3462148"/>
            <a:ext cx="774015" cy="346833"/>
          </a:xfrm>
          <a:prstGeom prst="rect">
            <a:avLst/>
          </a:prstGeom>
        </p:spPr>
        <p:txBody>
          <a:bodyPr vert="horz" wrap="square" lIns="0" tIns="0" rIns="0" bIns="0" rtlCol="0">
            <a:spAutoFit/>
          </a:bodyPr>
          <a:lstStyle/>
          <a:p>
            <a:pPr marL="0" marR="0">
              <a:lnSpc>
                <a:spcPts val="1080"/>
              </a:lnSpc>
              <a:spcBef>
                <a:spcPts val="0"/>
              </a:spcBef>
              <a:spcAft>
                <a:spcPts val="0"/>
              </a:spcAft>
            </a:pPr>
            <a:r>
              <a:rPr sz="1100" spc="11" dirty="0">
                <a:solidFill>
                  <a:srgbClr val="FF0000"/>
                </a:solidFill>
                <a:latin typeface="FangSong"/>
                <a:cs typeface="FangSong"/>
              </a:rPr>
              <a:t>专任教师</a:t>
            </a:r>
          </a:p>
        </p:txBody>
      </p:sp>
      <p:sp>
        <p:nvSpPr>
          <p:cNvPr id="16" name="object 16"/>
          <p:cNvSpPr txBox="1"/>
          <p:nvPr/>
        </p:nvSpPr>
        <p:spPr>
          <a:xfrm>
            <a:off x="7643098" y="3462148"/>
            <a:ext cx="632899" cy="346249"/>
          </a:xfrm>
          <a:prstGeom prst="rect">
            <a:avLst/>
          </a:prstGeom>
        </p:spPr>
        <p:txBody>
          <a:bodyPr vert="horz" wrap="square" lIns="0" tIns="0" rIns="0" bIns="0" rtlCol="0">
            <a:spAutoFit/>
          </a:bodyPr>
          <a:lstStyle/>
          <a:p>
            <a:pPr marL="0" marR="0">
              <a:lnSpc>
                <a:spcPts val="1080"/>
              </a:lnSpc>
              <a:spcBef>
                <a:spcPts val="0"/>
              </a:spcBef>
              <a:spcAft>
                <a:spcPts val="0"/>
              </a:spcAft>
            </a:pPr>
            <a:r>
              <a:rPr sz="1100" spc="11" dirty="0">
                <a:solidFill>
                  <a:srgbClr val="FF0000"/>
                </a:solidFill>
                <a:latin typeface="FangSong"/>
                <a:cs typeface="FangSong"/>
              </a:rPr>
              <a:t>不达标</a:t>
            </a:r>
          </a:p>
          <a:p>
            <a:pPr marL="70557" marR="0">
              <a:lnSpc>
                <a:spcPts val="1080"/>
              </a:lnSpc>
              <a:spcBef>
                <a:spcPts val="528"/>
              </a:spcBef>
              <a:spcAft>
                <a:spcPts val="0"/>
              </a:spcAft>
            </a:pPr>
            <a:r>
              <a:rPr lang="zh-CN" altLang="en-US" sz="1100" spc="11" dirty="0" smtClean="0">
                <a:solidFill>
                  <a:srgbClr val="FF0000"/>
                </a:solidFill>
                <a:latin typeface="FangSong"/>
                <a:cs typeface="FangSong"/>
              </a:rPr>
              <a:t>不</a:t>
            </a:r>
            <a:r>
              <a:rPr sz="1100" spc="11" dirty="0" err="1" smtClean="0">
                <a:solidFill>
                  <a:srgbClr val="FF0000"/>
                </a:solidFill>
                <a:latin typeface="FangSong"/>
                <a:cs typeface="FangSong"/>
              </a:rPr>
              <a:t>达标</a:t>
            </a:r>
            <a:endParaRPr sz="1100" spc="11" dirty="0">
              <a:solidFill>
                <a:srgbClr val="FF0000"/>
              </a:solidFill>
              <a:latin typeface="FangSong"/>
              <a:cs typeface="FangSong"/>
            </a:endParaRPr>
          </a:p>
        </p:txBody>
      </p:sp>
      <p:sp>
        <p:nvSpPr>
          <p:cNvPr id="17" name="object 17"/>
          <p:cNvSpPr txBox="1"/>
          <p:nvPr/>
        </p:nvSpPr>
        <p:spPr>
          <a:xfrm>
            <a:off x="8972423" y="3590087"/>
            <a:ext cx="1155836" cy="644611"/>
          </a:xfrm>
          <a:prstGeom prst="rect">
            <a:avLst/>
          </a:prstGeom>
        </p:spPr>
        <p:txBody>
          <a:bodyPr vert="horz" wrap="square" lIns="0" tIns="0" rIns="0" bIns="0" rtlCol="0">
            <a:spAutoFit/>
          </a:bodyPr>
          <a:lstStyle/>
          <a:p>
            <a:pPr marL="0" marR="0">
              <a:lnSpc>
                <a:spcPts val="2375"/>
              </a:lnSpc>
              <a:spcBef>
                <a:spcPts val="0"/>
              </a:spcBef>
              <a:spcAft>
                <a:spcPts val="0"/>
              </a:spcAft>
            </a:pPr>
            <a:r>
              <a:rPr sz="1800" dirty="0">
                <a:solidFill>
                  <a:srgbClr val="000000"/>
                </a:solidFill>
                <a:latin typeface="FFFWLT+MicrosoftYaHei"/>
                <a:cs typeface="FFFWLT+MicrosoftYaHei"/>
              </a:rPr>
              <a:t>师资</a:t>
            </a:r>
            <a:r>
              <a:rPr sz="1800" dirty="0">
                <a:solidFill>
                  <a:srgbClr val="000000"/>
                </a:solidFill>
                <a:latin typeface="DDGTMV+ArialMT"/>
                <a:cs typeface="DDGTMV+ArialMT"/>
              </a:rPr>
              <a:t>4</a:t>
            </a:r>
            <a:r>
              <a:rPr sz="1800" dirty="0">
                <a:solidFill>
                  <a:srgbClr val="000000"/>
                </a:solidFill>
                <a:latin typeface="FFFWLT+MicrosoftYaHei"/>
                <a:cs typeface="FFFWLT+MicrosoftYaHei"/>
              </a:rPr>
              <a:t>项</a:t>
            </a:r>
          </a:p>
        </p:txBody>
      </p:sp>
      <p:sp>
        <p:nvSpPr>
          <p:cNvPr id="18" name="object 18"/>
          <p:cNvSpPr txBox="1"/>
          <p:nvPr/>
        </p:nvSpPr>
        <p:spPr>
          <a:xfrm>
            <a:off x="609904" y="3655383"/>
            <a:ext cx="4161760" cy="788725"/>
          </a:xfrm>
          <a:prstGeom prst="rect">
            <a:avLst/>
          </a:prstGeom>
        </p:spPr>
        <p:txBody>
          <a:bodyPr vert="horz" wrap="square" lIns="0" tIns="0" rIns="0" bIns="0" rtlCol="0">
            <a:spAutoFit/>
          </a:bodyPr>
          <a:lstStyle/>
          <a:p>
            <a:pPr marL="0" marR="0">
              <a:lnSpc>
                <a:spcPts val="3167"/>
              </a:lnSpc>
              <a:spcBef>
                <a:spcPts val="0"/>
              </a:spcBef>
              <a:spcAft>
                <a:spcPts val="0"/>
              </a:spcAft>
            </a:pPr>
            <a:r>
              <a:rPr sz="2400" b="1" dirty="0">
                <a:solidFill>
                  <a:srgbClr val="000000"/>
                </a:solidFill>
                <a:latin typeface="QSBMES+MicrosoftYaHei-Bold"/>
                <a:cs typeface="QSBMES+MicrosoftYaHei-Bold"/>
              </a:rPr>
              <a:t>第二轮诊断：</a:t>
            </a:r>
            <a:r>
              <a:rPr sz="2400" b="1" dirty="0">
                <a:solidFill>
                  <a:srgbClr val="000000"/>
                </a:solidFill>
                <a:latin typeface="LVTEAD+MicrosoftYaHei-Bold"/>
                <a:cs typeface="LVTEAD+MicrosoftYaHei-Bold"/>
              </a:rPr>
              <a:t>54</a:t>
            </a:r>
            <a:r>
              <a:rPr sz="2400" b="1" dirty="0">
                <a:solidFill>
                  <a:srgbClr val="000000"/>
                </a:solidFill>
                <a:latin typeface="QSBMES+MicrosoftYaHei-Bold"/>
                <a:cs typeface="QSBMES+MicrosoftYaHei-Bold"/>
              </a:rPr>
              <a:t>个质</a:t>
            </a:r>
            <a:r>
              <a:rPr sz="2400" b="1" spc="1308" dirty="0">
                <a:solidFill>
                  <a:srgbClr val="000000"/>
                </a:solidFill>
                <a:latin typeface="Times New Roman"/>
                <a:cs typeface="Times New Roman"/>
              </a:rPr>
              <a:t> </a:t>
            </a:r>
            <a:r>
              <a:rPr sz="1100" dirty="0">
                <a:solidFill>
                  <a:srgbClr val="000000"/>
                </a:solidFill>
                <a:latin typeface="FangSong"/>
                <a:cs typeface="FangSong"/>
              </a:rPr>
              <a:t>兼职教师</a:t>
            </a:r>
          </a:p>
        </p:txBody>
      </p:sp>
      <p:sp>
        <p:nvSpPr>
          <p:cNvPr id="19" name="object 19"/>
          <p:cNvSpPr txBox="1"/>
          <p:nvPr/>
        </p:nvSpPr>
        <p:spPr>
          <a:xfrm>
            <a:off x="3665913" y="3680641"/>
            <a:ext cx="774015" cy="346833"/>
          </a:xfrm>
          <a:prstGeom prst="rect">
            <a:avLst/>
          </a:prstGeom>
        </p:spPr>
        <p:txBody>
          <a:bodyPr vert="horz" wrap="square" lIns="0" tIns="0" rIns="0" bIns="0" rtlCol="0">
            <a:spAutoFit/>
          </a:bodyPr>
          <a:lstStyle/>
          <a:p>
            <a:pPr marL="0" marR="0">
              <a:lnSpc>
                <a:spcPts val="1080"/>
              </a:lnSpc>
              <a:spcBef>
                <a:spcPts val="0"/>
              </a:spcBef>
              <a:spcAft>
                <a:spcPts val="0"/>
              </a:spcAft>
            </a:pPr>
            <a:r>
              <a:rPr sz="1100" spc="11" dirty="0">
                <a:solidFill>
                  <a:srgbClr val="FF0000"/>
                </a:solidFill>
                <a:latin typeface="FangSong"/>
                <a:cs typeface="FangSong"/>
              </a:rPr>
              <a:t>骨干教师</a:t>
            </a:r>
          </a:p>
        </p:txBody>
      </p:sp>
      <p:sp>
        <p:nvSpPr>
          <p:cNvPr id="20" name="object 20"/>
          <p:cNvSpPr txBox="1"/>
          <p:nvPr/>
        </p:nvSpPr>
        <p:spPr>
          <a:xfrm>
            <a:off x="7546882" y="3882592"/>
            <a:ext cx="729115" cy="1410643"/>
          </a:xfrm>
          <a:prstGeom prst="rect">
            <a:avLst/>
          </a:prstGeom>
        </p:spPr>
        <p:txBody>
          <a:bodyPr vert="horz" wrap="square" lIns="0" tIns="0" rIns="0" bIns="0" rtlCol="0">
            <a:spAutoFit/>
          </a:bodyPr>
          <a:lstStyle/>
          <a:p>
            <a:pPr marL="96216" marR="0">
              <a:lnSpc>
                <a:spcPts val="1080"/>
              </a:lnSpc>
              <a:spcBef>
                <a:spcPts val="0"/>
              </a:spcBef>
              <a:spcAft>
                <a:spcPts val="0"/>
              </a:spcAft>
            </a:pPr>
            <a:r>
              <a:rPr sz="1100" spc="11" dirty="0" err="1" smtClean="0">
                <a:latin typeface="FangSong"/>
                <a:cs typeface="FangSong"/>
              </a:rPr>
              <a:t>达标</a:t>
            </a:r>
            <a:endParaRPr sz="1100" spc="11" dirty="0">
              <a:latin typeface="FangSong"/>
              <a:cs typeface="FangSong"/>
            </a:endParaRPr>
          </a:p>
          <a:p>
            <a:pPr marL="0" marR="0">
              <a:lnSpc>
                <a:spcPts val="1080"/>
              </a:lnSpc>
              <a:spcBef>
                <a:spcPts val="528"/>
              </a:spcBef>
              <a:spcAft>
                <a:spcPts val="0"/>
              </a:spcAft>
            </a:pPr>
            <a:r>
              <a:rPr lang="en-US" sz="1100" spc="11" dirty="0" smtClean="0">
                <a:solidFill>
                  <a:srgbClr val="FF0000"/>
                </a:solidFill>
                <a:latin typeface="FangSong"/>
                <a:cs typeface="FangSong"/>
              </a:rPr>
              <a:t> </a:t>
            </a:r>
            <a:r>
              <a:rPr sz="1100" spc="11" dirty="0" err="1" smtClean="0">
                <a:solidFill>
                  <a:srgbClr val="FF0000"/>
                </a:solidFill>
                <a:latin typeface="FangSong"/>
                <a:cs typeface="FangSong"/>
              </a:rPr>
              <a:t>不达标</a:t>
            </a:r>
            <a:endParaRPr sz="1100" spc="11" dirty="0">
              <a:solidFill>
                <a:srgbClr val="FF0000"/>
              </a:solidFill>
              <a:latin typeface="FangSong"/>
              <a:cs typeface="FangSong"/>
            </a:endParaRPr>
          </a:p>
          <a:p>
            <a:pPr marL="94612" marR="0">
              <a:lnSpc>
                <a:spcPts val="1080"/>
              </a:lnSpc>
              <a:spcBef>
                <a:spcPts val="578"/>
              </a:spcBef>
              <a:spcAft>
                <a:spcPts val="0"/>
              </a:spcAft>
            </a:pPr>
            <a:r>
              <a:rPr sz="1100" spc="11" dirty="0">
                <a:solidFill>
                  <a:srgbClr val="FF0000"/>
                </a:solidFill>
                <a:latin typeface="FangSong"/>
                <a:cs typeface="FangSong"/>
              </a:rPr>
              <a:t>不达标</a:t>
            </a:r>
          </a:p>
          <a:p>
            <a:pPr marL="94612" marR="0">
              <a:lnSpc>
                <a:spcPts val="1080"/>
              </a:lnSpc>
              <a:spcBef>
                <a:spcPts val="578"/>
              </a:spcBef>
              <a:spcAft>
                <a:spcPts val="0"/>
              </a:spcAft>
            </a:pPr>
            <a:r>
              <a:rPr sz="1100" spc="11" dirty="0">
                <a:solidFill>
                  <a:srgbClr val="FF0000"/>
                </a:solidFill>
                <a:latin typeface="FangSong"/>
                <a:cs typeface="FangSong"/>
              </a:rPr>
              <a:t>不达标</a:t>
            </a:r>
          </a:p>
          <a:p>
            <a:pPr marL="94612" marR="0">
              <a:lnSpc>
                <a:spcPts val="1080"/>
              </a:lnSpc>
              <a:spcBef>
                <a:spcPts val="530"/>
              </a:spcBef>
              <a:spcAft>
                <a:spcPts val="0"/>
              </a:spcAft>
            </a:pPr>
            <a:r>
              <a:rPr sz="1100" spc="11" dirty="0">
                <a:solidFill>
                  <a:srgbClr val="FF0000"/>
                </a:solidFill>
                <a:latin typeface="FangSong"/>
                <a:cs typeface="FangSong"/>
              </a:rPr>
              <a:t>不达标</a:t>
            </a:r>
          </a:p>
          <a:p>
            <a:pPr marL="94612" marR="0">
              <a:lnSpc>
                <a:spcPts val="1080"/>
              </a:lnSpc>
              <a:spcBef>
                <a:spcPts val="578"/>
              </a:spcBef>
              <a:spcAft>
                <a:spcPts val="0"/>
              </a:spcAft>
            </a:pPr>
            <a:r>
              <a:rPr sz="1100" spc="11" dirty="0">
                <a:solidFill>
                  <a:srgbClr val="FF0000"/>
                </a:solidFill>
                <a:latin typeface="FangSong"/>
                <a:cs typeface="FangSong"/>
              </a:rPr>
              <a:t>不达标</a:t>
            </a:r>
          </a:p>
          <a:p>
            <a:pPr marL="202053" marR="0">
              <a:lnSpc>
                <a:spcPts val="1080"/>
              </a:lnSpc>
              <a:spcBef>
                <a:spcPts val="528"/>
              </a:spcBef>
              <a:spcAft>
                <a:spcPts val="0"/>
              </a:spcAft>
            </a:pPr>
            <a:r>
              <a:rPr sz="1100" spc="11" dirty="0">
                <a:solidFill>
                  <a:srgbClr val="000000"/>
                </a:solidFill>
                <a:latin typeface="FangSong"/>
                <a:cs typeface="FangSong"/>
              </a:rPr>
              <a:t>达标</a:t>
            </a:r>
          </a:p>
        </p:txBody>
      </p:sp>
      <p:sp>
        <p:nvSpPr>
          <p:cNvPr id="21" name="object 21"/>
          <p:cNvSpPr txBox="1"/>
          <p:nvPr/>
        </p:nvSpPr>
        <p:spPr>
          <a:xfrm>
            <a:off x="609904" y="4021143"/>
            <a:ext cx="3055950" cy="1134413"/>
          </a:xfrm>
          <a:prstGeom prst="rect">
            <a:avLst/>
          </a:prstGeom>
        </p:spPr>
        <p:txBody>
          <a:bodyPr vert="horz" wrap="square" lIns="0" tIns="0" rIns="0" bIns="0" rtlCol="0">
            <a:spAutoFit/>
          </a:bodyPr>
          <a:lstStyle/>
          <a:p>
            <a:pPr marL="0" marR="0">
              <a:lnSpc>
                <a:spcPts val="3167"/>
              </a:lnSpc>
              <a:spcBef>
                <a:spcPts val="0"/>
              </a:spcBef>
              <a:spcAft>
                <a:spcPts val="0"/>
              </a:spcAft>
            </a:pPr>
            <a:r>
              <a:rPr sz="2400" b="1" dirty="0">
                <a:solidFill>
                  <a:srgbClr val="000000"/>
                </a:solidFill>
                <a:latin typeface="QSBMES+MicrosoftYaHei-Bold"/>
                <a:cs typeface="QSBMES+MicrosoftYaHei-Bold"/>
              </a:rPr>
              <a:t>控点，达标</a:t>
            </a:r>
            <a:r>
              <a:rPr sz="2400" b="1" spc="111" dirty="0">
                <a:solidFill>
                  <a:srgbClr val="000000"/>
                </a:solidFill>
                <a:latin typeface="Times New Roman"/>
                <a:cs typeface="Times New Roman"/>
              </a:rPr>
              <a:t> </a:t>
            </a:r>
            <a:r>
              <a:rPr sz="2400" b="1" dirty="0">
                <a:solidFill>
                  <a:srgbClr val="000000"/>
                </a:solidFill>
                <a:latin typeface="LVTEAD+MicrosoftYaHei-Bold"/>
                <a:cs typeface="LVTEAD+MicrosoftYaHei-Bold"/>
              </a:rPr>
              <a:t>39</a:t>
            </a:r>
            <a:r>
              <a:rPr sz="2400" b="1" dirty="0">
                <a:solidFill>
                  <a:srgbClr val="000000"/>
                </a:solidFill>
                <a:latin typeface="QSBMES+MicrosoftYaHei-Bold"/>
                <a:cs typeface="QSBMES+MicrosoftYaHei-Bold"/>
              </a:rPr>
              <a:t>，不</a:t>
            </a:r>
          </a:p>
          <a:p>
            <a:pPr marL="0" marR="0">
              <a:lnSpc>
                <a:spcPts val="2879"/>
              </a:lnSpc>
              <a:spcBef>
                <a:spcPts val="0"/>
              </a:spcBef>
              <a:spcAft>
                <a:spcPts val="0"/>
              </a:spcAft>
            </a:pPr>
            <a:r>
              <a:rPr sz="2400" b="1" dirty="0">
                <a:solidFill>
                  <a:srgbClr val="000000"/>
                </a:solidFill>
                <a:latin typeface="QSBMES+MicrosoftYaHei-Bold"/>
                <a:cs typeface="QSBMES+MicrosoftYaHei-Bold"/>
              </a:rPr>
              <a:t>达标</a:t>
            </a:r>
            <a:r>
              <a:rPr sz="2400" b="1" spc="111" dirty="0">
                <a:solidFill>
                  <a:srgbClr val="000000"/>
                </a:solidFill>
                <a:latin typeface="Times New Roman"/>
                <a:cs typeface="Times New Roman"/>
              </a:rPr>
              <a:t> </a:t>
            </a:r>
            <a:r>
              <a:rPr sz="2400" b="1" dirty="0">
                <a:solidFill>
                  <a:srgbClr val="000000"/>
                </a:solidFill>
                <a:latin typeface="LVTEAD+MicrosoftYaHei-Bold"/>
                <a:cs typeface="LVTEAD+MicrosoftYaHei-Bold"/>
              </a:rPr>
              <a:t>15</a:t>
            </a:r>
            <a:r>
              <a:rPr sz="2400" b="1" dirty="0">
                <a:solidFill>
                  <a:srgbClr val="000000"/>
                </a:solidFill>
                <a:latin typeface="QSBMES+MicrosoftYaHei-Bold"/>
                <a:cs typeface="QSBMES+MicrosoftYaHei-Bold"/>
              </a:rPr>
              <a:t>个，达成度</a:t>
            </a:r>
          </a:p>
          <a:p>
            <a:pPr marL="0" marR="0">
              <a:lnSpc>
                <a:spcPts val="2879"/>
              </a:lnSpc>
              <a:spcBef>
                <a:spcPts val="0"/>
              </a:spcBef>
              <a:spcAft>
                <a:spcPts val="0"/>
              </a:spcAft>
            </a:pPr>
            <a:r>
              <a:rPr sz="2400" b="1" dirty="0">
                <a:solidFill>
                  <a:srgbClr val="000000"/>
                </a:solidFill>
                <a:latin typeface="LVTEAD+MicrosoftYaHei-Bold"/>
                <a:cs typeface="LVTEAD+MicrosoftYaHei-Bold"/>
              </a:rPr>
              <a:t>72%</a:t>
            </a:r>
            <a:r>
              <a:rPr sz="2400" b="1" dirty="0">
                <a:solidFill>
                  <a:srgbClr val="000000"/>
                </a:solidFill>
                <a:latin typeface="QSBMES+MicrosoftYaHei-Bold"/>
                <a:cs typeface="QSBMES+MicrosoftYaHei-Bold"/>
              </a:rPr>
              <a:t>。</a:t>
            </a:r>
          </a:p>
        </p:txBody>
      </p:sp>
      <p:sp>
        <p:nvSpPr>
          <p:cNvPr id="22" name="object 22"/>
          <p:cNvSpPr txBox="1"/>
          <p:nvPr/>
        </p:nvSpPr>
        <p:spPr>
          <a:xfrm>
            <a:off x="3665913" y="4093383"/>
            <a:ext cx="1056248" cy="346833"/>
          </a:xfrm>
          <a:prstGeom prst="rect">
            <a:avLst/>
          </a:prstGeom>
        </p:spPr>
        <p:txBody>
          <a:bodyPr vert="horz" wrap="square" lIns="0" tIns="0" rIns="0" bIns="0" rtlCol="0">
            <a:spAutoFit/>
          </a:bodyPr>
          <a:lstStyle/>
          <a:p>
            <a:pPr marL="0" marR="0">
              <a:lnSpc>
                <a:spcPts val="1080"/>
              </a:lnSpc>
              <a:spcBef>
                <a:spcPts val="0"/>
              </a:spcBef>
              <a:spcAft>
                <a:spcPts val="0"/>
              </a:spcAft>
            </a:pPr>
            <a:r>
              <a:rPr sz="1100" spc="11" dirty="0">
                <a:solidFill>
                  <a:srgbClr val="FF0000"/>
                </a:solidFill>
                <a:latin typeface="FangSong"/>
                <a:cs typeface="FangSong"/>
              </a:rPr>
              <a:t>双师素质教师</a:t>
            </a:r>
          </a:p>
        </p:txBody>
      </p:sp>
      <p:sp>
        <p:nvSpPr>
          <p:cNvPr id="23" name="object 23"/>
          <p:cNvSpPr txBox="1"/>
          <p:nvPr/>
        </p:nvSpPr>
        <p:spPr>
          <a:xfrm>
            <a:off x="3665913" y="4304173"/>
            <a:ext cx="4219381" cy="768668"/>
          </a:xfrm>
          <a:prstGeom prst="rect">
            <a:avLst/>
          </a:prstGeom>
        </p:spPr>
        <p:txBody>
          <a:bodyPr vert="horz" wrap="square" lIns="0" tIns="0" rIns="0" bIns="0" rtlCol="0">
            <a:spAutoFit/>
          </a:bodyPr>
          <a:lstStyle/>
          <a:p>
            <a:pPr marL="0" marR="0">
              <a:lnSpc>
                <a:spcPts val="1080"/>
              </a:lnSpc>
              <a:spcBef>
                <a:spcPts val="0"/>
              </a:spcBef>
              <a:spcAft>
                <a:spcPts val="0"/>
              </a:spcAft>
            </a:pPr>
            <a:r>
              <a:rPr sz="1100" dirty="0">
                <a:solidFill>
                  <a:srgbClr val="FF0000"/>
                </a:solidFill>
                <a:latin typeface="FangSong"/>
                <a:cs typeface="FangSong"/>
              </a:rPr>
              <a:t>教师获奖（厅级、省部级）（总体教师获奖的数量及类型）</a:t>
            </a:r>
          </a:p>
          <a:p>
            <a:pPr marL="0" marR="0">
              <a:lnSpc>
                <a:spcPts val="1080"/>
              </a:lnSpc>
              <a:spcBef>
                <a:spcPts val="528"/>
              </a:spcBef>
              <a:spcAft>
                <a:spcPts val="0"/>
              </a:spcAft>
            </a:pPr>
            <a:r>
              <a:rPr sz="1100" dirty="0">
                <a:solidFill>
                  <a:srgbClr val="FF0000"/>
                </a:solidFill>
                <a:latin typeface="FangSong"/>
                <a:cs typeface="FangSong"/>
              </a:rPr>
              <a:t>专业教学资源库（指标注明级别）</a:t>
            </a:r>
          </a:p>
          <a:p>
            <a:pPr marL="0" marR="0">
              <a:lnSpc>
                <a:spcPts val="1080"/>
              </a:lnSpc>
              <a:spcBef>
                <a:spcPts val="580"/>
              </a:spcBef>
              <a:spcAft>
                <a:spcPts val="0"/>
              </a:spcAft>
            </a:pPr>
            <a:r>
              <a:rPr sz="1100" spc="11" dirty="0">
                <a:solidFill>
                  <a:srgbClr val="FF0000"/>
                </a:solidFill>
                <a:latin typeface="FangSong"/>
                <a:cs typeface="FangSong"/>
              </a:rPr>
              <a:t>精品在线开放课程</a:t>
            </a:r>
          </a:p>
        </p:txBody>
      </p:sp>
      <p:sp>
        <p:nvSpPr>
          <p:cNvPr id="24" name="object 24"/>
          <p:cNvSpPr txBox="1"/>
          <p:nvPr/>
        </p:nvSpPr>
        <p:spPr>
          <a:xfrm>
            <a:off x="9047988" y="4635552"/>
            <a:ext cx="1613036" cy="644611"/>
          </a:xfrm>
          <a:prstGeom prst="rect">
            <a:avLst/>
          </a:prstGeom>
        </p:spPr>
        <p:txBody>
          <a:bodyPr vert="horz" wrap="square" lIns="0" tIns="0" rIns="0" bIns="0" rtlCol="0">
            <a:spAutoFit/>
          </a:bodyPr>
          <a:lstStyle/>
          <a:p>
            <a:pPr marL="0" marR="0">
              <a:lnSpc>
                <a:spcPts val="2375"/>
              </a:lnSpc>
              <a:spcBef>
                <a:spcPts val="0"/>
              </a:spcBef>
              <a:spcAft>
                <a:spcPts val="0"/>
              </a:spcAft>
            </a:pPr>
            <a:r>
              <a:rPr sz="1800" dirty="0">
                <a:solidFill>
                  <a:srgbClr val="000000"/>
                </a:solidFill>
                <a:latin typeface="FFFWLT+MicrosoftYaHei"/>
                <a:cs typeface="FFFWLT+MicrosoftYaHei"/>
              </a:rPr>
              <a:t>资源建设</a:t>
            </a:r>
            <a:r>
              <a:rPr sz="1800" dirty="0">
                <a:solidFill>
                  <a:srgbClr val="000000"/>
                </a:solidFill>
                <a:latin typeface="DDGTMV+ArialMT"/>
                <a:cs typeface="DDGTMV+ArialMT"/>
              </a:rPr>
              <a:t>3</a:t>
            </a:r>
            <a:r>
              <a:rPr sz="1800" dirty="0">
                <a:solidFill>
                  <a:srgbClr val="000000"/>
                </a:solidFill>
                <a:latin typeface="FFFWLT+MicrosoftYaHei"/>
                <a:cs typeface="FFFWLT+MicrosoftYaHei"/>
              </a:rPr>
              <a:t>项</a:t>
            </a:r>
          </a:p>
        </p:txBody>
      </p:sp>
      <p:sp>
        <p:nvSpPr>
          <p:cNvPr id="25" name="object 25"/>
          <p:cNvSpPr txBox="1"/>
          <p:nvPr/>
        </p:nvSpPr>
        <p:spPr>
          <a:xfrm>
            <a:off x="3665913" y="4936799"/>
            <a:ext cx="2596542" cy="557624"/>
          </a:xfrm>
          <a:prstGeom prst="rect">
            <a:avLst/>
          </a:prstGeom>
        </p:spPr>
        <p:txBody>
          <a:bodyPr vert="horz" wrap="square" lIns="0" tIns="0" rIns="0" bIns="0" rtlCol="0">
            <a:spAutoFit/>
          </a:bodyPr>
          <a:lstStyle/>
          <a:p>
            <a:pPr marL="0" marR="0">
              <a:lnSpc>
                <a:spcPts val="1080"/>
              </a:lnSpc>
              <a:spcBef>
                <a:spcPts val="0"/>
              </a:spcBef>
              <a:spcAft>
                <a:spcPts val="0"/>
              </a:spcAft>
            </a:pPr>
            <a:r>
              <a:rPr sz="1100" spc="10" dirty="0">
                <a:solidFill>
                  <a:srgbClr val="FF0000"/>
                </a:solidFill>
                <a:latin typeface="FangSong"/>
                <a:cs typeface="FangSong"/>
              </a:rPr>
              <a:t>使用蓝墨云班课开展信息化教学课程</a:t>
            </a:r>
          </a:p>
          <a:p>
            <a:pPr marL="0" marR="0">
              <a:lnSpc>
                <a:spcPts val="1080"/>
              </a:lnSpc>
              <a:spcBef>
                <a:spcPts val="528"/>
              </a:spcBef>
              <a:spcAft>
                <a:spcPts val="0"/>
              </a:spcAft>
            </a:pPr>
            <a:r>
              <a:rPr sz="1100" dirty="0">
                <a:solidFill>
                  <a:srgbClr val="000000"/>
                </a:solidFill>
                <a:latin typeface="FangSong"/>
                <a:cs typeface="FangSong"/>
              </a:rPr>
              <a:t>教材选用</a:t>
            </a:r>
          </a:p>
        </p:txBody>
      </p:sp>
      <p:sp>
        <p:nvSpPr>
          <p:cNvPr id="26" name="object 26"/>
          <p:cNvSpPr txBox="1"/>
          <p:nvPr/>
        </p:nvSpPr>
        <p:spPr>
          <a:xfrm>
            <a:off x="3665913" y="5358380"/>
            <a:ext cx="1056248" cy="346833"/>
          </a:xfrm>
          <a:prstGeom prst="rect">
            <a:avLst/>
          </a:prstGeom>
        </p:spPr>
        <p:txBody>
          <a:bodyPr vert="horz" wrap="square" lIns="0" tIns="0" rIns="0" bIns="0" rtlCol="0">
            <a:spAutoFit/>
          </a:bodyPr>
          <a:lstStyle/>
          <a:p>
            <a:pPr marL="0" marR="0">
              <a:lnSpc>
                <a:spcPts val="1080"/>
              </a:lnSpc>
              <a:spcBef>
                <a:spcPts val="0"/>
              </a:spcBef>
              <a:spcAft>
                <a:spcPts val="0"/>
              </a:spcAft>
            </a:pPr>
            <a:r>
              <a:rPr sz="1100" spc="11" dirty="0">
                <a:solidFill>
                  <a:srgbClr val="FF0000"/>
                </a:solidFill>
                <a:latin typeface="FangSong"/>
                <a:cs typeface="FangSong"/>
              </a:rPr>
              <a:t>实训基地数量</a:t>
            </a:r>
          </a:p>
        </p:txBody>
      </p:sp>
      <p:sp>
        <p:nvSpPr>
          <p:cNvPr id="27" name="object 27"/>
          <p:cNvSpPr txBox="1"/>
          <p:nvPr/>
        </p:nvSpPr>
        <p:spPr>
          <a:xfrm>
            <a:off x="7633476" y="5358380"/>
            <a:ext cx="679161" cy="1645086"/>
          </a:xfrm>
          <a:prstGeom prst="rect">
            <a:avLst/>
          </a:prstGeom>
        </p:spPr>
        <p:txBody>
          <a:bodyPr vert="horz" wrap="square" lIns="0" tIns="0" rIns="0" bIns="0" rtlCol="0">
            <a:spAutoFit/>
          </a:bodyPr>
          <a:lstStyle/>
          <a:p>
            <a:pPr marL="8018" marR="0">
              <a:lnSpc>
                <a:spcPts val="1080"/>
              </a:lnSpc>
              <a:spcBef>
                <a:spcPts val="0"/>
              </a:spcBef>
              <a:spcAft>
                <a:spcPts val="0"/>
              </a:spcAft>
            </a:pPr>
            <a:r>
              <a:rPr sz="1100" spc="11" dirty="0">
                <a:solidFill>
                  <a:srgbClr val="FF0000"/>
                </a:solidFill>
                <a:latin typeface="FangSong"/>
                <a:cs typeface="FangSong"/>
              </a:rPr>
              <a:t>不达标</a:t>
            </a:r>
          </a:p>
          <a:p>
            <a:pPr marL="44901" marR="0">
              <a:lnSpc>
                <a:spcPts val="1080"/>
              </a:lnSpc>
              <a:spcBef>
                <a:spcPts val="636"/>
              </a:spcBef>
              <a:spcAft>
                <a:spcPts val="0"/>
              </a:spcAft>
            </a:pPr>
            <a:r>
              <a:rPr sz="1100" spc="11" dirty="0">
                <a:solidFill>
                  <a:srgbClr val="FF0000"/>
                </a:solidFill>
                <a:latin typeface="FangSong"/>
                <a:cs typeface="FangSong"/>
              </a:rPr>
              <a:t>不达标</a:t>
            </a:r>
          </a:p>
          <a:p>
            <a:pPr marL="9621" marR="0">
              <a:lnSpc>
                <a:spcPts val="1080"/>
              </a:lnSpc>
              <a:spcBef>
                <a:spcPts val="664"/>
              </a:spcBef>
              <a:spcAft>
                <a:spcPts val="0"/>
              </a:spcAft>
            </a:pPr>
            <a:r>
              <a:rPr sz="1100" spc="11" dirty="0">
                <a:solidFill>
                  <a:srgbClr val="FF0000"/>
                </a:solidFill>
                <a:latin typeface="FangSong"/>
                <a:cs typeface="FangSong"/>
              </a:rPr>
              <a:t>不达标</a:t>
            </a:r>
          </a:p>
          <a:p>
            <a:pPr marL="9621" marR="0">
              <a:lnSpc>
                <a:spcPts val="1080"/>
              </a:lnSpc>
              <a:spcBef>
                <a:spcPts val="578"/>
              </a:spcBef>
              <a:spcAft>
                <a:spcPts val="0"/>
              </a:spcAft>
            </a:pPr>
            <a:r>
              <a:rPr sz="1100" spc="11" dirty="0">
                <a:solidFill>
                  <a:srgbClr val="FF0000"/>
                </a:solidFill>
                <a:latin typeface="FangSong"/>
                <a:cs typeface="FangSong"/>
              </a:rPr>
              <a:t>不达标</a:t>
            </a:r>
          </a:p>
          <a:p>
            <a:pPr marL="8018" marR="0">
              <a:lnSpc>
                <a:spcPts val="1080"/>
              </a:lnSpc>
              <a:spcBef>
                <a:spcPts val="528"/>
              </a:spcBef>
              <a:spcAft>
                <a:spcPts val="0"/>
              </a:spcAft>
            </a:pPr>
            <a:r>
              <a:rPr sz="1100" spc="11" dirty="0">
                <a:solidFill>
                  <a:srgbClr val="FF0000"/>
                </a:solidFill>
                <a:latin typeface="FangSong"/>
                <a:cs typeface="FangSong"/>
              </a:rPr>
              <a:t>不达标</a:t>
            </a:r>
          </a:p>
          <a:p>
            <a:pPr marL="0" marR="0">
              <a:lnSpc>
                <a:spcPts val="1130"/>
              </a:lnSpc>
              <a:spcBef>
                <a:spcPts val="596"/>
              </a:spcBef>
              <a:spcAft>
                <a:spcPts val="0"/>
              </a:spcAft>
            </a:pPr>
            <a:r>
              <a:rPr sz="1150" spc="12" dirty="0">
                <a:solidFill>
                  <a:srgbClr val="FF0000"/>
                </a:solidFill>
                <a:latin typeface="FangSong"/>
                <a:cs typeface="FangSong"/>
              </a:rPr>
              <a:t>不达标</a:t>
            </a:r>
          </a:p>
          <a:p>
            <a:pPr marL="9621" marR="0">
              <a:lnSpc>
                <a:spcPts val="1080"/>
              </a:lnSpc>
              <a:spcBef>
                <a:spcPts val="571"/>
              </a:spcBef>
              <a:spcAft>
                <a:spcPts val="0"/>
              </a:spcAft>
            </a:pPr>
            <a:r>
              <a:rPr sz="1100" spc="11" dirty="0">
                <a:solidFill>
                  <a:srgbClr val="FF0000"/>
                </a:solidFill>
                <a:latin typeface="FangSong"/>
                <a:cs typeface="FangSong"/>
              </a:rPr>
              <a:t>不达标</a:t>
            </a:r>
          </a:p>
        </p:txBody>
      </p:sp>
      <p:sp>
        <p:nvSpPr>
          <p:cNvPr id="28" name="object 28"/>
          <p:cNvSpPr txBox="1"/>
          <p:nvPr/>
        </p:nvSpPr>
        <p:spPr>
          <a:xfrm>
            <a:off x="3665913" y="5581303"/>
            <a:ext cx="1197365" cy="346833"/>
          </a:xfrm>
          <a:prstGeom prst="rect">
            <a:avLst/>
          </a:prstGeom>
        </p:spPr>
        <p:txBody>
          <a:bodyPr vert="horz" wrap="square" lIns="0" tIns="0" rIns="0" bIns="0" rtlCol="0">
            <a:spAutoFit/>
          </a:bodyPr>
          <a:lstStyle/>
          <a:p>
            <a:pPr marL="0" marR="0">
              <a:lnSpc>
                <a:spcPts val="1080"/>
              </a:lnSpc>
              <a:spcBef>
                <a:spcPts val="0"/>
              </a:spcBef>
              <a:spcAft>
                <a:spcPts val="0"/>
              </a:spcAft>
            </a:pPr>
            <a:r>
              <a:rPr sz="1100" spc="11" dirty="0">
                <a:solidFill>
                  <a:srgbClr val="FF0000"/>
                </a:solidFill>
                <a:latin typeface="FangSong"/>
                <a:cs typeface="FangSong"/>
              </a:rPr>
              <a:t>生均仪器设备值</a:t>
            </a:r>
          </a:p>
        </p:txBody>
      </p:sp>
      <p:sp>
        <p:nvSpPr>
          <p:cNvPr id="29" name="object 29"/>
          <p:cNvSpPr txBox="1"/>
          <p:nvPr/>
        </p:nvSpPr>
        <p:spPr>
          <a:xfrm>
            <a:off x="3665913" y="5804529"/>
            <a:ext cx="1056248" cy="346833"/>
          </a:xfrm>
          <a:prstGeom prst="rect">
            <a:avLst/>
          </a:prstGeom>
        </p:spPr>
        <p:txBody>
          <a:bodyPr vert="horz" wrap="square" lIns="0" tIns="0" rIns="0" bIns="0" rtlCol="0">
            <a:spAutoFit/>
          </a:bodyPr>
          <a:lstStyle/>
          <a:p>
            <a:pPr marL="0" marR="0">
              <a:lnSpc>
                <a:spcPts val="1080"/>
              </a:lnSpc>
              <a:spcBef>
                <a:spcPts val="0"/>
              </a:spcBef>
              <a:spcAft>
                <a:spcPts val="0"/>
              </a:spcAft>
            </a:pPr>
            <a:r>
              <a:rPr sz="1100" spc="11" dirty="0">
                <a:solidFill>
                  <a:srgbClr val="FF0000"/>
                </a:solidFill>
                <a:latin typeface="FangSong"/>
                <a:cs typeface="FangSong"/>
              </a:rPr>
              <a:t>实训室使用率</a:t>
            </a:r>
          </a:p>
        </p:txBody>
      </p:sp>
      <p:sp>
        <p:nvSpPr>
          <p:cNvPr id="30" name="object 30"/>
          <p:cNvSpPr txBox="1"/>
          <p:nvPr/>
        </p:nvSpPr>
        <p:spPr>
          <a:xfrm>
            <a:off x="8972423" y="5851374"/>
            <a:ext cx="1613036" cy="644611"/>
          </a:xfrm>
          <a:prstGeom prst="rect">
            <a:avLst/>
          </a:prstGeom>
        </p:spPr>
        <p:txBody>
          <a:bodyPr vert="horz" wrap="square" lIns="0" tIns="0" rIns="0" bIns="0" rtlCol="0">
            <a:spAutoFit/>
          </a:bodyPr>
          <a:lstStyle/>
          <a:p>
            <a:pPr marL="0" marR="0">
              <a:lnSpc>
                <a:spcPts val="2375"/>
              </a:lnSpc>
              <a:spcBef>
                <a:spcPts val="0"/>
              </a:spcBef>
              <a:spcAft>
                <a:spcPts val="0"/>
              </a:spcAft>
            </a:pPr>
            <a:r>
              <a:rPr sz="1800" dirty="0">
                <a:solidFill>
                  <a:srgbClr val="000000"/>
                </a:solidFill>
                <a:latin typeface="FFFWLT+MicrosoftYaHei"/>
                <a:cs typeface="FFFWLT+MicrosoftYaHei"/>
              </a:rPr>
              <a:t>实训条件</a:t>
            </a:r>
            <a:r>
              <a:rPr sz="1800" dirty="0">
                <a:solidFill>
                  <a:srgbClr val="000000"/>
                </a:solidFill>
                <a:latin typeface="DDGTMV+ArialMT"/>
                <a:cs typeface="DDGTMV+ArialMT"/>
              </a:rPr>
              <a:t>7</a:t>
            </a:r>
            <a:r>
              <a:rPr sz="1800" dirty="0">
                <a:solidFill>
                  <a:srgbClr val="000000"/>
                </a:solidFill>
                <a:latin typeface="FFFWLT+MicrosoftYaHei"/>
                <a:cs typeface="FFFWLT+MicrosoftYaHei"/>
              </a:rPr>
              <a:t>项</a:t>
            </a:r>
          </a:p>
        </p:txBody>
      </p:sp>
      <p:sp>
        <p:nvSpPr>
          <p:cNvPr id="31" name="object 31"/>
          <p:cNvSpPr txBox="1"/>
          <p:nvPr/>
        </p:nvSpPr>
        <p:spPr>
          <a:xfrm>
            <a:off x="3665913" y="6015320"/>
            <a:ext cx="1338482" cy="346833"/>
          </a:xfrm>
          <a:prstGeom prst="rect">
            <a:avLst/>
          </a:prstGeom>
        </p:spPr>
        <p:txBody>
          <a:bodyPr vert="horz" wrap="square" lIns="0" tIns="0" rIns="0" bIns="0" rtlCol="0">
            <a:spAutoFit/>
          </a:bodyPr>
          <a:lstStyle/>
          <a:p>
            <a:pPr marL="0" marR="0">
              <a:lnSpc>
                <a:spcPts val="1080"/>
              </a:lnSpc>
              <a:spcBef>
                <a:spcPts val="0"/>
              </a:spcBef>
              <a:spcAft>
                <a:spcPts val="0"/>
              </a:spcAft>
            </a:pPr>
            <a:r>
              <a:rPr sz="1100" spc="11" dirty="0">
                <a:solidFill>
                  <a:srgbClr val="FF0000"/>
                </a:solidFill>
                <a:latin typeface="FangSong"/>
                <a:cs typeface="FangSong"/>
              </a:rPr>
              <a:t>校外实训基地数量</a:t>
            </a:r>
          </a:p>
        </p:txBody>
      </p:sp>
      <p:sp>
        <p:nvSpPr>
          <p:cNvPr id="32" name="object 32"/>
          <p:cNvSpPr txBox="1"/>
          <p:nvPr/>
        </p:nvSpPr>
        <p:spPr>
          <a:xfrm>
            <a:off x="3665913" y="6226111"/>
            <a:ext cx="1056248" cy="346833"/>
          </a:xfrm>
          <a:prstGeom prst="rect">
            <a:avLst/>
          </a:prstGeom>
        </p:spPr>
        <p:txBody>
          <a:bodyPr vert="horz" wrap="square" lIns="0" tIns="0" rIns="0" bIns="0" rtlCol="0">
            <a:spAutoFit/>
          </a:bodyPr>
          <a:lstStyle/>
          <a:p>
            <a:pPr marL="0" marR="0">
              <a:lnSpc>
                <a:spcPts val="1080"/>
              </a:lnSpc>
              <a:spcBef>
                <a:spcPts val="0"/>
              </a:spcBef>
              <a:spcAft>
                <a:spcPts val="0"/>
              </a:spcAft>
            </a:pPr>
            <a:r>
              <a:rPr sz="1100" spc="11" dirty="0">
                <a:solidFill>
                  <a:srgbClr val="FF0000"/>
                </a:solidFill>
                <a:latin typeface="FangSong"/>
                <a:cs typeface="FangSong"/>
              </a:rPr>
              <a:t>合作企业数量</a:t>
            </a:r>
          </a:p>
        </p:txBody>
      </p:sp>
      <p:sp>
        <p:nvSpPr>
          <p:cNvPr id="33" name="object 33"/>
          <p:cNvSpPr txBox="1"/>
          <p:nvPr/>
        </p:nvSpPr>
        <p:spPr>
          <a:xfrm>
            <a:off x="3665913" y="6439935"/>
            <a:ext cx="1947407" cy="562171"/>
          </a:xfrm>
          <a:prstGeom prst="rect">
            <a:avLst/>
          </a:prstGeom>
        </p:spPr>
        <p:txBody>
          <a:bodyPr vert="horz" wrap="square" lIns="0" tIns="0" rIns="0" bIns="0" rtlCol="0">
            <a:spAutoFit/>
          </a:bodyPr>
          <a:lstStyle/>
          <a:p>
            <a:pPr marL="0" marR="0">
              <a:lnSpc>
                <a:spcPts val="1080"/>
              </a:lnSpc>
              <a:spcBef>
                <a:spcPts val="0"/>
              </a:spcBef>
              <a:spcAft>
                <a:spcPts val="0"/>
              </a:spcAft>
            </a:pPr>
            <a:r>
              <a:rPr sz="1100" dirty="0">
                <a:solidFill>
                  <a:srgbClr val="FF0000"/>
                </a:solidFill>
                <a:latin typeface="FangSong"/>
                <a:cs typeface="FangSong"/>
              </a:rPr>
              <a:t>合作企业提供顶岗实习岗位</a:t>
            </a:r>
          </a:p>
          <a:p>
            <a:pPr marL="0" marR="0">
              <a:lnSpc>
                <a:spcPts val="1080"/>
              </a:lnSpc>
              <a:spcBef>
                <a:spcPts val="614"/>
              </a:spcBef>
              <a:spcAft>
                <a:spcPts val="0"/>
              </a:spcAft>
            </a:pPr>
            <a:r>
              <a:rPr sz="1100" spc="11" dirty="0">
                <a:solidFill>
                  <a:srgbClr val="FF0000"/>
                </a:solidFill>
                <a:latin typeface="FangSong"/>
                <a:cs typeface="FangSong"/>
              </a:rPr>
              <a:t>合作企业座谈次数</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964889"/>
            <a:ext cx="12328144" cy="5893110"/>
          </a:xfrm>
          <a:prstGeom prst="rect">
            <a:avLst/>
          </a:prstGeom>
          <a:blipFill>
            <a:blip r:embed="rId2" cstate="print"/>
            <a:srcRect/>
            <a:stretch>
              <a:fillRect t="-16374" r="1104" b="1"/>
            </a:stretch>
          </a:blipFill>
        </p:spPr>
        <p:txBody>
          <a:bodyPr wrap="square" lIns="0" tIns="0" rIns="0" bIns="0" rtlCol="0">
            <a:spAutoFit/>
          </a:bodyPr>
          <a:lstStyle/>
          <a:p>
            <a:endParaRPr/>
          </a:p>
        </p:txBody>
      </p:sp>
      <p:sp>
        <p:nvSpPr>
          <p:cNvPr id="3" name="object 3"/>
          <p:cNvSpPr txBox="1"/>
          <p:nvPr/>
        </p:nvSpPr>
        <p:spPr>
          <a:xfrm>
            <a:off x="742492" y="323224"/>
            <a:ext cx="837343" cy="932011"/>
          </a:xfrm>
          <a:prstGeom prst="rect">
            <a:avLst/>
          </a:prstGeom>
        </p:spPr>
        <p:txBody>
          <a:bodyPr vert="horz" wrap="square" lIns="0" tIns="0" rIns="0" bIns="0" rtlCol="0">
            <a:spAutoFit/>
          </a:bodyPr>
          <a:lstStyle/>
          <a:p>
            <a:pPr marL="0" marR="0">
              <a:lnSpc>
                <a:spcPts val="3138"/>
              </a:lnSpc>
              <a:spcBef>
                <a:spcPts val="0"/>
              </a:spcBef>
              <a:spcAft>
                <a:spcPts val="0"/>
              </a:spcAft>
            </a:pPr>
            <a:r>
              <a:rPr sz="2800" dirty="0">
                <a:solidFill>
                  <a:srgbClr val="000000"/>
                </a:solidFill>
                <a:latin typeface="VBNVSQ+AgencyFB-Reg"/>
                <a:cs typeface="VBNVSQ+AgencyFB-Reg"/>
              </a:rPr>
              <a:t>03</a:t>
            </a:r>
          </a:p>
        </p:txBody>
      </p:sp>
      <p:sp>
        <p:nvSpPr>
          <p:cNvPr id="4" name="object 4"/>
          <p:cNvSpPr txBox="1"/>
          <p:nvPr/>
        </p:nvSpPr>
        <p:spPr>
          <a:xfrm>
            <a:off x="1352423" y="349527"/>
            <a:ext cx="1954833" cy="888492"/>
          </a:xfrm>
          <a:prstGeom prst="rect">
            <a:avLst/>
          </a:prstGeom>
        </p:spPr>
        <p:txBody>
          <a:bodyPr vert="horz" wrap="square" lIns="0" tIns="0" rIns="0" bIns="0" rtlCol="0">
            <a:spAutoFit/>
          </a:bodyPr>
          <a:lstStyle/>
          <a:p>
            <a:pPr marL="0" marR="0">
              <a:lnSpc>
                <a:spcPts val="2796"/>
              </a:lnSpc>
              <a:spcBef>
                <a:spcPts val="0"/>
              </a:spcBef>
              <a:spcAft>
                <a:spcPts val="0"/>
              </a:spcAft>
            </a:pPr>
            <a:r>
              <a:rPr sz="2800" dirty="0">
                <a:solidFill>
                  <a:srgbClr val="000000"/>
                </a:solidFill>
                <a:latin typeface="SimHei"/>
                <a:cs typeface="SimHei"/>
              </a:rPr>
              <a:t>自我诊断</a:t>
            </a:r>
          </a:p>
        </p:txBody>
      </p:sp>
      <p:sp>
        <p:nvSpPr>
          <p:cNvPr id="5" name="object 5"/>
          <p:cNvSpPr txBox="1"/>
          <p:nvPr/>
        </p:nvSpPr>
        <p:spPr>
          <a:xfrm>
            <a:off x="200863" y="964889"/>
            <a:ext cx="9059532" cy="794958"/>
          </a:xfrm>
          <a:prstGeom prst="rect">
            <a:avLst/>
          </a:prstGeom>
        </p:spPr>
        <p:txBody>
          <a:bodyPr vert="horz" wrap="square" lIns="0" tIns="0" rIns="0" bIns="0" rtlCol="0">
            <a:spAutoFit/>
          </a:bodyPr>
          <a:lstStyle/>
          <a:p>
            <a:pPr marL="0" marR="0">
              <a:lnSpc>
                <a:spcPts val="3167"/>
              </a:lnSpc>
              <a:spcBef>
                <a:spcPts val="0"/>
              </a:spcBef>
              <a:spcAft>
                <a:spcPts val="0"/>
              </a:spcAft>
            </a:pPr>
            <a:r>
              <a:rPr sz="2400" b="1" dirty="0">
                <a:solidFill>
                  <a:srgbClr val="FF0000"/>
                </a:solidFill>
                <a:latin typeface="QSBMES+MicrosoftYaHei-Bold"/>
                <a:cs typeface="QSBMES+MicrosoftYaHei-Bold"/>
              </a:rPr>
              <a:t>改进：</a:t>
            </a:r>
            <a:r>
              <a:rPr sz="2400" b="1" spc="-194" dirty="0">
                <a:solidFill>
                  <a:srgbClr val="FF0000"/>
                </a:solidFill>
                <a:latin typeface="Times New Roman"/>
                <a:cs typeface="Times New Roman"/>
              </a:rPr>
              <a:t> </a:t>
            </a:r>
            <a:r>
              <a:rPr sz="2000" b="1" dirty="0">
                <a:solidFill>
                  <a:srgbClr val="000000"/>
                </a:solidFill>
                <a:latin typeface="QSBMES+MicrosoftYaHei-Bold"/>
                <a:cs typeface="QSBMES+MicrosoftYaHei-Bold"/>
              </a:rPr>
              <a:t>第一轮诊改：</a:t>
            </a:r>
            <a:r>
              <a:rPr sz="2000" b="1" dirty="0">
                <a:solidFill>
                  <a:srgbClr val="000000"/>
                </a:solidFill>
                <a:latin typeface="LVTEAD+MicrosoftYaHei-Bold"/>
                <a:cs typeface="LVTEAD+MicrosoftYaHei-Bold"/>
              </a:rPr>
              <a:t>2016</a:t>
            </a:r>
            <a:r>
              <a:rPr sz="2000" b="1" dirty="0">
                <a:solidFill>
                  <a:srgbClr val="000000"/>
                </a:solidFill>
                <a:latin typeface="QSBMES+MicrosoftYaHei-Bold"/>
                <a:cs typeface="QSBMES+MicrosoftYaHei-Bold"/>
              </a:rPr>
              <a:t>年</a:t>
            </a:r>
            <a:r>
              <a:rPr sz="2000" b="1" dirty="0">
                <a:solidFill>
                  <a:srgbClr val="000000"/>
                </a:solidFill>
                <a:latin typeface="LVTEAD+MicrosoftYaHei-Bold"/>
                <a:cs typeface="LVTEAD+MicrosoftYaHei-Bold"/>
              </a:rPr>
              <a:t>9</a:t>
            </a:r>
            <a:r>
              <a:rPr sz="2000" b="1" dirty="0">
                <a:solidFill>
                  <a:srgbClr val="000000"/>
                </a:solidFill>
                <a:latin typeface="QSBMES+MicrosoftYaHei-Bold"/>
                <a:cs typeface="QSBMES+MicrosoftYaHei-Bold"/>
              </a:rPr>
              <a:t>月到</a:t>
            </a:r>
            <a:r>
              <a:rPr sz="2000" b="1" dirty="0">
                <a:solidFill>
                  <a:srgbClr val="000000"/>
                </a:solidFill>
                <a:latin typeface="LVTEAD+MicrosoftYaHei-Bold"/>
                <a:cs typeface="LVTEAD+MicrosoftYaHei-Bold"/>
              </a:rPr>
              <a:t>2017</a:t>
            </a:r>
            <a:r>
              <a:rPr sz="2000" b="1" dirty="0">
                <a:solidFill>
                  <a:srgbClr val="000000"/>
                </a:solidFill>
                <a:latin typeface="QSBMES+MicrosoftYaHei-Bold"/>
                <a:cs typeface="QSBMES+MicrosoftYaHei-Bold"/>
              </a:rPr>
              <a:t>年</a:t>
            </a:r>
            <a:r>
              <a:rPr sz="2000" b="1" dirty="0">
                <a:solidFill>
                  <a:srgbClr val="000000"/>
                </a:solidFill>
                <a:latin typeface="LVTEAD+MicrosoftYaHei-Bold"/>
                <a:cs typeface="LVTEAD+MicrosoftYaHei-Bold"/>
              </a:rPr>
              <a:t>8</a:t>
            </a:r>
            <a:r>
              <a:rPr sz="2000" b="1" dirty="0">
                <a:solidFill>
                  <a:srgbClr val="000000"/>
                </a:solidFill>
                <a:latin typeface="QSBMES+MicrosoftYaHei-Bold"/>
                <a:cs typeface="QSBMES+MicrosoftYaHei-Bold"/>
              </a:rPr>
              <a:t>月本专业作为学院试点专</a:t>
            </a:r>
          </a:p>
        </p:txBody>
      </p:sp>
      <p:sp>
        <p:nvSpPr>
          <p:cNvPr id="6" name="object 6"/>
          <p:cNvSpPr txBox="1"/>
          <p:nvPr/>
        </p:nvSpPr>
        <p:spPr>
          <a:xfrm>
            <a:off x="1166774" y="1422343"/>
            <a:ext cx="5853685" cy="716905"/>
          </a:xfrm>
          <a:prstGeom prst="rect">
            <a:avLst/>
          </a:prstGeom>
        </p:spPr>
        <p:txBody>
          <a:bodyPr vert="horz" wrap="square" lIns="0" tIns="0" rIns="0" bIns="0" rtlCol="0">
            <a:spAutoFit/>
          </a:bodyPr>
          <a:lstStyle/>
          <a:p>
            <a:pPr marL="0" marR="0">
              <a:lnSpc>
                <a:spcPts val="2644"/>
              </a:lnSpc>
              <a:spcBef>
                <a:spcPts val="0"/>
              </a:spcBef>
              <a:spcAft>
                <a:spcPts val="0"/>
              </a:spcAft>
            </a:pPr>
            <a:r>
              <a:rPr sz="2000" b="1" dirty="0">
                <a:solidFill>
                  <a:srgbClr val="000000"/>
                </a:solidFill>
                <a:latin typeface="QSBMES+MicrosoftYaHei-Bold"/>
                <a:cs typeface="QSBMES+MicrosoftYaHei-Bold"/>
              </a:rPr>
              <a:t>业进行诊改对照专业建设诊断的，发现问题：</a:t>
            </a:r>
          </a:p>
        </p:txBody>
      </p:sp>
      <p:sp>
        <p:nvSpPr>
          <p:cNvPr id="7" name="object 7"/>
          <p:cNvSpPr txBox="1"/>
          <p:nvPr/>
        </p:nvSpPr>
        <p:spPr>
          <a:xfrm>
            <a:off x="6281674" y="1713155"/>
            <a:ext cx="3680459" cy="644611"/>
          </a:xfrm>
          <a:prstGeom prst="rect">
            <a:avLst/>
          </a:prstGeom>
        </p:spPr>
        <p:txBody>
          <a:bodyPr vert="horz" wrap="square" lIns="0" tIns="0" rIns="0" bIns="0" rtlCol="0">
            <a:spAutoFit/>
          </a:bodyPr>
          <a:lstStyle/>
          <a:p>
            <a:pPr marL="0" marR="0">
              <a:lnSpc>
                <a:spcPts val="2375"/>
              </a:lnSpc>
              <a:spcBef>
                <a:spcPts val="0"/>
              </a:spcBef>
              <a:spcAft>
                <a:spcPts val="0"/>
              </a:spcAft>
            </a:pPr>
            <a:r>
              <a:rPr sz="1800" dirty="0">
                <a:solidFill>
                  <a:srgbClr val="FFFFFF"/>
                </a:solidFill>
                <a:latin typeface="FFFWLT+MicrosoftYaHei"/>
                <a:cs typeface="FFFWLT+MicrosoftYaHei"/>
              </a:rPr>
              <a:t>开展招生宣传，拓展就业渠道。</a:t>
            </a:r>
          </a:p>
        </p:txBody>
      </p:sp>
      <p:sp>
        <p:nvSpPr>
          <p:cNvPr id="8" name="object 8"/>
          <p:cNvSpPr txBox="1"/>
          <p:nvPr/>
        </p:nvSpPr>
        <p:spPr>
          <a:xfrm>
            <a:off x="539191" y="2320651"/>
            <a:ext cx="4388159" cy="1090042"/>
          </a:xfrm>
          <a:prstGeom prst="rect">
            <a:avLst/>
          </a:prstGeom>
        </p:spPr>
        <p:txBody>
          <a:bodyPr vert="horz" wrap="square" lIns="0" tIns="0" rIns="0" bIns="0" rtlCol="0">
            <a:spAutoFit/>
          </a:bodyPr>
          <a:lstStyle/>
          <a:p>
            <a:pPr marL="0" marR="0">
              <a:lnSpc>
                <a:spcPts val="1979"/>
              </a:lnSpc>
              <a:spcBef>
                <a:spcPts val="0"/>
              </a:spcBef>
              <a:spcAft>
                <a:spcPts val="0"/>
              </a:spcAft>
            </a:pPr>
            <a:r>
              <a:rPr sz="1500" dirty="0" err="1" smtClean="0">
                <a:solidFill>
                  <a:srgbClr val="FFFFFF"/>
                </a:solidFill>
                <a:latin typeface="FFFWLT+MicrosoftYaHei"/>
                <a:cs typeface="FFFWLT+MicrosoftYaHei"/>
              </a:rPr>
              <a:t>招生数量和录取情况不满足</a:t>
            </a:r>
            <a:r>
              <a:rPr lang="zh-CN" altLang="en-US" sz="1500" dirty="0" smtClean="0">
                <a:solidFill>
                  <a:srgbClr val="FFFFFF"/>
                </a:solidFill>
                <a:latin typeface="FFFWLT+MicrosoftYaHei"/>
                <a:cs typeface="FFFWLT+MicrosoftYaHei"/>
              </a:rPr>
              <a:t>重点</a:t>
            </a:r>
            <a:r>
              <a:rPr sz="1500" dirty="0" err="1" smtClean="0">
                <a:solidFill>
                  <a:srgbClr val="FFFFFF"/>
                </a:solidFill>
                <a:latin typeface="FFFWLT+MicrosoftYaHei"/>
                <a:cs typeface="FFFWLT+MicrosoftYaHei"/>
              </a:rPr>
              <a:t>专业的目标</a:t>
            </a:r>
            <a:r>
              <a:rPr sz="1500" dirty="0">
                <a:solidFill>
                  <a:srgbClr val="FFFFFF"/>
                </a:solidFill>
                <a:latin typeface="FFFWLT+MicrosoftYaHei"/>
                <a:cs typeface="FFFWLT+MicrosoftYaHei"/>
              </a:rPr>
              <a:t>。</a:t>
            </a:r>
          </a:p>
          <a:p>
            <a:pPr marL="0" marR="0">
              <a:lnSpc>
                <a:spcPts val="1979"/>
              </a:lnSpc>
              <a:spcBef>
                <a:spcPts val="4524"/>
              </a:spcBef>
              <a:spcAft>
                <a:spcPts val="0"/>
              </a:spcAft>
            </a:pPr>
            <a:r>
              <a:rPr sz="1500" dirty="0">
                <a:solidFill>
                  <a:srgbClr val="FFFFFF"/>
                </a:solidFill>
                <a:latin typeface="FFFWLT+MicrosoftYaHei"/>
                <a:cs typeface="FFFWLT+MicrosoftYaHei"/>
              </a:rPr>
              <a:t>专业教师不足，双师素质不达标</a:t>
            </a:r>
          </a:p>
        </p:txBody>
      </p:sp>
      <p:sp>
        <p:nvSpPr>
          <p:cNvPr id="9" name="object 9"/>
          <p:cNvSpPr txBox="1"/>
          <p:nvPr/>
        </p:nvSpPr>
        <p:spPr>
          <a:xfrm>
            <a:off x="6281674" y="2547926"/>
            <a:ext cx="6309360" cy="998179"/>
          </a:xfrm>
          <a:prstGeom prst="rect">
            <a:avLst/>
          </a:prstGeom>
        </p:spPr>
        <p:txBody>
          <a:bodyPr vert="horz" wrap="square" lIns="0" tIns="0" rIns="0" bIns="0" rtlCol="0">
            <a:spAutoFit/>
          </a:bodyPr>
          <a:lstStyle/>
          <a:p>
            <a:pPr marL="0" marR="0">
              <a:lnSpc>
                <a:spcPts val="2375"/>
              </a:lnSpc>
              <a:spcBef>
                <a:spcPts val="0"/>
              </a:spcBef>
              <a:spcAft>
                <a:spcPts val="0"/>
              </a:spcAft>
            </a:pPr>
            <a:r>
              <a:rPr sz="1800" dirty="0">
                <a:solidFill>
                  <a:srgbClr val="FFFFFF"/>
                </a:solidFill>
                <a:latin typeface="FFFWLT+MicrosoftYaHei"/>
                <a:cs typeface="FFFWLT+MicrosoftYaHei"/>
              </a:rPr>
              <a:t>积极引进高水平人才，对现有教师通过多种形式进行培</a:t>
            </a:r>
          </a:p>
          <a:p>
            <a:pPr marL="0" marR="0">
              <a:lnSpc>
                <a:spcPts val="2375"/>
              </a:lnSpc>
              <a:spcBef>
                <a:spcPts val="408"/>
              </a:spcBef>
              <a:spcAft>
                <a:spcPts val="0"/>
              </a:spcAft>
            </a:pPr>
            <a:r>
              <a:rPr sz="1800" dirty="0">
                <a:solidFill>
                  <a:srgbClr val="FFFFFF"/>
                </a:solidFill>
                <a:latin typeface="FFFWLT+MicrosoftYaHei"/>
                <a:cs typeface="FFFWLT+MicrosoftYaHei"/>
              </a:rPr>
              <a:t>养。</a:t>
            </a:r>
          </a:p>
        </p:txBody>
      </p:sp>
      <p:sp>
        <p:nvSpPr>
          <p:cNvPr id="10" name="object 10"/>
          <p:cNvSpPr txBox="1"/>
          <p:nvPr/>
        </p:nvSpPr>
        <p:spPr>
          <a:xfrm>
            <a:off x="6281674" y="3559227"/>
            <a:ext cx="6368407" cy="282770"/>
          </a:xfrm>
          <a:prstGeom prst="rect">
            <a:avLst/>
          </a:prstGeom>
        </p:spPr>
        <p:txBody>
          <a:bodyPr vert="horz" wrap="square" lIns="0" tIns="0" rIns="0" bIns="0" rtlCol="0">
            <a:spAutoFit/>
          </a:bodyPr>
          <a:lstStyle/>
          <a:p>
            <a:pPr marL="0" marR="0">
              <a:lnSpc>
                <a:spcPts val="2375"/>
              </a:lnSpc>
              <a:spcBef>
                <a:spcPts val="0"/>
              </a:spcBef>
              <a:spcAft>
                <a:spcPts val="0"/>
              </a:spcAft>
            </a:pPr>
            <a:r>
              <a:rPr sz="1800" dirty="0" err="1" smtClean="0">
                <a:solidFill>
                  <a:srgbClr val="FFFFFF"/>
                </a:solidFill>
                <a:latin typeface="FFFWLT+MicrosoftYaHei"/>
                <a:cs typeface="FFFWLT+MicrosoftYaHei"/>
              </a:rPr>
              <a:t>申请</a:t>
            </a:r>
            <a:r>
              <a:rPr lang="zh-CN" altLang="en-US" sz="1800" dirty="0" smtClean="0">
                <a:solidFill>
                  <a:srgbClr val="FFFFFF"/>
                </a:solidFill>
                <a:latin typeface="FFFWLT+MicrosoftYaHei"/>
                <a:cs typeface="FFFWLT+MicrosoftYaHei"/>
              </a:rPr>
              <a:t>安装中教畅享模拟软件，</a:t>
            </a:r>
            <a:r>
              <a:rPr sz="1800" dirty="0" err="1" smtClean="0">
                <a:solidFill>
                  <a:srgbClr val="FFFFFF"/>
                </a:solidFill>
                <a:latin typeface="FFFWLT+MicrosoftYaHei"/>
                <a:cs typeface="FFFWLT+MicrosoftYaHei"/>
              </a:rPr>
              <a:t>立项建设</a:t>
            </a:r>
            <a:r>
              <a:rPr lang="zh-CN" altLang="en-US" sz="1800" dirty="0" smtClean="0">
                <a:solidFill>
                  <a:srgbClr val="FFFFFF"/>
                </a:solidFill>
                <a:latin typeface="FFFWLT+MicrosoftYaHei"/>
                <a:cs typeface="FFFWLT+MicrosoftYaHei"/>
              </a:rPr>
              <a:t>创新创业</a:t>
            </a:r>
            <a:r>
              <a:rPr sz="1800" dirty="0" err="1" smtClean="0">
                <a:solidFill>
                  <a:srgbClr val="FFFFFF"/>
                </a:solidFill>
                <a:latin typeface="FFFWLT+MicrosoftYaHei"/>
                <a:cs typeface="FFFWLT+MicrosoftYaHei"/>
              </a:rPr>
              <a:t>实训室</a:t>
            </a:r>
            <a:endParaRPr sz="1800" dirty="0">
              <a:solidFill>
                <a:srgbClr val="FFFFFF"/>
              </a:solidFill>
              <a:latin typeface="FFFWLT+MicrosoftYaHei"/>
              <a:cs typeface="FFFWLT+MicrosoftYaHei"/>
            </a:endParaRPr>
          </a:p>
        </p:txBody>
      </p:sp>
      <p:sp>
        <p:nvSpPr>
          <p:cNvPr id="11" name="object 11"/>
          <p:cNvSpPr txBox="1"/>
          <p:nvPr/>
        </p:nvSpPr>
        <p:spPr>
          <a:xfrm>
            <a:off x="539191" y="3822679"/>
            <a:ext cx="5485286" cy="256480"/>
          </a:xfrm>
          <a:prstGeom prst="rect">
            <a:avLst/>
          </a:prstGeom>
        </p:spPr>
        <p:txBody>
          <a:bodyPr vert="horz" wrap="square" lIns="0" tIns="0" rIns="0" bIns="0" rtlCol="0">
            <a:spAutoFit/>
          </a:bodyPr>
          <a:lstStyle/>
          <a:p>
            <a:pPr marL="0" marR="0">
              <a:lnSpc>
                <a:spcPts val="1979"/>
              </a:lnSpc>
              <a:spcBef>
                <a:spcPts val="0"/>
              </a:spcBef>
              <a:spcAft>
                <a:spcPts val="0"/>
              </a:spcAft>
            </a:pPr>
            <a:r>
              <a:rPr sz="1500" dirty="0" err="1">
                <a:solidFill>
                  <a:srgbClr val="FFFFFF"/>
                </a:solidFill>
                <a:latin typeface="FFFWLT+MicrosoftYaHei"/>
                <a:cs typeface="FFFWLT+MicrosoftYaHei"/>
              </a:rPr>
              <a:t>专业现有实训室不能完全满足需要</a:t>
            </a:r>
            <a:r>
              <a:rPr sz="1500" dirty="0" smtClean="0">
                <a:solidFill>
                  <a:srgbClr val="FFFFFF"/>
                </a:solidFill>
                <a:latin typeface="FFFWLT+MicrosoftYaHei"/>
                <a:cs typeface="FFFWLT+MicrosoftYaHei"/>
              </a:rPr>
              <a:t>，</a:t>
            </a:r>
            <a:r>
              <a:rPr lang="zh-CN" altLang="en-US" sz="1500" dirty="0">
                <a:solidFill>
                  <a:srgbClr val="FFFFFF"/>
                </a:solidFill>
                <a:latin typeface="FFFWLT+MicrosoftYaHei"/>
                <a:cs typeface="FFFWLT+MicrosoftYaHei"/>
              </a:rPr>
              <a:t>电</a:t>
            </a:r>
            <a:r>
              <a:rPr lang="zh-CN" altLang="en-US" sz="1500" dirty="0" smtClean="0">
                <a:solidFill>
                  <a:srgbClr val="FFFFFF"/>
                </a:solidFill>
                <a:latin typeface="FFFWLT+MicrosoftYaHei"/>
                <a:cs typeface="FFFWLT+MicrosoftYaHei"/>
              </a:rPr>
              <a:t>商实训室没有模拟软件</a:t>
            </a:r>
            <a:endParaRPr sz="1500" dirty="0">
              <a:solidFill>
                <a:srgbClr val="FFFFFF"/>
              </a:solidFill>
              <a:latin typeface="FFFWLT+MicrosoftYaHei"/>
              <a:cs typeface="FFFWLT+MicrosoftYaHei"/>
            </a:endParaRPr>
          </a:p>
        </p:txBody>
      </p:sp>
      <p:sp>
        <p:nvSpPr>
          <p:cNvPr id="12" name="object 12"/>
          <p:cNvSpPr txBox="1"/>
          <p:nvPr/>
        </p:nvSpPr>
        <p:spPr>
          <a:xfrm>
            <a:off x="6281674" y="4570274"/>
            <a:ext cx="6046470" cy="307777"/>
          </a:xfrm>
          <a:prstGeom prst="rect">
            <a:avLst/>
          </a:prstGeom>
        </p:spPr>
        <p:txBody>
          <a:bodyPr vert="horz" wrap="square" lIns="0" tIns="0" rIns="0" bIns="0" rtlCol="0">
            <a:spAutoFit/>
          </a:bodyPr>
          <a:lstStyle/>
          <a:p>
            <a:pPr marL="0" marR="0">
              <a:lnSpc>
                <a:spcPts val="2375"/>
              </a:lnSpc>
              <a:spcBef>
                <a:spcPts val="0"/>
              </a:spcBef>
              <a:spcAft>
                <a:spcPts val="0"/>
              </a:spcAft>
            </a:pPr>
            <a:r>
              <a:rPr lang="zh-CN" altLang="en-US" sz="1800" dirty="0" smtClean="0">
                <a:solidFill>
                  <a:srgbClr val="FFFFFF"/>
                </a:solidFill>
                <a:latin typeface="FFFWLT+MicrosoftYaHei"/>
                <a:cs typeface="FFFWLT+MicrosoftYaHei"/>
              </a:rPr>
              <a:t>继续建设校级精品课程的申报。</a:t>
            </a:r>
            <a:endParaRPr sz="1800" dirty="0">
              <a:solidFill>
                <a:srgbClr val="FFFFFF"/>
              </a:solidFill>
              <a:latin typeface="FFFWLT+MicrosoftYaHei"/>
              <a:cs typeface="FFFWLT+MicrosoftYaHei"/>
            </a:endParaRPr>
          </a:p>
        </p:txBody>
      </p:sp>
      <p:sp>
        <p:nvSpPr>
          <p:cNvPr id="13" name="object 13"/>
          <p:cNvSpPr txBox="1"/>
          <p:nvPr/>
        </p:nvSpPr>
        <p:spPr>
          <a:xfrm>
            <a:off x="539191" y="4665451"/>
            <a:ext cx="5386383" cy="256480"/>
          </a:xfrm>
          <a:prstGeom prst="rect">
            <a:avLst/>
          </a:prstGeom>
        </p:spPr>
        <p:txBody>
          <a:bodyPr vert="horz" wrap="square" lIns="0" tIns="0" rIns="0" bIns="0" rtlCol="0">
            <a:spAutoFit/>
          </a:bodyPr>
          <a:lstStyle/>
          <a:p>
            <a:pPr marL="0" marR="0">
              <a:lnSpc>
                <a:spcPts val="1979"/>
              </a:lnSpc>
              <a:spcBef>
                <a:spcPts val="0"/>
              </a:spcBef>
              <a:spcAft>
                <a:spcPts val="0"/>
              </a:spcAft>
            </a:pPr>
            <a:r>
              <a:rPr sz="1500" dirty="0">
                <a:solidFill>
                  <a:srgbClr val="FFFFFF"/>
                </a:solidFill>
                <a:latin typeface="FFFWLT+MicrosoftYaHei"/>
                <a:cs typeface="FFFWLT+MicrosoftYaHei"/>
              </a:rPr>
              <a:t>专业没有专业教学资源库和在线开放课程，</a:t>
            </a:r>
            <a:r>
              <a:rPr sz="1500" dirty="0" smtClean="0">
                <a:solidFill>
                  <a:srgbClr val="FFFFFF"/>
                </a:solidFill>
                <a:latin typeface="FFFWLT+MicrosoftYaHei"/>
                <a:cs typeface="FFFWLT+MicrosoftYaHei"/>
              </a:rPr>
              <a:t>只有</a:t>
            </a:r>
            <a:r>
              <a:rPr lang="en-US" sz="1500" dirty="0" smtClean="0">
                <a:solidFill>
                  <a:srgbClr val="FFFFFF"/>
                </a:solidFill>
                <a:latin typeface="VSRANR+MicrosoftYaHei"/>
                <a:cs typeface="VSRANR+MicrosoftYaHei"/>
              </a:rPr>
              <a:t>2</a:t>
            </a:r>
            <a:r>
              <a:rPr sz="1500" dirty="0" smtClean="0">
                <a:solidFill>
                  <a:srgbClr val="FFFFFF"/>
                </a:solidFill>
                <a:latin typeface="FFFWLT+MicrosoftYaHei"/>
                <a:cs typeface="FFFWLT+MicrosoftYaHei"/>
              </a:rPr>
              <a:t>门院级</a:t>
            </a:r>
            <a:endParaRPr sz="1500" dirty="0">
              <a:solidFill>
                <a:srgbClr val="FFFFFF"/>
              </a:solidFill>
              <a:latin typeface="FFFWLT+MicrosoftYaHei"/>
              <a:cs typeface="FFFWLT+MicrosoftYaHei"/>
            </a:endParaRPr>
          </a:p>
        </p:txBody>
      </p:sp>
      <p:sp>
        <p:nvSpPr>
          <p:cNvPr id="15" name="object 15"/>
          <p:cNvSpPr txBox="1"/>
          <p:nvPr/>
        </p:nvSpPr>
        <p:spPr>
          <a:xfrm>
            <a:off x="539191" y="4959584"/>
            <a:ext cx="1048664" cy="537176"/>
          </a:xfrm>
          <a:prstGeom prst="rect">
            <a:avLst/>
          </a:prstGeom>
        </p:spPr>
        <p:txBody>
          <a:bodyPr vert="horz" wrap="square" lIns="0" tIns="0" rIns="0" bIns="0" rtlCol="0">
            <a:spAutoFit/>
          </a:bodyPr>
          <a:lstStyle/>
          <a:p>
            <a:pPr marL="0" marR="0">
              <a:lnSpc>
                <a:spcPts val="1979"/>
              </a:lnSpc>
              <a:spcBef>
                <a:spcPts val="0"/>
              </a:spcBef>
              <a:spcAft>
                <a:spcPts val="0"/>
              </a:spcAft>
            </a:pPr>
            <a:r>
              <a:rPr sz="1500" dirty="0">
                <a:solidFill>
                  <a:srgbClr val="FFFFFF"/>
                </a:solidFill>
                <a:latin typeface="FFFWLT+MicrosoftYaHei"/>
                <a:cs typeface="FFFWLT+MicrosoftYaHei"/>
              </a:rPr>
              <a:t>精品课。</a:t>
            </a:r>
          </a:p>
        </p:txBody>
      </p:sp>
      <p:sp>
        <p:nvSpPr>
          <p:cNvPr id="16" name="object 16"/>
          <p:cNvSpPr txBox="1"/>
          <p:nvPr/>
        </p:nvSpPr>
        <p:spPr>
          <a:xfrm>
            <a:off x="539191" y="5655163"/>
            <a:ext cx="4827010" cy="537176"/>
          </a:xfrm>
          <a:prstGeom prst="rect">
            <a:avLst/>
          </a:prstGeom>
        </p:spPr>
        <p:txBody>
          <a:bodyPr vert="horz" wrap="square" lIns="0" tIns="0" rIns="0" bIns="0" rtlCol="0">
            <a:spAutoFit/>
          </a:bodyPr>
          <a:lstStyle/>
          <a:p>
            <a:pPr marL="0" marR="0">
              <a:lnSpc>
                <a:spcPts val="1979"/>
              </a:lnSpc>
              <a:spcBef>
                <a:spcPts val="0"/>
              </a:spcBef>
              <a:spcAft>
                <a:spcPts val="0"/>
              </a:spcAft>
            </a:pPr>
            <a:r>
              <a:rPr sz="1500" dirty="0">
                <a:solidFill>
                  <a:srgbClr val="FFFFFF"/>
                </a:solidFill>
                <a:latin typeface="FFFWLT+MicrosoftYaHei"/>
                <a:cs typeface="FFFWLT+MicrosoftYaHei"/>
              </a:rPr>
              <a:t>校企合作的专业共建和课程共同开发还需要加强。</a:t>
            </a:r>
          </a:p>
        </p:txBody>
      </p:sp>
      <p:sp>
        <p:nvSpPr>
          <p:cNvPr id="17" name="object 17"/>
          <p:cNvSpPr txBox="1"/>
          <p:nvPr/>
        </p:nvSpPr>
        <p:spPr>
          <a:xfrm>
            <a:off x="6281674" y="5758105"/>
            <a:ext cx="4422838" cy="307777"/>
          </a:xfrm>
          <a:prstGeom prst="rect">
            <a:avLst/>
          </a:prstGeom>
        </p:spPr>
        <p:txBody>
          <a:bodyPr vert="horz" wrap="square" lIns="0" tIns="0" rIns="0" bIns="0" rtlCol="0">
            <a:spAutoFit/>
          </a:bodyPr>
          <a:lstStyle/>
          <a:p>
            <a:pPr marL="0" marR="0">
              <a:lnSpc>
                <a:spcPts val="2375"/>
              </a:lnSpc>
              <a:spcBef>
                <a:spcPts val="0"/>
              </a:spcBef>
              <a:spcAft>
                <a:spcPts val="0"/>
              </a:spcAft>
            </a:pPr>
            <a:r>
              <a:rPr sz="1800" dirty="0" smtClean="0">
                <a:solidFill>
                  <a:srgbClr val="FFFFFF"/>
                </a:solidFill>
                <a:latin typeface="FFFWLT+MicrosoftYaHei"/>
                <a:cs typeface="FFFWLT+MicrosoftYaHei"/>
              </a:rPr>
              <a:t>与</a:t>
            </a:r>
            <a:r>
              <a:rPr lang="zh-CN" altLang="en-US" sz="1800" dirty="0" smtClean="0">
                <a:solidFill>
                  <a:srgbClr val="FFFFFF"/>
                </a:solidFill>
                <a:latin typeface="FFFWLT+MicrosoftYaHei"/>
                <a:cs typeface="FFFWLT+MicrosoftYaHei"/>
              </a:rPr>
              <a:t>杭州果壳</a:t>
            </a:r>
            <a:r>
              <a:rPr lang="zh-CN" altLang="en-US" dirty="0" smtClean="0">
                <a:solidFill>
                  <a:srgbClr val="FFFFFF"/>
                </a:solidFill>
                <a:latin typeface="FFFWLT+MicrosoftYaHei" charset="-122"/>
                <a:ea typeface="FFFWLT+MicrosoftYaHei" charset="-122"/>
                <a:cs typeface="FFFWLT+MicrosoftYaHei"/>
              </a:rPr>
              <a:t>科技</a:t>
            </a:r>
            <a:r>
              <a:rPr lang="zh-CN" altLang="en-US" dirty="0" smtClean="0">
                <a:solidFill>
                  <a:srgbClr val="FFFFFF"/>
                </a:solidFill>
                <a:latin typeface="FFFWLT+MicrosoftYaHei" charset="-122"/>
                <a:ea typeface="FFFWLT+MicrosoftYaHei" charset="-122"/>
                <a:cs typeface="FFFWLT+MicrosoftYaHei"/>
              </a:rPr>
              <a:t>有</a:t>
            </a:r>
            <a:r>
              <a:rPr lang="zh-CN" altLang="en-US" b="1" dirty="0" smtClean="0">
                <a:solidFill>
                  <a:srgbClr val="FFFFFF"/>
                </a:solidFill>
                <a:latin typeface="FFFWLT+MicrosoftYaHei" charset="-122"/>
                <a:ea typeface="FFFWLT+MicrosoftYaHei" charset="-122"/>
                <a:cs typeface="FFFWLT+MicrosoftYaHei"/>
              </a:rPr>
              <a:t>限</a:t>
            </a:r>
            <a:r>
              <a:rPr sz="1800" dirty="0" err="1" smtClean="0">
                <a:solidFill>
                  <a:srgbClr val="FFFFFF"/>
                </a:solidFill>
                <a:latin typeface="FFFWLT+MicrosoftYaHei" charset="-122"/>
                <a:ea typeface="FFFWLT+MicrosoftYaHei" charset="-122"/>
                <a:cs typeface="FFFWLT+MicrosoftYaHei"/>
              </a:rPr>
              <a:t>公司</a:t>
            </a:r>
            <a:r>
              <a:rPr sz="1800" dirty="0" err="1" smtClean="0">
                <a:solidFill>
                  <a:srgbClr val="FFFFFF"/>
                </a:solidFill>
                <a:latin typeface="FFFWLT+MicrosoftYaHei"/>
                <a:cs typeface="FFFWLT+MicrosoftYaHei"/>
              </a:rPr>
              <a:t>开展校企合作</a:t>
            </a:r>
            <a:r>
              <a:rPr sz="1800" dirty="0">
                <a:solidFill>
                  <a:srgbClr val="FFFFFF"/>
                </a:solidFill>
                <a:latin typeface="FFFWLT+MicrosoftYaHei"/>
                <a:cs typeface="FFFWLT+MicrosoftYaHei"/>
              </a:rP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929818"/>
            <a:ext cx="12294704" cy="5928181"/>
          </a:xfrm>
          <a:prstGeom prst="rect">
            <a:avLst/>
          </a:prstGeom>
          <a:blipFill>
            <a:blip r:embed="rId2" cstate="print"/>
            <a:srcRect/>
            <a:stretch>
              <a:fillRect l="-1" t="-15684" r="836"/>
            </a:stretch>
          </a:blipFill>
        </p:spPr>
        <p:txBody>
          <a:bodyPr wrap="square" lIns="0" tIns="0" rIns="0" bIns="0" rtlCol="0">
            <a:spAutoFit/>
          </a:bodyPr>
          <a:lstStyle/>
          <a:p>
            <a:endParaRPr/>
          </a:p>
        </p:txBody>
      </p:sp>
      <p:sp>
        <p:nvSpPr>
          <p:cNvPr id="3" name="object 3"/>
          <p:cNvSpPr txBox="1"/>
          <p:nvPr/>
        </p:nvSpPr>
        <p:spPr>
          <a:xfrm>
            <a:off x="742492" y="323224"/>
            <a:ext cx="837343" cy="932011"/>
          </a:xfrm>
          <a:prstGeom prst="rect">
            <a:avLst/>
          </a:prstGeom>
        </p:spPr>
        <p:txBody>
          <a:bodyPr vert="horz" wrap="square" lIns="0" tIns="0" rIns="0" bIns="0" rtlCol="0">
            <a:spAutoFit/>
          </a:bodyPr>
          <a:lstStyle/>
          <a:p>
            <a:pPr marL="0" marR="0">
              <a:lnSpc>
                <a:spcPts val="3138"/>
              </a:lnSpc>
              <a:spcBef>
                <a:spcPts val="0"/>
              </a:spcBef>
              <a:spcAft>
                <a:spcPts val="0"/>
              </a:spcAft>
            </a:pPr>
            <a:r>
              <a:rPr sz="2800" dirty="0">
                <a:solidFill>
                  <a:srgbClr val="000000"/>
                </a:solidFill>
                <a:latin typeface="VBNVSQ+AgencyFB-Reg"/>
                <a:cs typeface="VBNVSQ+AgencyFB-Reg"/>
              </a:rPr>
              <a:t>03</a:t>
            </a:r>
          </a:p>
        </p:txBody>
      </p:sp>
      <p:sp>
        <p:nvSpPr>
          <p:cNvPr id="4" name="object 4"/>
          <p:cNvSpPr txBox="1"/>
          <p:nvPr/>
        </p:nvSpPr>
        <p:spPr>
          <a:xfrm>
            <a:off x="1493774" y="349527"/>
            <a:ext cx="1954833" cy="888492"/>
          </a:xfrm>
          <a:prstGeom prst="rect">
            <a:avLst/>
          </a:prstGeom>
        </p:spPr>
        <p:txBody>
          <a:bodyPr vert="horz" wrap="square" lIns="0" tIns="0" rIns="0" bIns="0" rtlCol="0">
            <a:spAutoFit/>
          </a:bodyPr>
          <a:lstStyle/>
          <a:p>
            <a:pPr marL="0" marR="0">
              <a:lnSpc>
                <a:spcPts val="2796"/>
              </a:lnSpc>
              <a:spcBef>
                <a:spcPts val="0"/>
              </a:spcBef>
              <a:spcAft>
                <a:spcPts val="0"/>
              </a:spcAft>
            </a:pPr>
            <a:r>
              <a:rPr sz="2800" dirty="0">
                <a:solidFill>
                  <a:srgbClr val="000000"/>
                </a:solidFill>
                <a:latin typeface="SimHei"/>
                <a:cs typeface="SimHei"/>
              </a:rPr>
              <a:t>自我诊断</a:t>
            </a:r>
          </a:p>
        </p:txBody>
      </p:sp>
      <p:sp>
        <p:nvSpPr>
          <p:cNvPr id="5" name="object 5"/>
          <p:cNvSpPr txBox="1"/>
          <p:nvPr/>
        </p:nvSpPr>
        <p:spPr>
          <a:xfrm>
            <a:off x="1346221" y="1001107"/>
            <a:ext cx="7951350" cy="716905"/>
          </a:xfrm>
          <a:prstGeom prst="rect">
            <a:avLst/>
          </a:prstGeom>
        </p:spPr>
        <p:txBody>
          <a:bodyPr vert="horz" wrap="square" lIns="0" tIns="0" rIns="0" bIns="0" rtlCol="0">
            <a:spAutoFit/>
          </a:bodyPr>
          <a:lstStyle/>
          <a:p>
            <a:pPr marL="0" marR="0">
              <a:lnSpc>
                <a:spcPts val="2644"/>
              </a:lnSpc>
              <a:spcBef>
                <a:spcPts val="0"/>
              </a:spcBef>
              <a:spcAft>
                <a:spcPts val="0"/>
              </a:spcAft>
            </a:pPr>
            <a:r>
              <a:rPr sz="2000" b="1" dirty="0">
                <a:solidFill>
                  <a:srgbClr val="000000"/>
                </a:solidFill>
                <a:latin typeface="QSBMES+MicrosoftYaHei-Bold"/>
                <a:cs typeface="QSBMES+MicrosoftYaHei-Bold"/>
              </a:rPr>
              <a:t>第二轮诊改：</a:t>
            </a:r>
            <a:r>
              <a:rPr sz="2000" b="1" dirty="0">
                <a:solidFill>
                  <a:srgbClr val="000000"/>
                </a:solidFill>
                <a:latin typeface="LVTEAD+MicrosoftYaHei-Bold"/>
                <a:cs typeface="LVTEAD+MicrosoftYaHei-Bold"/>
              </a:rPr>
              <a:t>2016</a:t>
            </a:r>
            <a:r>
              <a:rPr sz="2000" b="1" dirty="0">
                <a:solidFill>
                  <a:srgbClr val="000000"/>
                </a:solidFill>
                <a:latin typeface="QSBMES+MicrosoftYaHei-Bold"/>
                <a:cs typeface="QSBMES+MicrosoftYaHei-Bold"/>
              </a:rPr>
              <a:t>年</a:t>
            </a:r>
            <a:r>
              <a:rPr sz="2000" b="1" dirty="0">
                <a:solidFill>
                  <a:srgbClr val="000000"/>
                </a:solidFill>
                <a:latin typeface="LVTEAD+MicrosoftYaHei-Bold"/>
                <a:cs typeface="LVTEAD+MicrosoftYaHei-Bold"/>
              </a:rPr>
              <a:t>9</a:t>
            </a:r>
            <a:r>
              <a:rPr sz="2000" b="1" dirty="0">
                <a:solidFill>
                  <a:srgbClr val="000000"/>
                </a:solidFill>
                <a:latin typeface="QSBMES+MicrosoftYaHei-Bold"/>
                <a:cs typeface="QSBMES+MicrosoftYaHei-Bold"/>
              </a:rPr>
              <a:t>月到</a:t>
            </a:r>
            <a:r>
              <a:rPr sz="2000" b="1" dirty="0">
                <a:solidFill>
                  <a:srgbClr val="000000"/>
                </a:solidFill>
                <a:latin typeface="LVTEAD+MicrosoftYaHei-Bold"/>
                <a:cs typeface="LVTEAD+MicrosoftYaHei-Bold"/>
              </a:rPr>
              <a:t>2018</a:t>
            </a:r>
            <a:r>
              <a:rPr sz="2000" b="1" dirty="0">
                <a:solidFill>
                  <a:srgbClr val="000000"/>
                </a:solidFill>
                <a:latin typeface="QSBMES+MicrosoftYaHei-Bold"/>
                <a:cs typeface="QSBMES+MicrosoftYaHei-Bold"/>
              </a:rPr>
              <a:t>年</a:t>
            </a:r>
            <a:r>
              <a:rPr sz="2000" b="1" dirty="0">
                <a:solidFill>
                  <a:srgbClr val="000000"/>
                </a:solidFill>
                <a:latin typeface="LVTEAD+MicrosoftYaHei-Bold"/>
                <a:cs typeface="LVTEAD+MicrosoftYaHei-Bold"/>
              </a:rPr>
              <a:t>8</a:t>
            </a:r>
            <a:r>
              <a:rPr sz="2000" b="1" dirty="0">
                <a:solidFill>
                  <a:srgbClr val="000000"/>
                </a:solidFill>
                <a:latin typeface="QSBMES+MicrosoftYaHei-Bold"/>
                <a:cs typeface="QSBMES+MicrosoftYaHei-Bold"/>
              </a:rPr>
              <a:t>月本专业继续进行诊改。</a:t>
            </a:r>
          </a:p>
        </p:txBody>
      </p:sp>
      <p:sp>
        <p:nvSpPr>
          <p:cNvPr id="6" name="object 6"/>
          <p:cNvSpPr txBox="1"/>
          <p:nvPr/>
        </p:nvSpPr>
        <p:spPr>
          <a:xfrm>
            <a:off x="297730" y="929818"/>
            <a:ext cx="1371600" cy="859482"/>
          </a:xfrm>
          <a:prstGeom prst="rect">
            <a:avLst/>
          </a:prstGeom>
        </p:spPr>
        <p:txBody>
          <a:bodyPr vert="horz" wrap="square" lIns="0" tIns="0" rIns="0" bIns="0" rtlCol="0">
            <a:spAutoFit/>
          </a:bodyPr>
          <a:lstStyle/>
          <a:p>
            <a:pPr marL="0" marR="0">
              <a:lnSpc>
                <a:spcPts val="3167"/>
              </a:lnSpc>
              <a:spcBef>
                <a:spcPts val="0"/>
              </a:spcBef>
              <a:spcAft>
                <a:spcPts val="0"/>
              </a:spcAft>
            </a:pPr>
            <a:r>
              <a:rPr sz="2400" b="1" dirty="0">
                <a:solidFill>
                  <a:srgbClr val="FF0000"/>
                </a:solidFill>
                <a:latin typeface="QSBMES+MicrosoftYaHei-Bold"/>
                <a:cs typeface="QSBMES+MicrosoftYaHei-Bold"/>
              </a:rPr>
              <a:t>改进：</a:t>
            </a:r>
          </a:p>
        </p:txBody>
      </p:sp>
      <p:sp>
        <p:nvSpPr>
          <p:cNvPr id="7" name="object 7"/>
          <p:cNvSpPr txBox="1"/>
          <p:nvPr/>
        </p:nvSpPr>
        <p:spPr>
          <a:xfrm>
            <a:off x="359054" y="1650489"/>
            <a:ext cx="5520690" cy="769441"/>
          </a:xfrm>
          <a:prstGeom prst="rect">
            <a:avLst/>
          </a:prstGeom>
        </p:spPr>
        <p:txBody>
          <a:bodyPr vert="horz" wrap="square" lIns="0" tIns="0" rIns="0" bIns="0" rtlCol="0">
            <a:spAutoFit/>
          </a:bodyPr>
          <a:lstStyle/>
          <a:p>
            <a:pPr marL="0" marR="0">
              <a:lnSpc>
                <a:spcPts val="2771"/>
              </a:lnSpc>
              <a:spcBef>
                <a:spcPts val="0"/>
              </a:spcBef>
              <a:spcAft>
                <a:spcPts val="0"/>
              </a:spcAft>
            </a:pPr>
            <a:r>
              <a:rPr sz="2100" dirty="0" err="1" smtClean="0">
                <a:solidFill>
                  <a:srgbClr val="FFFFFF"/>
                </a:solidFill>
                <a:latin typeface="FFFWLT+MicrosoftYaHei"/>
                <a:cs typeface="FFFWLT+MicrosoftYaHei"/>
              </a:rPr>
              <a:t>招生数量和录取情况还是</a:t>
            </a:r>
            <a:r>
              <a:rPr lang="zh-CN" altLang="en-US" sz="2100" dirty="0" smtClean="0">
                <a:solidFill>
                  <a:srgbClr val="FFFFFF"/>
                </a:solidFill>
                <a:latin typeface="FFFWLT+MicrosoftYaHei" charset="-122"/>
                <a:ea typeface="FFFWLT+MicrosoftYaHei" charset="-122"/>
                <a:cs typeface="FFFWLT+MicrosoftYaHei"/>
              </a:rPr>
              <a:t>不</a:t>
            </a:r>
            <a:r>
              <a:rPr sz="2100" dirty="0" err="1" smtClean="0">
                <a:solidFill>
                  <a:srgbClr val="FFFFFF"/>
                </a:solidFill>
                <a:latin typeface="FFFWLT+MicrosoftYaHei"/>
                <a:cs typeface="FFFWLT+MicrosoftYaHei"/>
              </a:rPr>
              <a:t>满足</a:t>
            </a:r>
            <a:r>
              <a:rPr lang="zh-CN" altLang="en-US" sz="2100" dirty="0" smtClean="0">
                <a:solidFill>
                  <a:srgbClr val="FFFFFF"/>
                </a:solidFill>
                <a:latin typeface="FFFWLT+MicrosoftYaHei"/>
                <a:cs typeface="FFFWLT+MicrosoftYaHei"/>
              </a:rPr>
              <a:t>重点</a:t>
            </a:r>
            <a:r>
              <a:rPr sz="2100" dirty="0" err="1" smtClean="0">
                <a:solidFill>
                  <a:srgbClr val="FFFFFF"/>
                </a:solidFill>
                <a:latin typeface="FFFWLT+MicrosoftYaHei"/>
                <a:cs typeface="FFFWLT+MicrosoftYaHei"/>
              </a:rPr>
              <a:t>专业的</a:t>
            </a:r>
            <a:endParaRPr sz="2100" dirty="0">
              <a:solidFill>
                <a:srgbClr val="FFFFFF"/>
              </a:solidFill>
              <a:latin typeface="FFFWLT+MicrosoftYaHei"/>
              <a:cs typeface="FFFWLT+MicrosoftYaHei"/>
            </a:endParaRPr>
          </a:p>
          <a:p>
            <a:pPr marL="0" marR="0">
              <a:lnSpc>
                <a:spcPts val="2774"/>
              </a:lnSpc>
              <a:spcBef>
                <a:spcPts val="427"/>
              </a:spcBef>
              <a:spcAft>
                <a:spcPts val="0"/>
              </a:spcAft>
            </a:pPr>
            <a:r>
              <a:rPr sz="2100" dirty="0">
                <a:solidFill>
                  <a:srgbClr val="FFFFFF"/>
                </a:solidFill>
                <a:latin typeface="FFFWLT+MicrosoftYaHei"/>
                <a:cs typeface="FFFWLT+MicrosoftYaHei"/>
              </a:rPr>
              <a:t>目标。</a:t>
            </a:r>
          </a:p>
        </p:txBody>
      </p:sp>
      <p:sp>
        <p:nvSpPr>
          <p:cNvPr id="8" name="object 8"/>
          <p:cNvSpPr txBox="1"/>
          <p:nvPr/>
        </p:nvSpPr>
        <p:spPr>
          <a:xfrm>
            <a:off x="6323711" y="1851657"/>
            <a:ext cx="6440805" cy="329899"/>
          </a:xfrm>
          <a:prstGeom prst="rect">
            <a:avLst/>
          </a:prstGeom>
        </p:spPr>
        <p:txBody>
          <a:bodyPr vert="horz" wrap="square" lIns="0" tIns="0" rIns="0" bIns="0" rtlCol="0">
            <a:spAutoFit/>
          </a:bodyPr>
          <a:lstStyle/>
          <a:p>
            <a:pPr>
              <a:lnSpc>
                <a:spcPts val="2771"/>
              </a:lnSpc>
            </a:pPr>
            <a:r>
              <a:rPr lang="zh-CN" altLang="en-US" sz="2100" dirty="0">
                <a:solidFill>
                  <a:srgbClr val="FFFFFF"/>
                </a:solidFill>
                <a:latin typeface="FFFWLT+MicrosoftYaHei"/>
                <a:cs typeface="FFFWLT+MicrosoftYaHei"/>
              </a:rPr>
              <a:t>开展招生宣传，拓展就业渠道</a:t>
            </a:r>
            <a:endParaRPr sz="2100" dirty="0">
              <a:solidFill>
                <a:srgbClr val="FFFFFF"/>
              </a:solidFill>
              <a:latin typeface="FFFWLT+MicrosoftYaHei"/>
              <a:cs typeface="FFFWLT+MicrosoftYaHei"/>
            </a:endParaRPr>
          </a:p>
        </p:txBody>
      </p:sp>
      <p:sp>
        <p:nvSpPr>
          <p:cNvPr id="9" name="object 9"/>
          <p:cNvSpPr txBox="1"/>
          <p:nvPr/>
        </p:nvSpPr>
        <p:spPr>
          <a:xfrm>
            <a:off x="397764" y="3043171"/>
            <a:ext cx="5520690" cy="1192634"/>
          </a:xfrm>
          <a:prstGeom prst="rect">
            <a:avLst/>
          </a:prstGeom>
        </p:spPr>
        <p:txBody>
          <a:bodyPr vert="horz" wrap="square" lIns="0" tIns="0" rIns="0" bIns="0" rtlCol="0">
            <a:spAutoFit/>
          </a:bodyPr>
          <a:lstStyle/>
          <a:p>
            <a:pPr marL="0" marR="0">
              <a:lnSpc>
                <a:spcPts val="2771"/>
              </a:lnSpc>
              <a:spcBef>
                <a:spcPts val="0"/>
              </a:spcBef>
              <a:spcAft>
                <a:spcPts val="0"/>
              </a:spcAft>
            </a:pPr>
            <a:r>
              <a:rPr sz="2100" dirty="0">
                <a:solidFill>
                  <a:srgbClr val="FFFFFF"/>
                </a:solidFill>
                <a:latin typeface="FFFWLT+MicrosoftYaHei"/>
                <a:cs typeface="FFFWLT+MicrosoftYaHei"/>
              </a:rPr>
              <a:t>教学资源主要通过蓝墨云班课信息化教学</a:t>
            </a:r>
          </a:p>
          <a:p>
            <a:pPr marL="0" marR="0">
              <a:lnSpc>
                <a:spcPts val="2771"/>
              </a:lnSpc>
              <a:spcBef>
                <a:spcPts val="430"/>
              </a:spcBef>
              <a:spcAft>
                <a:spcPts val="0"/>
              </a:spcAft>
            </a:pPr>
            <a:r>
              <a:rPr sz="2100" dirty="0">
                <a:solidFill>
                  <a:srgbClr val="FFFFFF"/>
                </a:solidFill>
                <a:latin typeface="FFFWLT+MicrosoftYaHei"/>
                <a:cs typeface="FFFWLT+MicrosoftYaHei"/>
              </a:rPr>
              <a:t>平台进行教学，没有本专业的专业教学资</a:t>
            </a:r>
          </a:p>
          <a:p>
            <a:pPr marL="0" marR="0">
              <a:lnSpc>
                <a:spcPts val="2771"/>
              </a:lnSpc>
              <a:spcBef>
                <a:spcPts val="470"/>
              </a:spcBef>
              <a:spcAft>
                <a:spcPts val="0"/>
              </a:spcAft>
            </a:pPr>
            <a:r>
              <a:rPr sz="2100" dirty="0">
                <a:solidFill>
                  <a:srgbClr val="FFFFFF"/>
                </a:solidFill>
                <a:latin typeface="FFFWLT+MicrosoftYaHei"/>
                <a:cs typeface="FFFWLT+MicrosoftYaHei"/>
              </a:rPr>
              <a:t>源库，有</a:t>
            </a:r>
            <a:r>
              <a:rPr sz="2100" dirty="0" smtClean="0">
                <a:solidFill>
                  <a:srgbClr val="FFFFFF"/>
                </a:solidFill>
                <a:latin typeface="DDGTMV+ArialMT"/>
                <a:cs typeface="DDGTMV+ArialMT"/>
              </a:rPr>
              <a:t>2</a:t>
            </a:r>
            <a:r>
              <a:rPr sz="2100" dirty="0" smtClean="0">
                <a:solidFill>
                  <a:srgbClr val="FFFFFF"/>
                </a:solidFill>
                <a:latin typeface="FFFWLT+MicrosoftYaHei"/>
                <a:cs typeface="FFFWLT+MicrosoftYaHei"/>
              </a:rPr>
              <a:t>门在线开放课程</a:t>
            </a:r>
            <a:r>
              <a:rPr lang="zh-CN" altLang="en-US" sz="2100" dirty="0" smtClean="0">
                <a:solidFill>
                  <a:srgbClr val="FFFFFF"/>
                </a:solidFill>
                <a:latin typeface="FFFWLT+MicrosoftYaHei" charset="-122"/>
                <a:ea typeface="FFFWLT+MicrosoftYaHei" charset="-122"/>
                <a:cs typeface="FFFWLT+MicrosoftYaHei"/>
              </a:rPr>
              <a:t>还在</a:t>
            </a:r>
            <a:r>
              <a:rPr sz="2100" dirty="0" err="1" smtClean="0">
                <a:solidFill>
                  <a:srgbClr val="FFFFFF"/>
                </a:solidFill>
                <a:latin typeface="FFFWLT+MicrosoftYaHei"/>
                <a:cs typeface="FFFWLT+MicrosoftYaHei"/>
              </a:rPr>
              <a:t>建设</a:t>
            </a:r>
            <a:r>
              <a:rPr sz="2100" dirty="0">
                <a:solidFill>
                  <a:srgbClr val="FFFFFF"/>
                </a:solidFill>
                <a:latin typeface="FFFWLT+MicrosoftYaHei"/>
                <a:cs typeface="FFFWLT+MicrosoftYaHei"/>
              </a:rPr>
              <a:t>。</a:t>
            </a:r>
          </a:p>
        </p:txBody>
      </p:sp>
      <p:sp>
        <p:nvSpPr>
          <p:cNvPr id="10" name="object 10"/>
          <p:cNvSpPr txBox="1"/>
          <p:nvPr/>
        </p:nvSpPr>
        <p:spPr>
          <a:xfrm>
            <a:off x="6323711" y="3295901"/>
            <a:ext cx="6747510" cy="769441"/>
          </a:xfrm>
          <a:prstGeom prst="rect">
            <a:avLst/>
          </a:prstGeom>
        </p:spPr>
        <p:txBody>
          <a:bodyPr vert="horz" wrap="square" lIns="0" tIns="0" rIns="0" bIns="0" rtlCol="0">
            <a:spAutoFit/>
          </a:bodyPr>
          <a:lstStyle/>
          <a:p>
            <a:pPr marL="0" marR="0">
              <a:lnSpc>
                <a:spcPts val="2771"/>
              </a:lnSpc>
              <a:spcBef>
                <a:spcPts val="0"/>
              </a:spcBef>
              <a:spcAft>
                <a:spcPts val="0"/>
              </a:spcAft>
            </a:pPr>
            <a:r>
              <a:rPr sz="2100" dirty="0">
                <a:solidFill>
                  <a:srgbClr val="FFFFFF"/>
                </a:solidFill>
                <a:latin typeface="FFFWLT+MicrosoftYaHei"/>
                <a:cs typeface="FFFWLT+MicrosoftYaHei"/>
              </a:rPr>
              <a:t>继续开展蓝墨云班课教学平台进行信息化教学，</a:t>
            </a:r>
          </a:p>
          <a:p>
            <a:pPr marL="0" marR="0">
              <a:lnSpc>
                <a:spcPts val="2771"/>
              </a:lnSpc>
              <a:spcBef>
                <a:spcPts val="432"/>
              </a:spcBef>
              <a:spcAft>
                <a:spcPts val="0"/>
              </a:spcAft>
            </a:pPr>
            <a:r>
              <a:rPr sz="2100" dirty="0" err="1">
                <a:solidFill>
                  <a:srgbClr val="FFFFFF"/>
                </a:solidFill>
                <a:latin typeface="FFFWLT+MicrosoftYaHei"/>
                <a:cs typeface="FFFWLT+MicrosoftYaHei"/>
              </a:rPr>
              <a:t>鼓励教师自己制作微课、</a:t>
            </a:r>
            <a:r>
              <a:rPr sz="2100" dirty="0" err="1" smtClean="0">
                <a:solidFill>
                  <a:srgbClr val="FFFFFF"/>
                </a:solidFill>
                <a:latin typeface="FFFWLT+MicrosoftYaHei"/>
                <a:cs typeface="FFFWLT+MicrosoftYaHei"/>
              </a:rPr>
              <a:t>教学视频等资源上传</a:t>
            </a:r>
            <a:r>
              <a:rPr lang="zh-CN" altLang="en-US" sz="2100" dirty="0" smtClean="0">
                <a:solidFill>
                  <a:srgbClr val="FFFFFF"/>
                </a:solidFill>
                <a:latin typeface="FFFWLT+MicrosoftYaHei"/>
                <a:cs typeface="FFFWLT+MicrosoftYaHei"/>
              </a:rPr>
              <a:t>。</a:t>
            </a:r>
            <a:r>
              <a:rPr sz="2100" dirty="0" smtClean="0">
                <a:solidFill>
                  <a:srgbClr val="FFFFFF"/>
                </a:solidFill>
                <a:latin typeface="FFFWLT+MicrosoftYaHei"/>
                <a:cs typeface="FFFWLT+MicrosoftYaHei"/>
              </a:rPr>
              <a:t>，</a:t>
            </a:r>
            <a:endParaRPr sz="2100" dirty="0">
              <a:solidFill>
                <a:srgbClr val="FFFFFF"/>
              </a:solidFill>
              <a:latin typeface="FFFWLT+MicrosoftYaHei"/>
              <a:cs typeface="FFFWLT+MicrosoftYaHei"/>
            </a:endParaRPr>
          </a:p>
        </p:txBody>
      </p:sp>
      <p:sp>
        <p:nvSpPr>
          <p:cNvPr id="11" name="object 11"/>
          <p:cNvSpPr txBox="1"/>
          <p:nvPr/>
        </p:nvSpPr>
        <p:spPr>
          <a:xfrm>
            <a:off x="6323711" y="5152133"/>
            <a:ext cx="6440805" cy="1165000"/>
          </a:xfrm>
          <a:prstGeom prst="rect">
            <a:avLst/>
          </a:prstGeom>
        </p:spPr>
        <p:txBody>
          <a:bodyPr vert="horz" wrap="square" lIns="0" tIns="0" rIns="0" bIns="0" rtlCol="0">
            <a:spAutoFit/>
          </a:bodyPr>
          <a:lstStyle/>
          <a:p>
            <a:pPr marL="0" marR="0">
              <a:lnSpc>
                <a:spcPts val="2771"/>
              </a:lnSpc>
              <a:spcBef>
                <a:spcPts val="0"/>
              </a:spcBef>
              <a:spcAft>
                <a:spcPts val="0"/>
              </a:spcAft>
            </a:pPr>
            <a:r>
              <a:rPr sz="2100" dirty="0">
                <a:solidFill>
                  <a:srgbClr val="FFFFFF"/>
                </a:solidFill>
                <a:latin typeface="FFFWLT+MicrosoftYaHei"/>
                <a:cs typeface="FFFWLT+MicrosoftYaHei"/>
              </a:rPr>
              <a:t>积极鼓励教师申报科研课题，将研究成果发表高</a:t>
            </a:r>
          </a:p>
          <a:p>
            <a:pPr marL="0" marR="0">
              <a:lnSpc>
                <a:spcPts val="2771"/>
              </a:lnSpc>
              <a:spcBef>
                <a:spcPts val="429"/>
              </a:spcBef>
              <a:spcAft>
                <a:spcPts val="0"/>
              </a:spcAft>
            </a:pPr>
            <a:r>
              <a:rPr sz="2100" dirty="0">
                <a:solidFill>
                  <a:srgbClr val="FFFFFF"/>
                </a:solidFill>
                <a:latin typeface="FFFWLT+MicrosoftYaHei"/>
                <a:cs typeface="FFFWLT+MicrosoftYaHei"/>
              </a:rPr>
              <a:t>水平的论文。</a:t>
            </a:r>
          </a:p>
        </p:txBody>
      </p:sp>
      <p:sp>
        <p:nvSpPr>
          <p:cNvPr id="12" name="object 12"/>
          <p:cNvSpPr txBox="1"/>
          <p:nvPr/>
        </p:nvSpPr>
        <p:spPr>
          <a:xfrm>
            <a:off x="372465" y="5188963"/>
            <a:ext cx="5520690" cy="1576835"/>
          </a:xfrm>
          <a:prstGeom prst="rect">
            <a:avLst/>
          </a:prstGeom>
        </p:spPr>
        <p:txBody>
          <a:bodyPr vert="horz" wrap="square" lIns="0" tIns="0" rIns="0" bIns="0" rtlCol="0">
            <a:spAutoFit/>
          </a:bodyPr>
          <a:lstStyle/>
          <a:p>
            <a:pPr marL="0" marR="0">
              <a:lnSpc>
                <a:spcPts val="2771"/>
              </a:lnSpc>
              <a:spcBef>
                <a:spcPts val="0"/>
              </a:spcBef>
              <a:spcAft>
                <a:spcPts val="0"/>
              </a:spcAft>
            </a:pPr>
            <a:r>
              <a:rPr sz="2100" dirty="0">
                <a:solidFill>
                  <a:srgbClr val="FFFFFF"/>
                </a:solidFill>
                <a:latin typeface="FFFWLT+MicrosoftYaHei"/>
                <a:cs typeface="FFFWLT+MicrosoftYaHei"/>
              </a:rPr>
              <a:t>专业教师的研究主要集中于教研，科研能</a:t>
            </a:r>
          </a:p>
          <a:p>
            <a:pPr marL="0" marR="0">
              <a:lnSpc>
                <a:spcPts val="2771"/>
              </a:lnSpc>
              <a:spcBef>
                <a:spcPts val="432"/>
              </a:spcBef>
              <a:spcAft>
                <a:spcPts val="0"/>
              </a:spcAft>
            </a:pPr>
            <a:r>
              <a:rPr sz="2100" dirty="0">
                <a:solidFill>
                  <a:srgbClr val="FFFFFF"/>
                </a:solidFill>
                <a:latin typeface="FFFWLT+MicrosoftYaHei"/>
                <a:cs typeface="FFFWLT+MicrosoftYaHei"/>
              </a:rPr>
              <a:t>力不足，没有高级别的科研课题或科研成</a:t>
            </a:r>
          </a:p>
          <a:p>
            <a:pPr marL="0" marR="0">
              <a:lnSpc>
                <a:spcPts val="2771"/>
              </a:lnSpc>
              <a:spcBef>
                <a:spcPts val="468"/>
              </a:spcBef>
              <a:spcAft>
                <a:spcPts val="0"/>
              </a:spcAft>
            </a:pPr>
            <a:r>
              <a:rPr sz="2100" dirty="0">
                <a:solidFill>
                  <a:srgbClr val="FFFFFF"/>
                </a:solidFill>
                <a:latin typeface="FFFWLT+MicrosoftYaHei"/>
                <a:cs typeface="FFFWLT+MicrosoftYaHei"/>
              </a:rPr>
              <a:t>果。</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924339"/>
            <a:ext cx="12046226" cy="5933660"/>
          </a:xfrm>
          <a:prstGeom prst="rect">
            <a:avLst/>
          </a:prstGeom>
          <a:blipFill>
            <a:blip r:embed="rId2" cstate="print"/>
            <a:srcRect/>
            <a:stretch>
              <a:fillRect t="-15578" r="-1210"/>
            </a:stretch>
          </a:blipFill>
        </p:spPr>
        <p:txBody>
          <a:bodyPr wrap="square" lIns="0" tIns="0" rIns="0" bIns="0" rtlCol="0">
            <a:spAutoFit/>
          </a:bodyPr>
          <a:lstStyle/>
          <a:p>
            <a:endParaRPr/>
          </a:p>
        </p:txBody>
      </p:sp>
      <p:sp>
        <p:nvSpPr>
          <p:cNvPr id="3" name="object 3"/>
          <p:cNvSpPr txBox="1"/>
          <p:nvPr/>
        </p:nvSpPr>
        <p:spPr>
          <a:xfrm>
            <a:off x="4998466" y="1621006"/>
            <a:ext cx="3326383" cy="3370671"/>
          </a:xfrm>
          <a:prstGeom prst="rect">
            <a:avLst/>
          </a:prstGeom>
        </p:spPr>
        <p:txBody>
          <a:bodyPr vert="horz" wrap="square" lIns="0" tIns="0" rIns="0" bIns="0" rtlCol="0">
            <a:spAutoFit/>
          </a:bodyPr>
          <a:lstStyle/>
          <a:p>
            <a:pPr marL="450469" marR="0">
              <a:lnSpc>
                <a:spcPts val="4464"/>
              </a:lnSpc>
              <a:spcBef>
                <a:spcPts val="0"/>
              </a:spcBef>
              <a:spcAft>
                <a:spcPts val="0"/>
              </a:spcAft>
            </a:pPr>
            <a:r>
              <a:rPr sz="4000" b="1" dirty="0">
                <a:solidFill>
                  <a:srgbClr val="FFFFFF"/>
                </a:solidFill>
                <a:latin typeface="NCJQTQ+Arial-BoldMT"/>
                <a:cs typeface="NCJQTQ+Arial-BoldMT"/>
              </a:rPr>
              <a:t>1</a:t>
            </a:r>
            <a:r>
              <a:rPr sz="4000" b="1" spc="1644" dirty="0">
                <a:solidFill>
                  <a:srgbClr val="FFFFFF"/>
                </a:solidFill>
                <a:latin typeface="Times New Roman"/>
                <a:cs typeface="Times New Roman"/>
              </a:rPr>
              <a:t> </a:t>
            </a:r>
            <a:r>
              <a:rPr sz="3200" dirty="0">
                <a:solidFill>
                  <a:srgbClr val="000000"/>
                </a:solidFill>
                <a:latin typeface="FFFWLT+MicrosoftYaHei"/>
                <a:cs typeface="FFFWLT+MicrosoftYaHei"/>
              </a:rPr>
              <a:t>基本情况</a:t>
            </a:r>
          </a:p>
          <a:p>
            <a:pPr marL="0" marR="0">
              <a:lnSpc>
                <a:spcPts val="4466"/>
              </a:lnSpc>
              <a:spcBef>
                <a:spcPts val="3849"/>
              </a:spcBef>
              <a:spcAft>
                <a:spcPts val="0"/>
              </a:spcAft>
            </a:pPr>
            <a:r>
              <a:rPr sz="4000" b="1" dirty="0">
                <a:solidFill>
                  <a:srgbClr val="FFFFFF"/>
                </a:solidFill>
                <a:latin typeface="NCJQTQ+Arial-BoldMT"/>
                <a:cs typeface="NCJQTQ+Arial-BoldMT"/>
              </a:rPr>
              <a:t>2</a:t>
            </a:r>
            <a:r>
              <a:rPr sz="4000" b="1" spc="2158" dirty="0">
                <a:solidFill>
                  <a:srgbClr val="FFFFFF"/>
                </a:solidFill>
                <a:latin typeface="Times New Roman"/>
                <a:cs typeface="Times New Roman"/>
              </a:rPr>
              <a:t> </a:t>
            </a:r>
            <a:r>
              <a:rPr sz="3200" dirty="0">
                <a:solidFill>
                  <a:srgbClr val="000000"/>
                </a:solidFill>
                <a:latin typeface="FFFWLT+MicrosoftYaHei"/>
                <a:cs typeface="FFFWLT+MicrosoftYaHei"/>
              </a:rPr>
              <a:t>总体设计</a:t>
            </a:r>
          </a:p>
          <a:p>
            <a:pPr marL="261493" marR="0">
              <a:lnSpc>
                <a:spcPts val="4228"/>
              </a:lnSpc>
              <a:spcBef>
                <a:spcPts val="4464"/>
              </a:spcBef>
              <a:spcAft>
                <a:spcPts val="0"/>
              </a:spcAft>
            </a:pPr>
            <a:r>
              <a:rPr sz="3200" dirty="0">
                <a:solidFill>
                  <a:srgbClr val="000000"/>
                </a:solidFill>
                <a:latin typeface="FFFWLT+MicrosoftYaHei"/>
                <a:cs typeface="FFFWLT+MicrosoftYaHei"/>
              </a:rPr>
              <a:t>自我诊断</a:t>
            </a:r>
          </a:p>
        </p:txBody>
      </p:sp>
      <p:sp>
        <p:nvSpPr>
          <p:cNvPr id="4" name="object 4"/>
          <p:cNvSpPr txBox="1"/>
          <p:nvPr/>
        </p:nvSpPr>
        <p:spPr>
          <a:xfrm>
            <a:off x="4601591" y="3779438"/>
            <a:ext cx="1044412" cy="1329304"/>
          </a:xfrm>
          <a:prstGeom prst="rect">
            <a:avLst/>
          </a:prstGeom>
        </p:spPr>
        <p:txBody>
          <a:bodyPr vert="horz" wrap="square" lIns="0" tIns="0" rIns="0" bIns="0" rtlCol="0">
            <a:spAutoFit/>
          </a:bodyPr>
          <a:lstStyle/>
          <a:p>
            <a:pPr marL="0" marR="0">
              <a:lnSpc>
                <a:spcPts val="4466"/>
              </a:lnSpc>
              <a:spcBef>
                <a:spcPts val="0"/>
              </a:spcBef>
              <a:spcAft>
                <a:spcPts val="0"/>
              </a:spcAft>
            </a:pPr>
            <a:r>
              <a:rPr sz="4000" b="1" dirty="0">
                <a:solidFill>
                  <a:srgbClr val="FFFFFF"/>
                </a:solidFill>
                <a:latin typeface="NCJQTQ+Arial-BoldMT"/>
                <a:cs typeface="NCJQTQ+Arial-BoldMT"/>
              </a:rPr>
              <a:t>3</a:t>
            </a:r>
          </a:p>
        </p:txBody>
      </p:sp>
      <p:sp>
        <p:nvSpPr>
          <p:cNvPr id="5" name="object 5"/>
          <p:cNvSpPr txBox="1"/>
          <p:nvPr/>
        </p:nvSpPr>
        <p:spPr>
          <a:xfrm>
            <a:off x="4231259" y="4916364"/>
            <a:ext cx="1044242" cy="1328963"/>
          </a:xfrm>
          <a:prstGeom prst="rect">
            <a:avLst/>
          </a:prstGeom>
        </p:spPr>
        <p:txBody>
          <a:bodyPr vert="horz" wrap="square" lIns="0" tIns="0" rIns="0" bIns="0" rtlCol="0">
            <a:spAutoFit/>
          </a:bodyPr>
          <a:lstStyle/>
          <a:p>
            <a:pPr marL="0" marR="0">
              <a:lnSpc>
                <a:spcPts val="4464"/>
              </a:lnSpc>
              <a:spcBef>
                <a:spcPts val="0"/>
              </a:spcBef>
              <a:spcAft>
                <a:spcPts val="0"/>
              </a:spcAft>
            </a:pPr>
            <a:r>
              <a:rPr sz="4000" b="1" dirty="0">
                <a:solidFill>
                  <a:srgbClr val="FFFFFF"/>
                </a:solidFill>
                <a:latin typeface="NCJQTQ+Arial-BoldMT"/>
                <a:cs typeface="NCJQTQ+Arial-BoldMT"/>
              </a:rPr>
              <a:t>4</a:t>
            </a:r>
          </a:p>
        </p:txBody>
      </p:sp>
      <p:sp>
        <p:nvSpPr>
          <p:cNvPr id="6" name="object 6"/>
          <p:cNvSpPr txBox="1"/>
          <p:nvPr/>
        </p:nvSpPr>
        <p:spPr>
          <a:xfrm>
            <a:off x="4928616" y="4955010"/>
            <a:ext cx="2237232" cy="1146647"/>
          </a:xfrm>
          <a:prstGeom prst="rect">
            <a:avLst/>
          </a:prstGeom>
        </p:spPr>
        <p:txBody>
          <a:bodyPr vert="horz" wrap="square" lIns="0" tIns="0" rIns="0" bIns="0" rtlCol="0">
            <a:spAutoFit/>
          </a:bodyPr>
          <a:lstStyle/>
          <a:p>
            <a:pPr marL="0" marR="0">
              <a:lnSpc>
                <a:spcPts val="4228"/>
              </a:lnSpc>
              <a:spcBef>
                <a:spcPts val="0"/>
              </a:spcBef>
              <a:spcAft>
                <a:spcPts val="0"/>
              </a:spcAft>
            </a:pPr>
            <a:r>
              <a:rPr sz="3200" dirty="0">
                <a:solidFill>
                  <a:srgbClr val="000000"/>
                </a:solidFill>
                <a:latin typeface="FFFWLT+MicrosoftYaHei"/>
                <a:cs typeface="FFFWLT+MicrosoftYaHei"/>
              </a:rPr>
              <a:t>诊改成效</a:t>
            </a:r>
          </a:p>
        </p:txBody>
      </p:sp>
      <p:sp>
        <p:nvSpPr>
          <p:cNvPr id="7" name="object 7"/>
          <p:cNvSpPr txBox="1"/>
          <p:nvPr/>
        </p:nvSpPr>
        <p:spPr>
          <a:xfrm>
            <a:off x="3618611" y="5875239"/>
            <a:ext cx="1044242" cy="1328963"/>
          </a:xfrm>
          <a:prstGeom prst="rect">
            <a:avLst/>
          </a:prstGeom>
        </p:spPr>
        <p:txBody>
          <a:bodyPr vert="horz" wrap="square" lIns="0" tIns="0" rIns="0" bIns="0" rtlCol="0">
            <a:spAutoFit/>
          </a:bodyPr>
          <a:lstStyle/>
          <a:p>
            <a:pPr marL="0" marR="0">
              <a:lnSpc>
                <a:spcPts val="4464"/>
              </a:lnSpc>
              <a:spcBef>
                <a:spcPts val="0"/>
              </a:spcBef>
              <a:spcAft>
                <a:spcPts val="0"/>
              </a:spcAft>
            </a:pPr>
            <a:r>
              <a:rPr sz="4000" b="1" dirty="0">
                <a:solidFill>
                  <a:srgbClr val="FFFFFF"/>
                </a:solidFill>
                <a:latin typeface="NCJQTQ+Arial-BoldMT"/>
                <a:cs typeface="NCJQTQ+Arial-BoldMT"/>
              </a:rPr>
              <a:t>5</a:t>
            </a:r>
          </a:p>
        </p:txBody>
      </p:sp>
      <p:sp>
        <p:nvSpPr>
          <p:cNvPr id="8" name="object 8"/>
          <p:cNvSpPr txBox="1"/>
          <p:nvPr/>
        </p:nvSpPr>
        <p:spPr>
          <a:xfrm>
            <a:off x="4326890" y="5910812"/>
            <a:ext cx="2644140" cy="1146647"/>
          </a:xfrm>
          <a:prstGeom prst="rect">
            <a:avLst/>
          </a:prstGeom>
        </p:spPr>
        <p:txBody>
          <a:bodyPr vert="horz" wrap="square" lIns="0" tIns="0" rIns="0" bIns="0" rtlCol="0">
            <a:spAutoFit/>
          </a:bodyPr>
          <a:lstStyle/>
          <a:p>
            <a:pPr marL="0" marR="0">
              <a:lnSpc>
                <a:spcPts val="4228"/>
              </a:lnSpc>
              <a:spcBef>
                <a:spcPts val="0"/>
              </a:spcBef>
              <a:spcAft>
                <a:spcPts val="0"/>
              </a:spcAft>
            </a:pPr>
            <a:r>
              <a:rPr sz="3200" dirty="0">
                <a:solidFill>
                  <a:srgbClr val="000000"/>
                </a:solidFill>
                <a:latin typeface="FFFWLT+MicrosoftYaHei"/>
                <a:cs typeface="FFFWLT+MicrosoftYaHei"/>
              </a:rPr>
              <a:t>下一步工作</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1" y="934278"/>
            <a:ext cx="12284765" cy="5923721"/>
          </a:xfrm>
          <a:prstGeom prst="rect">
            <a:avLst/>
          </a:prstGeom>
          <a:blipFill>
            <a:blip r:embed="rId2" cstate="print"/>
            <a:srcRect/>
            <a:stretch>
              <a:fillRect t="-15772" r="755"/>
            </a:stretch>
          </a:blipFill>
        </p:spPr>
        <p:txBody>
          <a:bodyPr wrap="square" lIns="0" tIns="0" rIns="0" bIns="0" rtlCol="0">
            <a:spAutoFit/>
          </a:bodyPr>
          <a:lstStyle/>
          <a:p>
            <a:endParaRPr/>
          </a:p>
        </p:txBody>
      </p:sp>
      <p:sp>
        <p:nvSpPr>
          <p:cNvPr id="3" name="object 3"/>
          <p:cNvSpPr txBox="1"/>
          <p:nvPr/>
        </p:nvSpPr>
        <p:spPr>
          <a:xfrm>
            <a:off x="742492" y="323224"/>
            <a:ext cx="837343" cy="932011"/>
          </a:xfrm>
          <a:prstGeom prst="rect">
            <a:avLst/>
          </a:prstGeom>
        </p:spPr>
        <p:txBody>
          <a:bodyPr vert="horz" wrap="square" lIns="0" tIns="0" rIns="0" bIns="0" rtlCol="0">
            <a:spAutoFit/>
          </a:bodyPr>
          <a:lstStyle/>
          <a:p>
            <a:pPr marL="0" marR="0">
              <a:lnSpc>
                <a:spcPts val="3138"/>
              </a:lnSpc>
              <a:spcBef>
                <a:spcPts val="0"/>
              </a:spcBef>
              <a:spcAft>
                <a:spcPts val="0"/>
              </a:spcAft>
            </a:pPr>
            <a:r>
              <a:rPr sz="2800" dirty="0">
                <a:solidFill>
                  <a:srgbClr val="000000"/>
                </a:solidFill>
                <a:latin typeface="VBNVSQ+AgencyFB-Reg"/>
                <a:cs typeface="VBNVSQ+AgencyFB-Reg"/>
              </a:rPr>
              <a:t>03</a:t>
            </a:r>
          </a:p>
        </p:txBody>
      </p:sp>
      <p:sp>
        <p:nvSpPr>
          <p:cNvPr id="4" name="object 4"/>
          <p:cNvSpPr txBox="1"/>
          <p:nvPr/>
        </p:nvSpPr>
        <p:spPr>
          <a:xfrm>
            <a:off x="1493774" y="349527"/>
            <a:ext cx="1954833" cy="888492"/>
          </a:xfrm>
          <a:prstGeom prst="rect">
            <a:avLst/>
          </a:prstGeom>
        </p:spPr>
        <p:txBody>
          <a:bodyPr vert="horz" wrap="square" lIns="0" tIns="0" rIns="0" bIns="0" rtlCol="0">
            <a:spAutoFit/>
          </a:bodyPr>
          <a:lstStyle/>
          <a:p>
            <a:pPr marL="0" marR="0">
              <a:lnSpc>
                <a:spcPts val="2796"/>
              </a:lnSpc>
              <a:spcBef>
                <a:spcPts val="0"/>
              </a:spcBef>
              <a:spcAft>
                <a:spcPts val="0"/>
              </a:spcAft>
            </a:pPr>
            <a:r>
              <a:rPr sz="2800" dirty="0">
                <a:solidFill>
                  <a:srgbClr val="000000"/>
                </a:solidFill>
                <a:latin typeface="SimHei"/>
                <a:cs typeface="SimHei"/>
              </a:rPr>
              <a:t>自我诊断</a:t>
            </a:r>
          </a:p>
        </p:txBody>
      </p:sp>
      <p:sp>
        <p:nvSpPr>
          <p:cNvPr id="5" name="object 5"/>
          <p:cNvSpPr txBox="1"/>
          <p:nvPr/>
        </p:nvSpPr>
        <p:spPr>
          <a:xfrm>
            <a:off x="534619" y="1071188"/>
            <a:ext cx="3219526" cy="716905"/>
          </a:xfrm>
          <a:prstGeom prst="rect">
            <a:avLst/>
          </a:prstGeom>
        </p:spPr>
        <p:txBody>
          <a:bodyPr vert="horz" wrap="square" lIns="0" tIns="0" rIns="0" bIns="0" rtlCol="0">
            <a:spAutoFit/>
          </a:bodyPr>
          <a:lstStyle/>
          <a:p>
            <a:pPr marL="0" marR="0">
              <a:lnSpc>
                <a:spcPts val="2644"/>
              </a:lnSpc>
              <a:spcBef>
                <a:spcPts val="0"/>
              </a:spcBef>
              <a:spcAft>
                <a:spcPts val="0"/>
              </a:spcAft>
            </a:pPr>
            <a:r>
              <a:rPr sz="2000" b="1" dirty="0">
                <a:solidFill>
                  <a:srgbClr val="000000"/>
                </a:solidFill>
                <a:latin typeface="QSBMES+MicrosoftYaHei-Bold"/>
                <a:cs typeface="QSBMES+MicrosoftYaHei-Bold"/>
              </a:rPr>
              <a:t>第三轮诊改：在线监测：</a:t>
            </a:r>
          </a:p>
        </p:txBody>
      </p:sp>
      <p:sp>
        <p:nvSpPr>
          <p:cNvPr id="6" name="object 6"/>
          <p:cNvSpPr txBox="1"/>
          <p:nvPr/>
        </p:nvSpPr>
        <p:spPr>
          <a:xfrm>
            <a:off x="991819" y="1643069"/>
            <a:ext cx="1653540" cy="716905"/>
          </a:xfrm>
          <a:prstGeom prst="rect">
            <a:avLst/>
          </a:prstGeom>
        </p:spPr>
        <p:txBody>
          <a:bodyPr vert="horz" wrap="square" lIns="0" tIns="0" rIns="0" bIns="0" rtlCol="0">
            <a:spAutoFit/>
          </a:bodyPr>
          <a:lstStyle/>
          <a:p>
            <a:pPr marL="0" marR="0">
              <a:lnSpc>
                <a:spcPts val="2644"/>
              </a:lnSpc>
              <a:spcBef>
                <a:spcPts val="0"/>
              </a:spcBef>
              <a:spcAft>
                <a:spcPts val="0"/>
              </a:spcAft>
            </a:pPr>
            <a:r>
              <a:rPr sz="2000" dirty="0">
                <a:solidFill>
                  <a:srgbClr val="000000"/>
                </a:solidFill>
                <a:latin typeface="FFFWLT+MicrosoftYaHei"/>
                <a:cs typeface="FFFWLT+MicrosoftYaHei"/>
              </a:rPr>
              <a:t>问题和改进</a:t>
            </a:r>
          </a:p>
        </p:txBody>
      </p:sp>
      <p:sp>
        <p:nvSpPr>
          <p:cNvPr id="7" name="object 7"/>
          <p:cNvSpPr txBox="1"/>
          <p:nvPr/>
        </p:nvSpPr>
        <p:spPr>
          <a:xfrm>
            <a:off x="6907022" y="1736326"/>
            <a:ext cx="5784250" cy="1875392"/>
          </a:xfrm>
          <a:prstGeom prst="rect">
            <a:avLst/>
          </a:prstGeom>
        </p:spPr>
        <p:txBody>
          <a:bodyPr vert="horz" wrap="square" lIns="0" tIns="0" rIns="0" bIns="0" rtlCol="0">
            <a:spAutoFit/>
          </a:bodyPr>
          <a:lstStyle/>
          <a:p>
            <a:pPr marL="0" marR="0">
              <a:lnSpc>
                <a:spcPts val="2901"/>
              </a:lnSpc>
              <a:spcBef>
                <a:spcPts val="0"/>
              </a:spcBef>
              <a:spcAft>
                <a:spcPts val="0"/>
              </a:spcAft>
            </a:pPr>
            <a:r>
              <a:rPr sz="2200" dirty="0">
                <a:solidFill>
                  <a:srgbClr val="FFFFFF"/>
                </a:solidFill>
                <a:latin typeface="FFFWLT+MicrosoftYaHei"/>
                <a:cs typeface="FFFWLT+MicrosoftYaHei"/>
              </a:rPr>
              <a:t>开展线上线下混合教学，提供资源利用率</a:t>
            </a:r>
          </a:p>
          <a:p>
            <a:pPr marL="3429" marR="0">
              <a:lnSpc>
                <a:spcPts val="2898"/>
              </a:lnSpc>
              <a:spcBef>
                <a:spcPts val="5667"/>
              </a:spcBef>
              <a:spcAft>
                <a:spcPts val="0"/>
              </a:spcAft>
            </a:pPr>
            <a:r>
              <a:rPr sz="2200" dirty="0">
                <a:solidFill>
                  <a:srgbClr val="FFFFFF"/>
                </a:solidFill>
                <a:latin typeface="FFFWLT+MicrosoftYaHei"/>
                <a:cs typeface="FFFWLT+MicrosoftYaHei"/>
              </a:rPr>
              <a:t>继续进行专业调研，进行课程体系调整。</a:t>
            </a:r>
          </a:p>
        </p:txBody>
      </p:sp>
      <p:sp>
        <p:nvSpPr>
          <p:cNvPr id="8" name="object 8"/>
          <p:cNvSpPr txBox="1"/>
          <p:nvPr/>
        </p:nvSpPr>
        <p:spPr>
          <a:xfrm>
            <a:off x="3136392" y="2648909"/>
            <a:ext cx="2671572" cy="1501845"/>
          </a:xfrm>
          <a:prstGeom prst="rect">
            <a:avLst/>
          </a:prstGeom>
        </p:spPr>
        <p:txBody>
          <a:bodyPr vert="horz" wrap="square" lIns="0" tIns="0" rIns="0" bIns="0" rtlCol="0">
            <a:spAutoFit/>
          </a:bodyPr>
          <a:lstStyle/>
          <a:p>
            <a:pPr marL="22859" marR="0">
              <a:lnSpc>
                <a:spcPts val="2644"/>
              </a:lnSpc>
              <a:spcBef>
                <a:spcPts val="0"/>
              </a:spcBef>
              <a:spcAft>
                <a:spcPts val="0"/>
              </a:spcAft>
            </a:pPr>
            <a:r>
              <a:rPr sz="2000" dirty="0">
                <a:solidFill>
                  <a:srgbClr val="FFFFFF"/>
                </a:solidFill>
                <a:latin typeface="VSRANR+MicrosoftYaHei"/>
                <a:cs typeface="VSRANR+MicrosoftYaHei"/>
              </a:rPr>
              <a:t>2.</a:t>
            </a:r>
            <a:r>
              <a:rPr sz="2000" dirty="0">
                <a:solidFill>
                  <a:srgbClr val="FFFFFF"/>
                </a:solidFill>
                <a:latin typeface="FFFWLT+MicrosoftYaHei"/>
                <a:cs typeface="FFFWLT+MicrosoftYaHei"/>
              </a:rPr>
              <a:t>在线开放课程的学</a:t>
            </a:r>
          </a:p>
          <a:p>
            <a:pPr marL="0" marR="0">
              <a:lnSpc>
                <a:spcPts val="2644"/>
              </a:lnSpc>
              <a:spcBef>
                <a:spcPts val="489"/>
              </a:spcBef>
              <a:spcAft>
                <a:spcPts val="0"/>
              </a:spcAft>
            </a:pPr>
            <a:r>
              <a:rPr sz="2000" dirty="0">
                <a:solidFill>
                  <a:srgbClr val="FFFFFF"/>
                </a:solidFill>
                <a:latin typeface="FFFWLT+MicrosoftYaHei"/>
                <a:cs typeface="FFFWLT+MicrosoftYaHei"/>
              </a:rPr>
              <a:t>习情况不理想（选课</a:t>
            </a:r>
          </a:p>
          <a:p>
            <a:pPr marL="128016" marR="0">
              <a:lnSpc>
                <a:spcPts val="2648"/>
              </a:lnSpc>
              <a:spcBef>
                <a:spcPts val="498"/>
              </a:spcBef>
              <a:spcAft>
                <a:spcPts val="0"/>
              </a:spcAft>
            </a:pPr>
            <a:r>
              <a:rPr sz="2000" dirty="0">
                <a:solidFill>
                  <a:srgbClr val="FFFFFF"/>
                </a:solidFill>
                <a:latin typeface="FFFWLT+MicrosoftYaHei"/>
                <a:cs typeface="FFFWLT+MicrosoftYaHei"/>
              </a:rPr>
              <a:t>人数和学习进度）</a:t>
            </a:r>
          </a:p>
        </p:txBody>
      </p:sp>
      <p:sp>
        <p:nvSpPr>
          <p:cNvPr id="9" name="object 9"/>
          <p:cNvSpPr txBox="1"/>
          <p:nvPr/>
        </p:nvSpPr>
        <p:spPr>
          <a:xfrm>
            <a:off x="439216" y="2845124"/>
            <a:ext cx="2629509" cy="716905"/>
          </a:xfrm>
          <a:prstGeom prst="rect">
            <a:avLst/>
          </a:prstGeom>
        </p:spPr>
        <p:txBody>
          <a:bodyPr vert="horz" wrap="square" lIns="0" tIns="0" rIns="0" bIns="0" rtlCol="0">
            <a:spAutoFit/>
          </a:bodyPr>
          <a:lstStyle/>
          <a:p>
            <a:pPr marL="0" marR="0">
              <a:lnSpc>
                <a:spcPts val="2644"/>
              </a:lnSpc>
              <a:spcBef>
                <a:spcPts val="0"/>
              </a:spcBef>
              <a:spcAft>
                <a:spcPts val="0"/>
              </a:spcAft>
            </a:pPr>
            <a:r>
              <a:rPr sz="2000" dirty="0">
                <a:solidFill>
                  <a:srgbClr val="FFFFFF"/>
                </a:solidFill>
                <a:latin typeface="VSRANR+MicrosoftYaHei"/>
                <a:cs typeface="VSRANR+MicrosoftYaHei"/>
              </a:rPr>
              <a:t>1.</a:t>
            </a:r>
            <a:r>
              <a:rPr sz="2000" dirty="0">
                <a:solidFill>
                  <a:srgbClr val="FFFFFF"/>
                </a:solidFill>
                <a:latin typeface="FFFWLT+MicrosoftYaHei"/>
                <a:cs typeface="FFFWLT+MicrosoftYaHei"/>
              </a:rPr>
              <a:t>招生的录取率和报</a:t>
            </a:r>
          </a:p>
        </p:txBody>
      </p:sp>
      <p:sp>
        <p:nvSpPr>
          <p:cNvPr id="10" name="object 10"/>
          <p:cNvSpPr txBox="1"/>
          <p:nvPr/>
        </p:nvSpPr>
        <p:spPr>
          <a:xfrm>
            <a:off x="925677" y="3236792"/>
            <a:ext cx="1653540" cy="716905"/>
          </a:xfrm>
          <a:prstGeom prst="rect">
            <a:avLst/>
          </a:prstGeom>
        </p:spPr>
        <p:txBody>
          <a:bodyPr vert="horz" wrap="square" lIns="0" tIns="0" rIns="0" bIns="0" rtlCol="0">
            <a:spAutoFit/>
          </a:bodyPr>
          <a:lstStyle/>
          <a:p>
            <a:pPr marL="0" marR="0">
              <a:lnSpc>
                <a:spcPts val="2644"/>
              </a:lnSpc>
              <a:spcBef>
                <a:spcPts val="0"/>
              </a:spcBef>
              <a:spcAft>
                <a:spcPts val="0"/>
              </a:spcAft>
            </a:pPr>
            <a:r>
              <a:rPr sz="2000" dirty="0">
                <a:solidFill>
                  <a:srgbClr val="FFFFFF"/>
                </a:solidFill>
                <a:latin typeface="FFFWLT+MicrosoftYaHei"/>
                <a:cs typeface="FFFWLT+MicrosoftYaHei"/>
              </a:rPr>
              <a:t>到率不高。</a:t>
            </a:r>
          </a:p>
        </p:txBody>
      </p:sp>
      <p:sp>
        <p:nvSpPr>
          <p:cNvPr id="11" name="object 11"/>
          <p:cNvSpPr txBox="1"/>
          <p:nvPr/>
        </p:nvSpPr>
        <p:spPr>
          <a:xfrm>
            <a:off x="6911975" y="3962323"/>
            <a:ext cx="5459230" cy="787188"/>
          </a:xfrm>
          <a:prstGeom prst="rect">
            <a:avLst/>
          </a:prstGeom>
        </p:spPr>
        <p:txBody>
          <a:bodyPr vert="horz" wrap="square" lIns="0" tIns="0" rIns="0" bIns="0" rtlCol="0">
            <a:spAutoFit/>
          </a:bodyPr>
          <a:lstStyle/>
          <a:p>
            <a:pPr marL="0" marR="0">
              <a:lnSpc>
                <a:spcPts val="2898"/>
              </a:lnSpc>
              <a:spcBef>
                <a:spcPts val="0"/>
              </a:spcBef>
              <a:spcAft>
                <a:spcPts val="0"/>
              </a:spcAft>
            </a:pPr>
            <a:r>
              <a:rPr sz="2200" dirty="0">
                <a:solidFill>
                  <a:srgbClr val="FFFFFF"/>
                </a:solidFill>
                <a:latin typeface="FFFWLT+MicrosoftYaHei"/>
                <a:cs typeface="FFFWLT+MicrosoftYaHei"/>
              </a:rPr>
              <a:t>加强师资培训，提升教学资源建设质量</a:t>
            </a:r>
          </a:p>
        </p:txBody>
      </p:sp>
      <p:sp>
        <p:nvSpPr>
          <p:cNvPr id="12" name="object 12"/>
          <p:cNvSpPr txBox="1"/>
          <p:nvPr/>
        </p:nvSpPr>
        <p:spPr>
          <a:xfrm>
            <a:off x="3159252" y="4576134"/>
            <a:ext cx="2627580" cy="716905"/>
          </a:xfrm>
          <a:prstGeom prst="rect">
            <a:avLst/>
          </a:prstGeom>
        </p:spPr>
        <p:txBody>
          <a:bodyPr vert="horz" wrap="square" lIns="0" tIns="0" rIns="0" bIns="0" rtlCol="0">
            <a:spAutoFit/>
          </a:bodyPr>
          <a:lstStyle/>
          <a:p>
            <a:pPr marL="0" marR="0">
              <a:lnSpc>
                <a:spcPts val="2644"/>
              </a:lnSpc>
              <a:spcBef>
                <a:spcPts val="0"/>
              </a:spcBef>
              <a:spcAft>
                <a:spcPts val="0"/>
              </a:spcAft>
            </a:pPr>
            <a:r>
              <a:rPr sz="2000" dirty="0">
                <a:solidFill>
                  <a:srgbClr val="FFFFFF"/>
                </a:solidFill>
                <a:latin typeface="VSRANR+MicrosoftYaHei"/>
                <a:cs typeface="VSRANR+MicrosoftYaHei"/>
              </a:rPr>
              <a:t>4.</a:t>
            </a:r>
            <a:r>
              <a:rPr sz="2000" dirty="0">
                <a:solidFill>
                  <a:srgbClr val="FFFFFF"/>
                </a:solidFill>
                <a:latin typeface="FFFWLT+MicrosoftYaHei"/>
                <a:cs typeface="FFFWLT+MicrosoftYaHei"/>
              </a:rPr>
              <a:t>顶岗实习岗位专业</a:t>
            </a:r>
          </a:p>
        </p:txBody>
      </p:sp>
      <p:sp>
        <p:nvSpPr>
          <p:cNvPr id="13" name="object 13"/>
          <p:cNvSpPr txBox="1"/>
          <p:nvPr/>
        </p:nvSpPr>
        <p:spPr>
          <a:xfrm>
            <a:off x="439216" y="4771773"/>
            <a:ext cx="2630270" cy="717308"/>
          </a:xfrm>
          <a:prstGeom prst="rect">
            <a:avLst/>
          </a:prstGeom>
        </p:spPr>
        <p:txBody>
          <a:bodyPr vert="horz" wrap="square" lIns="0" tIns="0" rIns="0" bIns="0" rtlCol="0">
            <a:spAutoFit/>
          </a:bodyPr>
          <a:lstStyle/>
          <a:p>
            <a:pPr marL="0" marR="0">
              <a:lnSpc>
                <a:spcPts val="2648"/>
              </a:lnSpc>
              <a:spcBef>
                <a:spcPts val="0"/>
              </a:spcBef>
              <a:spcAft>
                <a:spcPts val="0"/>
              </a:spcAft>
            </a:pPr>
            <a:r>
              <a:rPr sz="2000" dirty="0">
                <a:solidFill>
                  <a:srgbClr val="FFFFFF"/>
                </a:solidFill>
                <a:latin typeface="VSRANR+MicrosoftYaHei"/>
                <a:cs typeface="VSRANR+MicrosoftYaHei"/>
              </a:rPr>
              <a:t>3.</a:t>
            </a:r>
            <a:r>
              <a:rPr sz="2000" dirty="0">
                <a:solidFill>
                  <a:srgbClr val="FFFFFF"/>
                </a:solidFill>
                <a:latin typeface="FFFWLT+MicrosoftYaHei"/>
                <a:cs typeface="FFFWLT+MicrosoftYaHei"/>
              </a:rPr>
              <a:t>教学资源质量不高</a:t>
            </a:r>
          </a:p>
        </p:txBody>
      </p:sp>
      <p:sp>
        <p:nvSpPr>
          <p:cNvPr id="14" name="object 14"/>
          <p:cNvSpPr txBox="1"/>
          <p:nvPr/>
        </p:nvSpPr>
        <p:spPr>
          <a:xfrm>
            <a:off x="3645408" y="4967802"/>
            <a:ext cx="1654759" cy="716905"/>
          </a:xfrm>
          <a:prstGeom prst="rect">
            <a:avLst/>
          </a:prstGeom>
        </p:spPr>
        <p:txBody>
          <a:bodyPr vert="horz" wrap="square" lIns="0" tIns="0" rIns="0" bIns="0" rtlCol="0">
            <a:spAutoFit/>
          </a:bodyPr>
          <a:lstStyle/>
          <a:p>
            <a:pPr marL="0" marR="0">
              <a:lnSpc>
                <a:spcPts val="2644"/>
              </a:lnSpc>
              <a:spcBef>
                <a:spcPts val="0"/>
              </a:spcBef>
              <a:spcAft>
                <a:spcPts val="0"/>
              </a:spcAft>
            </a:pPr>
            <a:r>
              <a:rPr sz="2000" dirty="0">
                <a:solidFill>
                  <a:srgbClr val="FFFFFF"/>
                </a:solidFill>
                <a:latin typeface="FFFWLT+MicrosoftYaHei"/>
                <a:cs typeface="FFFWLT+MicrosoftYaHei"/>
              </a:rPr>
              <a:t>对口率不高</a:t>
            </a:r>
          </a:p>
        </p:txBody>
      </p:sp>
      <p:sp>
        <p:nvSpPr>
          <p:cNvPr id="15" name="object 15"/>
          <p:cNvSpPr txBox="1"/>
          <p:nvPr/>
        </p:nvSpPr>
        <p:spPr>
          <a:xfrm>
            <a:off x="6934454" y="5128565"/>
            <a:ext cx="5453621" cy="1218509"/>
          </a:xfrm>
          <a:prstGeom prst="rect">
            <a:avLst/>
          </a:prstGeom>
        </p:spPr>
        <p:txBody>
          <a:bodyPr vert="horz" wrap="square" lIns="0" tIns="0" rIns="0" bIns="0" rtlCol="0">
            <a:spAutoFit/>
          </a:bodyPr>
          <a:lstStyle/>
          <a:p>
            <a:pPr marL="0" marR="0">
              <a:lnSpc>
                <a:spcPts val="2898"/>
              </a:lnSpc>
              <a:spcBef>
                <a:spcPts val="0"/>
              </a:spcBef>
              <a:spcAft>
                <a:spcPts val="0"/>
              </a:spcAft>
            </a:pPr>
            <a:r>
              <a:rPr sz="2200" dirty="0">
                <a:solidFill>
                  <a:srgbClr val="FFFFFF"/>
                </a:solidFill>
                <a:latin typeface="FFFWLT+MicrosoftYaHei"/>
                <a:cs typeface="FFFWLT+MicrosoftYaHei"/>
              </a:rPr>
              <a:t>加强校企合作，打通就业渠道，加强宣</a:t>
            </a:r>
          </a:p>
          <a:p>
            <a:pPr marL="0" marR="0">
              <a:lnSpc>
                <a:spcPts val="2901"/>
              </a:lnSpc>
              <a:spcBef>
                <a:spcPts val="494"/>
              </a:spcBef>
              <a:spcAft>
                <a:spcPts val="0"/>
              </a:spcAft>
            </a:pPr>
            <a:r>
              <a:rPr sz="2200" dirty="0">
                <a:solidFill>
                  <a:srgbClr val="FFFFFF"/>
                </a:solidFill>
                <a:latin typeface="FFFWLT+MicrosoftYaHei"/>
                <a:cs typeface="FFFWLT+MicrosoftYaHei"/>
              </a:rPr>
              <a:t>传，促进招生。</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944217"/>
            <a:ext cx="12324522" cy="5913782"/>
          </a:xfrm>
          <a:prstGeom prst="rect">
            <a:avLst/>
          </a:prstGeom>
          <a:blipFill>
            <a:blip r:embed="rId2" cstate="print"/>
            <a:srcRect/>
            <a:stretch>
              <a:fillRect t="-15966" r="1076"/>
            </a:stretch>
          </a:blipFill>
        </p:spPr>
        <p:txBody>
          <a:bodyPr wrap="square" lIns="0" tIns="0" rIns="0" bIns="0" rtlCol="0">
            <a:spAutoFit/>
          </a:bodyPr>
          <a:lstStyle/>
          <a:p>
            <a:endParaRPr/>
          </a:p>
        </p:txBody>
      </p:sp>
      <p:sp>
        <p:nvSpPr>
          <p:cNvPr id="3" name="object 3"/>
          <p:cNvSpPr txBox="1"/>
          <p:nvPr/>
        </p:nvSpPr>
        <p:spPr>
          <a:xfrm>
            <a:off x="742492" y="323224"/>
            <a:ext cx="823472" cy="932011"/>
          </a:xfrm>
          <a:prstGeom prst="rect">
            <a:avLst/>
          </a:prstGeom>
        </p:spPr>
        <p:txBody>
          <a:bodyPr vert="horz" wrap="square" lIns="0" tIns="0" rIns="0" bIns="0" rtlCol="0">
            <a:spAutoFit/>
          </a:bodyPr>
          <a:lstStyle/>
          <a:p>
            <a:pPr marL="0" marR="0">
              <a:lnSpc>
                <a:spcPts val="3138"/>
              </a:lnSpc>
              <a:spcBef>
                <a:spcPts val="0"/>
              </a:spcBef>
              <a:spcAft>
                <a:spcPts val="0"/>
              </a:spcAft>
            </a:pPr>
            <a:r>
              <a:rPr sz="2800" dirty="0">
                <a:solidFill>
                  <a:srgbClr val="000000"/>
                </a:solidFill>
                <a:latin typeface="VBNVSQ+AgencyFB-Reg"/>
                <a:cs typeface="VBNVSQ+AgencyFB-Reg"/>
              </a:rPr>
              <a:t>04</a:t>
            </a:r>
          </a:p>
        </p:txBody>
      </p:sp>
      <p:sp>
        <p:nvSpPr>
          <p:cNvPr id="4" name="object 4"/>
          <p:cNvSpPr txBox="1"/>
          <p:nvPr/>
        </p:nvSpPr>
        <p:spPr>
          <a:xfrm>
            <a:off x="1493774" y="349527"/>
            <a:ext cx="1954833" cy="888492"/>
          </a:xfrm>
          <a:prstGeom prst="rect">
            <a:avLst/>
          </a:prstGeom>
        </p:spPr>
        <p:txBody>
          <a:bodyPr vert="horz" wrap="square" lIns="0" tIns="0" rIns="0" bIns="0" rtlCol="0">
            <a:spAutoFit/>
          </a:bodyPr>
          <a:lstStyle/>
          <a:p>
            <a:pPr marL="0" marR="0">
              <a:lnSpc>
                <a:spcPts val="2796"/>
              </a:lnSpc>
              <a:spcBef>
                <a:spcPts val="0"/>
              </a:spcBef>
              <a:spcAft>
                <a:spcPts val="0"/>
              </a:spcAft>
            </a:pPr>
            <a:r>
              <a:rPr sz="2800" dirty="0">
                <a:solidFill>
                  <a:srgbClr val="000000"/>
                </a:solidFill>
                <a:latin typeface="SimHei"/>
                <a:cs typeface="SimHei"/>
              </a:rPr>
              <a:t>诊改成效</a:t>
            </a:r>
          </a:p>
        </p:txBody>
      </p:sp>
      <p:sp>
        <p:nvSpPr>
          <p:cNvPr id="5" name="object 5"/>
          <p:cNvSpPr txBox="1"/>
          <p:nvPr/>
        </p:nvSpPr>
        <p:spPr>
          <a:xfrm>
            <a:off x="7718806" y="1959932"/>
            <a:ext cx="3729228" cy="3269771"/>
          </a:xfrm>
          <a:prstGeom prst="rect">
            <a:avLst/>
          </a:prstGeom>
        </p:spPr>
        <p:txBody>
          <a:bodyPr vert="horz" wrap="square" lIns="0" tIns="0" rIns="0" bIns="0" rtlCol="0">
            <a:spAutoFit/>
          </a:bodyPr>
          <a:lstStyle/>
          <a:p>
            <a:pPr marL="0" marR="0">
              <a:lnSpc>
                <a:spcPts val="3690"/>
              </a:lnSpc>
              <a:spcBef>
                <a:spcPts val="0"/>
              </a:spcBef>
              <a:spcAft>
                <a:spcPts val="0"/>
              </a:spcAft>
            </a:pPr>
            <a:r>
              <a:rPr sz="2800" b="1" dirty="0">
                <a:solidFill>
                  <a:srgbClr val="46AFCD"/>
                </a:solidFill>
                <a:latin typeface="QSBMES+MicrosoftYaHei-Bold"/>
                <a:cs typeface="QSBMES+MicrosoftYaHei-Bold"/>
              </a:rPr>
              <a:t>项目化教学落地生根</a:t>
            </a:r>
          </a:p>
          <a:p>
            <a:pPr marL="91439" marR="0">
              <a:lnSpc>
                <a:spcPts val="3690"/>
              </a:lnSpc>
              <a:spcBef>
                <a:spcPts val="14115"/>
              </a:spcBef>
              <a:spcAft>
                <a:spcPts val="0"/>
              </a:spcAft>
            </a:pPr>
            <a:r>
              <a:rPr sz="2800" b="1" dirty="0">
                <a:solidFill>
                  <a:srgbClr val="000000"/>
                </a:solidFill>
                <a:latin typeface="QSBMES+MicrosoftYaHei-Bold"/>
                <a:cs typeface="QSBMES+MicrosoftYaHei-Bold"/>
              </a:rPr>
              <a:t>专业建设硕果累累</a:t>
            </a:r>
          </a:p>
        </p:txBody>
      </p:sp>
      <p:sp>
        <p:nvSpPr>
          <p:cNvPr id="6" name="object 6"/>
          <p:cNvSpPr txBox="1"/>
          <p:nvPr/>
        </p:nvSpPr>
        <p:spPr>
          <a:xfrm>
            <a:off x="5286121" y="2025973"/>
            <a:ext cx="1254769" cy="3124146"/>
          </a:xfrm>
          <a:prstGeom prst="rect">
            <a:avLst/>
          </a:prstGeom>
        </p:spPr>
        <p:txBody>
          <a:bodyPr vert="horz" wrap="square" lIns="0" tIns="0" rIns="0" bIns="0" rtlCol="0">
            <a:spAutoFit/>
          </a:bodyPr>
          <a:lstStyle/>
          <a:p>
            <a:pPr marL="0" marR="0">
              <a:lnSpc>
                <a:spcPts val="3167"/>
              </a:lnSpc>
              <a:spcBef>
                <a:spcPts val="0"/>
              </a:spcBef>
              <a:spcAft>
                <a:spcPts val="0"/>
              </a:spcAft>
            </a:pPr>
            <a:r>
              <a:rPr sz="2400" b="1" dirty="0">
                <a:solidFill>
                  <a:srgbClr val="1AA4BE"/>
                </a:solidFill>
                <a:latin typeface="QSBMES+MicrosoftYaHei-Bold"/>
                <a:cs typeface="QSBMES+MicrosoftYaHei-Bold"/>
              </a:rPr>
              <a:t>成效</a:t>
            </a:r>
            <a:r>
              <a:rPr sz="2400" b="1" dirty="0">
                <a:solidFill>
                  <a:srgbClr val="1AA4BE"/>
                </a:solidFill>
                <a:latin typeface="LVTEAD+MicrosoftYaHei-Bold"/>
                <a:cs typeface="LVTEAD+MicrosoftYaHei-Bold"/>
              </a:rPr>
              <a:t>1</a:t>
            </a:r>
          </a:p>
          <a:p>
            <a:pPr marL="0" marR="0">
              <a:lnSpc>
                <a:spcPts val="3167"/>
              </a:lnSpc>
              <a:spcBef>
                <a:spcPts val="14614"/>
              </a:spcBef>
              <a:spcAft>
                <a:spcPts val="0"/>
              </a:spcAft>
            </a:pPr>
            <a:r>
              <a:rPr sz="2400" b="1" dirty="0">
                <a:solidFill>
                  <a:srgbClr val="52C3CB"/>
                </a:solidFill>
                <a:latin typeface="QSBMES+MicrosoftYaHei-Bold"/>
                <a:cs typeface="QSBMES+MicrosoftYaHei-Bold"/>
              </a:rPr>
              <a:t>成效</a:t>
            </a:r>
            <a:r>
              <a:rPr sz="2400" b="1" dirty="0">
                <a:solidFill>
                  <a:srgbClr val="52C3CB"/>
                </a:solidFill>
                <a:latin typeface="LVTEAD+MicrosoftYaHei-Bold"/>
                <a:cs typeface="LVTEAD+MicrosoftYaHei-Bold"/>
              </a:rPr>
              <a:t>3</a:t>
            </a:r>
          </a:p>
        </p:txBody>
      </p:sp>
      <p:sp>
        <p:nvSpPr>
          <p:cNvPr id="7" name="object 7"/>
          <p:cNvSpPr txBox="1"/>
          <p:nvPr/>
        </p:nvSpPr>
        <p:spPr>
          <a:xfrm>
            <a:off x="1352423" y="3123379"/>
            <a:ext cx="3515486" cy="3373708"/>
          </a:xfrm>
          <a:prstGeom prst="rect">
            <a:avLst/>
          </a:prstGeom>
        </p:spPr>
        <p:txBody>
          <a:bodyPr vert="horz" wrap="square" lIns="0" tIns="0" rIns="0" bIns="0" rtlCol="0">
            <a:spAutoFit/>
          </a:bodyPr>
          <a:lstStyle/>
          <a:p>
            <a:pPr marL="0" marR="0">
              <a:lnSpc>
                <a:spcPts val="3690"/>
              </a:lnSpc>
              <a:spcBef>
                <a:spcPts val="0"/>
              </a:spcBef>
              <a:spcAft>
                <a:spcPts val="0"/>
              </a:spcAft>
            </a:pPr>
            <a:r>
              <a:rPr sz="2800" b="1" dirty="0">
                <a:solidFill>
                  <a:srgbClr val="000000"/>
                </a:solidFill>
                <a:latin typeface="QSBMES+MicrosoftYaHei-Bold"/>
                <a:cs typeface="QSBMES+MicrosoftYaHei-Bold"/>
              </a:rPr>
              <a:t>校企合作初见成效</a:t>
            </a:r>
          </a:p>
          <a:p>
            <a:pPr marL="141351" marR="0">
              <a:lnSpc>
                <a:spcPts val="3690"/>
              </a:lnSpc>
              <a:spcBef>
                <a:spcPts val="14984"/>
              </a:spcBef>
              <a:spcAft>
                <a:spcPts val="0"/>
              </a:spcAft>
            </a:pPr>
            <a:r>
              <a:rPr sz="2800" b="1" dirty="0">
                <a:solidFill>
                  <a:srgbClr val="000000"/>
                </a:solidFill>
                <a:latin typeface="QSBMES+MicrosoftYaHei-Bold"/>
                <a:cs typeface="QSBMES+MicrosoftYaHei-Bold"/>
              </a:rPr>
              <a:t>师资培训效果显著</a:t>
            </a:r>
          </a:p>
        </p:txBody>
      </p:sp>
      <p:sp>
        <p:nvSpPr>
          <p:cNvPr id="8" name="object 8"/>
          <p:cNvSpPr txBox="1"/>
          <p:nvPr/>
        </p:nvSpPr>
        <p:spPr>
          <a:xfrm>
            <a:off x="6144133" y="3158305"/>
            <a:ext cx="1254769" cy="3124146"/>
          </a:xfrm>
          <a:prstGeom prst="rect">
            <a:avLst/>
          </a:prstGeom>
        </p:spPr>
        <p:txBody>
          <a:bodyPr vert="horz" wrap="square" lIns="0" tIns="0" rIns="0" bIns="0" rtlCol="0">
            <a:spAutoFit/>
          </a:bodyPr>
          <a:lstStyle/>
          <a:p>
            <a:pPr marL="0" marR="0">
              <a:lnSpc>
                <a:spcPts val="3167"/>
              </a:lnSpc>
              <a:spcBef>
                <a:spcPts val="0"/>
              </a:spcBef>
              <a:spcAft>
                <a:spcPts val="0"/>
              </a:spcAft>
            </a:pPr>
            <a:r>
              <a:rPr sz="2400" b="1" dirty="0">
                <a:solidFill>
                  <a:srgbClr val="1AA4BE"/>
                </a:solidFill>
                <a:latin typeface="QSBMES+MicrosoftYaHei-Bold"/>
                <a:cs typeface="QSBMES+MicrosoftYaHei-Bold"/>
              </a:rPr>
              <a:t>成效</a:t>
            </a:r>
            <a:r>
              <a:rPr sz="2400" b="1" dirty="0">
                <a:solidFill>
                  <a:srgbClr val="1AA4BE"/>
                </a:solidFill>
                <a:latin typeface="LVTEAD+MicrosoftYaHei-Bold"/>
                <a:cs typeface="LVTEAD+MicrosoftYaHei-Bold"/>
              </a:rPr>
              <a:t>2</a:t>
            </a:r>
          </a:p>
          <a:p>
            <a:pPr marL="0" marR="0">
              <a:lnSpc>
                <a:spcPts val="3167"/>
              </a:lnSpc>
              <a:spcBef>
                <a:spcPts val="14614"/>
              </a:spcBef>
              <a:spcAft>
                <a:spcPts val="0"/>
              </a:spcAft>
            </a:pPr>
            <a:r>
              <a:rPr sz="2400" b="1" dirty="0">
                <a:solidFill>
                  <a:srgbClr val="52C3CB"/>
                </a:solidFill>
                <a:latin typeface="QSBMES+MicrosoftYaHei-Bold"/>
                <a:cs typeface="QSBMES+MicrosoftYaHei-Bold"/>
              </a:rPr>
              <a:t>成效</a:t>
            </a:r>
            <a:r>
              <a:rPr sz="2400" b="1" dirty="0">
                <a:solidFill>
                  <a:srgbClr val="52C3CB"/>
                </a:solidFill>
                <a:latin typeface="LVTEAD+MicrosoftYaHei-Bold"/>
                <a:cs typeface="LVTEAD+MicrosoftYaHei-Bold"/>
              </a:rPr>
              <a:t>4</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742492" y="323224"/>
            <a:ext cx="833528" cy="932011"/>
          </a:xfrm>
          <a:prstGeom prst="rect">
            <a:avLst/>
          </a:prstGeom>
        </p:spPr>
        <p:txBody>
          <a:bodyPr vert="horz" wrap="square" lIns="0" tIns="0" rIns="0" bIns="0" rtlCol="0">
            <a:spAutoFit/>
          </a:bodyPr>
          <a:lstStyle/>
          <a:p>
            <a:pPr marL="0" marR="0">
              <a:lnSpc>
                <a:spcPts val="3138"/>
              </a:lnSpc>
              <a:spcBef>
                <a:spcPts val="0"/>
              </a:spcBef>
              <a:spcAft>
                <a:spcPts val="0"/>
              </a:spcAft>
            </a:pPr>
            <a:r>
              <a:rPr sz="2800" dirty="0">
                <a:solidFill>
                  <a:srgbClr val="000000"/>
                </a:solidFill>
                <a:latin typeface="VBNVSQ+AgencyFB-Reg"/>
                <a:cs typeface="VBNVSQ+AgencyFB-Reg"/>
              </a:rPr>
              <a:t>05</a:t>
            </a:r>
          </a:p>
        </p:txBody>
      </p:sp>
      <p:sp>
        <p:nvSpPr>
          <p:cNvPr id="4" name="object 4"/>
          <p:cNvSpPr txBox="1"/>
          <p:nvPr/>
        </p:nvSpPr>
        <p:spPr>
          <a:xfrm>
            <a:off x="1493774" y="349527"/>
            <a:ext cx="2309925" cy="888492"/>
          </a:xfrm>
          <a:prstGeom prst="rect">
            <a:avLst/>
          </a:prstGeom>
        </p:spPr>
        <p:txBody>
          <a:bodyPr vert="horz" wrap="square" lIns="0" tIns="0" rIns="0" bIns="0" rtlCol="0">
            <a:spAutoFit/>
          </a:bodyPr>
          <a:lstStyle/>
          <a:p>
            <a:pPr marL="0" marR="0">
              <a:lnSpc>
                <a:spcPts val="2796"/>
              </a:lnSpc>
              <a:spcBef>
                <a:spcPts val="0"/>
              </a:spcBef>
              <a:spcAft>
                <a:spcPts val="0"/>
              </a:spcAft>
            </a:pPr>
            <a:r>
              <a:rPr sz="2800" dirty="0">
                <a:solidFill>
                  <a:srgbClr val="000000"/>
                </a:solidFill>
                <a:latin typeface="SimHei"/>
                <a:cs typeface="SimHei"/>
              </a:rPr>
              <a:t>下一步工作</a:t>
            </a:r>
          </a:p>
        </p:txBody>
      </p:sp>
      <p:sp>
        <p:nvSpPr>
          <p:cNvPr id="6" name="object 6"/>
          <p:cNvSpPr txBox="1"/>
          <p:nvPr/>
        </p:nvSpPr>
        <p:spPr>
          <a:xfrm>
            <a:off x="5604637" y="2088981"/>
            <a:ext cx="4459835" cy="1216929"/>
          </a:xfrm>
          <a:prstGeom prst="rect">
            <a:avLst/>
          </a:prstGeom>
        </p:spPr>
        <p:txBody>
          <a:bodyPr vert="horz" wrap="square" lIns="0" tIns="0" rIns="0" bIns="0" rtlCol="0">
            <a:spAutoFit/>
          </a:bodyPr>
          <a:lstStyle/>
          <a:p>
            <a:pPr marL="0" marR="0">
              <a:lnSpc>
                <a:spcPts val="4482"/>
              </a:lnSpc>
              <a:spcBef>
                <a:spcPts val="0"/>
              </a:spcBef>
              <a:spcAft>
                <a:spcPts val="0"/>
              </a:spcAft>
            </a:pPr>
            <a:r>
              <a:rPr sz="3400" dirty="0">
                <a:solidFill>
                  <a:srgbClr val="FFFFFF"/>
                </a:solidFill>
                <a:latin typeface="DDGTMV+ArialMT"/>
                <a:cs typeface="DDGTMV+ArialMT"/>
              </a:rPr>
              <a:t>2.</a:t>
            </a:r>
            <a:r>
              <a:rPr sz="3400" dirty="0">
                <a:solidFill>
                  <a:srgbClr val="FFFFFF"/>
                </a:solidFill>
                <a:latin typeface="FFFWLT+MicrosoftYaHei"/>
                <a:cs typeface="FFFWLT+MicrosoftYaHei"/>
              </a:rPr>
              <a:t>拓展校企合作形式</a:t>
            </a:r>
          </a:p>
        </p:txBody>
      </p:sp>
      <p:sp>
        <p:nvSpPr>
          <p:cNvPr id="8" name="object 8"/>
          <p:cNvSpPr txBox="1"/>
          <p:nvPr/>
        </p:nvSpPr>
        <p:spPr>
          <a:xfrm>
            <a:off x="1790065" y="2751686"/>
            <a:ext cx="1422273" cy="1213023"/>
          </a:xfrm>
          <a:prstGeom prst="rect">
            <a:avLst/>
          </a:prstGeom>
        </p:spPr>
        <p:txBody>
          <a:bodyPr vert="horz" wrap="square" lIns="0" tIns="0" rIns="0" bIns="0" rtlCol="0">
            <a:spAutoFit/>
          </a:bodyPr>
          <a:lstStyle/>
          <a:p>
            <a:pPr marL="0" marR="0">
              <a:lnSpc>
                <a:spcPts val="4751"/>
              </a:lnSpc>
              <a:spcBef>
                <a:spcPts val="0"/>
              </a:spcBef>
              <a:spcAft>
                <a:spcPts val="0"/>
              </a:spcAft>
            </a:pPr>
            <a:r>
              <a:rPr sz="2800" dirty="0">
                <a:solidFill>
                  <a:srgbClr val="FFFFFF"/>
                </a:solidFill>
                <a:latin typeface="FFFWLT+MicrosoftYaHei"/>
                <a:cs typeface="FFFWLT+MicrosoftYaHei"/>
              </a:rPr>
              <a:t>量</a:t>
            </a:r>
            <a:r>
              <a:rPr sz="3600" dirty="0">
                <a:solidFill>
                  <a:srgbClr val="FFFFFF"/>
                </a:solidFill>
                <a:latin typeface="FFFWLT+MicrosoftYaHei"/>
                <a:cs typeface="FFFWLT+MicrosoftYaHei"/>
              </a:rPr>
              <a:t>。</a:t>
            </a:r>
          </a:p>
        </p:txBody>
      </p:sp>
      <p:sp>
        <p:nvSpPr>
          <p:cNvPr id="9" name="object 9"/>
          <p:cNvSpPr txBox="1"/>
          <p:nvPr/>
        </p:nvSpPr>
        <p:spPr>
          <a:xfrm>
            <a:off x="5604637" y="2756493"/>
            <a:ext cx="2373249" cy="1216929"/>
          </a:xfrm>
          <a:prstGeom prst="rect">
            <a:avLst/>
          </a:prstGeom>
        </p:spPr>
        <p:txBody>
          <a:bodyPr vert="horz" wrap="square" lIns="0" tIns="0" rIns="0" bIns="0" rtlCol="0">
            <a:spAutoFit/>
          </a:bodyPr>
          <a:lstStyle/>
          <a:p>
            <a:pPr marL="0" marR="0">
              <a:lnSpc>
                <a:spcPts val="4482"/>
              </a:lnSpc>
              <a:spcBef>
                <a:spcPts val="0"/>
              </a:spcBef>
              <a:spcAft>
                <a:spcPts val="0"/>
              </a:spcAft>
            </a:pPr>
            <a:r>
              <a:rPr sz="3400" dirty="0">
                <a:solidFill>
                  <a:srgbClr val="FFFFFF"/>
                </a:solidFill>
                <a:latin typeface="FFFWLT+MicrosoftYaHei"/>
                <a:cs typeface="FFFWLT+MicrosoftYaHei"/>
              </a:rPr>
              <a:t>和质量。</a:t>
            </a:r>
          </a:p>
        </p:txBody>
      </p:sp>
      <p:sp>
        <p:nvSpPr>
          <p:cNvPr id="10" name="object 10"/>
          <p:cNvSpPr txBox="1"/>
          <p:nvPr/>
        </p:nvSpPr>
        <p:spPr>
          <a:xfrm>
            <a:off x="1737614" y="4027874"/>
            <a:ext cx="8870697" cy="577081"/>
          </a:xfrm>
          <a:prstGeom prst="rect">
            <a:avLst/>
          </a:prstGeom>
        </p:spPr>
        <p:txBody>
          <a:bodyPr vert="horz" wrap="square" lIns="0" tIns="0" rIns="0" bIns="0" rtlCol="0">
            <a:spAutoFit/>
          </a:bodyPr>
          <a:lstStyle/>
          <a:p>
            <a:pPr marL="0" marR="0">
              <a:lnSpc>
                <a:spcPts val="4485"/>
              </a:lnSpc>
              <a:spcBef>
                <a:spcPts val="0"/>
              </a:spcBef>
              <a:spcAft>
                <a:spcPts val="0"/>
              </a:spcAft>
            </a:pPr>
            <a:r>
              <a:rPr sz="2400" dirty="0">
                <a:solidFill>
                  <a:srgbClr val="FFFFFF"/>
                </a:solidFill>
                <a:latin typeface="DDGTMV+ArialMT"/>
                <a:cs typeface="DDGTMV+ArialMT"/>
              </a:rPr>
              <a:t>3.</a:t>
            </a:r>
            <a:r>
              <a:rPr sz="2400" dirty="0" smtClean="0">
                <a:solidFill>
                  <a:srgbClr val="FFFFFF"/>
                </a:solidFill>
                <a:latin typeface="FFFWLT+MicrosoftYaHei"/>
                <a:cs typeface="FFFWLT+MicrosoftYaHei"/>
              </a:rPr>
              <a:t>加强教学资源建，</a:t>
            </a:r>
            <a:r>
              <a:rPr sz="2400" dirty="0">
                <a:solidFill>
                  <a:srgbClr val="FFFFFF"/>
                </a:solidFill>
                <a:latin typeface="FFFWLT+MicrosoftYaHei"/>
                <a:cs typeface="FFFWLT+MicrosoftYaHei"/>
              </a:rPr>
              <a:t>开</a:t>
            </a:r>
            <a:r>
              <a:rPr sz="2400" spc="6962" dirty="0">
                <a:solidFill>
                  <a:srgbClr val="FFFFFF"/>
                </a:solidFill>
                <a:latin typeface="Times New Roman"/>
                <a:cs typeface="Times New Roman"/>
              </a:rPr>
              <a:t> </a:t>
            </a:r>
            <a:r>
              <a:rPr sz="3400" dirty="0">
                <a:solidFill>
                  <a:srgbClr val="FFFFFF"/>
                </a:solidFill>
                <a:latin typeface="FFFWLT+MicrosoftYaHei"/>
                <a:cs typeface="FFFWLT+MicrosoftYaHei"/>
              </a:rPr>
              <a:t>提升教师职业教科</a:t>
            </a:r>
          </a:p>
        </p:txBody>
      </p:sp>
      <p:sp>
        <p:nvSpPr>
          <p:cNvPr id="11" name="object 11"/>
          <p:cNvSpPr txBox="1"/>
          <p:nvPr/>
        </p:nvSpPr>
        <p:spPr>
          <a:xfrm>
            <a:off x="5640959" y="4149282"/>
            <a:ext cx="1007645" cy="1129874"/>
          </a:xfrm>
          <a:prstGeom prst="rect">
            <a:avLst/>
          </a:prstGeom>
        </p:spPr>
        <p:txBody>
          <a:bodyPr vert="horz" wrap="square" lIns="0" tIns="0" rIns="0" bIns="0" rtlCol="0">
            <a:spAutoFit/>
          </a:bodyPr>
          <a:lstStyle/>
          <a:p>
            <a:pPr marL="0" marR="0">
              <a:lnSpc>
                <a:spcPts val="3796"/>
              </a:lnSpc>
              <a:spcBef>
                <a:spcPts val="0"/>
              </a:spcBef>
              <a:spcAft>
                <a:spcPts val="0"/>
              </a:spcAft>
            </a:pPr>
            <a:r>
              <a:rPr sz="3400" dirty="0">
                <a:solidFill>
                  <a:srgbClr val="FFFFFF"/>
                </a:solidFill>
                <a:latin typeface="DDGTMV+ArialMT"/>
                <a:cs typeface="DDGTMV+ArialMT"/>
              </a:rPr>
              <a:t>4.</a:t>
            </a:r>
          </a:p>
        </p:txBody>
      </p:sp>
      <p:sp>
        <p:nvSpPr>
          <p:cNvPr id="12" name="object 12"/>
          <p:cNvSpPr txBox="1"/>
          <p:nvPr/>
        </p:nvSpPr>
        <p:spPr>
          <a:xfrm>
            <a:off x="1737614" y="4499171"/>
            <a:ext cx="3855720" cy="1330398"/>
          </a:xfrm>
          <a:prstGeom prst="rect">
            <a:avLst/>
          </a:prstGeom>
        </p:spPr>
        <p:txBody>
          <a:bodyPr vert="horz" wrap="square" lIns="0" tIns="0" rIns="0" bIns="0" rtlCol="0">
            <a:spAutoFit/>
          </a:bodyPr>
          <a:lstStyle/>
          <a:p>
            <a:pPr marL="0" marR="0">
              <a:lnSpc>
                <a:spcPts val="3167"/>
              </a:lnSpc>
              <a:spcBef>
                <a:spcPts val="0"/>
              </a:spcBef>
              <a:spcAft>
                <a:spcPts val="0"/>
              </a:spcAft>
            </a:pPr>
            <a:r>
              <a:rPr sz="2400" dirty="0">
                <a:solidFill>
                  <a:srgbClr val="FFFFFF"/>
                </a:solidFill>
                <a:latin typeface="FFFWLT+MicrosoftYaHei"/>
                <a:cs typeface="FFFWLT+MicrosoftYaHei"/>
              </a:rPr>
              <a:t>展专业核心课程在线开放</a:t>
            </a:r>
          </a:p>
          <a:p>
            <a:pPr marL="0" marR="0">
              <a:lnSpc>
                <a:spcPts val="3167"/>
              </a:lnSpc>
              <a:spcBef>
                <a:spcPts val="540"/>
              </a:spcBef>
              <a:spcAft>
                <a:spcPts val="0"/>
              </a:spcAft>
            </a:pPr>
            <a:r>
              <a:rPr sz="2400" dirty="0">
                <a:solidFill>
                  <a:srgbClr val="FFFFFF"/>
                </a:solidFill>
                <a:latin typeface="FFFWLT+MicrosoftYaHei"/>
                <a:cs typeface="FFFWLT+MicrosoftYaHei"/>
              </a:rPr>
              <a:t>课程建设。</a:t>
            </a:r>
          </a:p>
        </p:txBody>
      </p:sp>
      <p:sp>
        <p:nvSpPr>
          <p:cNvPr id="13" name="object 13"/>
          <p:cNvSpPr txBox="1"/>
          <p:nvPr/>
        </p:nvSpPr>
        <p:spPr>
          <a:xfrm>
            <a:off x="5604383" y="4751409"/>
            <a:ext cx="4532630" cy="1216929"/>
          </a:xfrm>
          <a:prstGeom prst="rect">
            <a:avLst/>
          </a:prstGeom>
        </p:spPr>
        <p:txBody>
          <a:bodyPr vert="horz" wrap="square" lIns="0" tIns="0" rIns="0" bIns="0" rtlCol="0">
            <a:spAutoFit/>
          </a:bodyPr>
          <a:lstStyle/>
          <a:p>
            <a:pPr marL="0" marR="0">
              <a:lnSpc>
                <a:spcPts val="4482"/>
              </a:lnSpc>
              <a:spcBef>
                <a:spcPts val="0"/>
              </a:spcBef>
              <a:spcAft>
                <a:spcPts val="0"/>
              </a:spcAft>
            </a:pPr>
            <a:r>
              <a:rPr sz="3400" dirty="0">
                <a:solidFill>
                  <a:srgbClr val="FFFFFF"/>
                </a:solidFill>
                <a:latin typeface="FFFWLT+MicrosoftYaHei"/>
                <a:cs typeface="FFFWLT+MicrosoftYaHei"/>
              </a:rPr>
              <a:t>研能力和教学方法。</a:t>
            </a:r>
          </a:p>
        </p:txBody>
      </p:sp>
      <p:sp>
        <p:nvSpPr>
          <p:cNvPr id="14" name="矩形 13"/>
          <p:cNvSpPr/>
          <p:nvPr/>
        </p:nvSpPr>
        <p:spPr>
          <a:xfrm>
            <a:off x="1576020" y="1313909"/>
            <a:ext cx="7650226" cy="4515660"/>
          </a:xfrm>
          <a:prstGeom prst="rect">
            <a:avLst/>
          </a:prstGeom>
        </p:spPr>
        <p:txBody>
          <a:bodyPr wrap="square">
            <a:spAutoFit/>
          </a:bodyPr>
          <a:lstStyle/>
          <a:p>
            <a:pPr>
              <a:lnSpc>
                <a:spcPct val="150000"/>
              </a:lnSpc>
            </a:pPr>
            <a:r>
              <a:rPr lang="en-US" altLang="zh-CN" sz="2800" dirty="0">
                <a:latin typeface="+mj-ea"/>
                <a:ea typeface="+mj-ea"/>
              </a:rPr>
              <a:t>1.</a:t>
            </a:r>
            <a:r>
              <a:rPr lang="zh-CN" altLang="en-US" sz="2800" dirty="0">
                <a:latin typeface="+mj-ea"/>
                <a:ea typeface="+mj-ea"/>
              </a:rPr>
              <a:t>进一步修订电子商务专业的人才培养方案，使之与时俱进；</a:t>
            </a:r>
          </a:p>
          <a:p>
            <a:pPr>
              <a:lnSpc>
                <a:spcPct val="150000"/>
              </a:lnSpc>
            </a:pPr>
            <a:r>
              <a:rPr lang="en-US" altLang="zh-CN" sz="2800" dirty="0">
                <a:latin typeface="+mj-ea"/>
                <a:ea typeface="+mj-ea"/>
              </a:rPr>
              <a:t>2.</a:t>
            </a:r>
            <a:r>
              <a:rPr lang="zh-CN" altLang="en-US" sz="2800" dirty="0">
                <a:latin typeface="+mj-ea"/>
                <a:ea typeface="+mj-ea"/>
              </a:rPr>
              <a:t>组织教师讲课比赛，以赛促教，提升教师的上课水平；</a:t>
            </a:r>
          </a:p>
          <a:p>
            <a:pPr>
              <a:lnSpc>
                <a:spcPct val="150000"/>
              </a:lnSpc>
            </a:pPr>
            <a:r>
              <a:rPr lang="en-US" altLang="zh-CN" sz="2800" dirty="0">
                <a:latin typeface="+mj-ea"/>
                <a:ea typeface="+mj-ea"/>
              </a:rPr>
              <a:t>3.</a:t>
            </a:r>
            <a:r>
              <a:rPr lang="zh-CN" altLang="en-US" sz="2800" dirty="0">
                <a:latin typeface="+mj-ea"/>
                <a:ea typeface="+mj-ea"/>
              </a:rPr>
              <a:t>鼓励教师申报省级课题，编写教材；</a:t>
            </a:r>
          </a:p>
          <a:p>
            <a:pPr>
              <a:lnSpc>
                <a:spcPct val="150000"/>
              </a:lnSpc>
            </a:pPr>
            <a:r>
              <a:rPr lang="en-US" altLang="zh-CN" sz="2800" dirty="0">
                <a:latin typeface="+mj-ea"/>
                <a:ea typeface="+mj-ea"/>
              </a:rPr>
              <a:t>4.</a:t>
            </a:r>
            <a:r>
              <a:rPr lang="zh-CN" altLang="en-US" sz="2800" dirty="0">
                <a:latin typeface="+mj-ea"/>
                <a:ea typeface="+mj-ea"/>
              </a:rPr>
              <a:t>加快校内实训室的建设速度，积极联系企业建立校外实训基地。</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7999"/>
          </a:xfrm>
          <a:prstGeom prst="rect">
            <a:avLst/>
          </a:prstGeom>
          <a:blipFill>
            <a:blip r:embed="rId2" cstate="print"/>
            <a:srcRect/>
            <a:stretch>
              <a:fillRect t="-16162"/>
            </a:stretch>
          </a:blipFill>
        </p:spPr>
        <p:txBody>
          <a:bodyPr wrap="square" lIns="0" tIns="0" rIns="0" bIns="0" rtlCol="0">
            <a:spAutoFit/>
          </a:bodyPr>
          <a:lstStyle/>
          <a:p>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8000"/>
          </a:xfrm>
          <a:prstGeom prst="rect">
            <a:avLst/>
          </a:prstGeom>
          <a:blipFill>
            <a:blip r:embed="rId2" cstate="print"/>
            <a:stretch>
              <a:fillRect/>
            </a:stretch>
          </a:blipFill>
        </p:spPr>
        <p:txBody>
          <a:bodyPr wrap="square" lIns="0" tIns="0" rIns="0" bIns="0" rtlCol="0">
            <a:spAutoFit/>
          </a:bodyPr>
          <a:lstStyle/>
          <a:p>
            <a:endParaRPr dirty="0"/>
          </a:p>
        </p:txBody>
      </p:sp>
      <p:sp>
        <p:nvSpPr>
          <p:cNvPr id="3" name="object 3"/>
          <p:cNvSpPr txBox="1"/>
          <p:nvPr/>
        </p:nvSpPr>
        <p:spPr>
          <a:xfrm>
            <a:off x="742492" y="323224"/>
            <a:ext cx="759667" cy="932011"/>
          </a:xfrm>
          <a:prstGeom prst="rect">
            <a:avLst/>
          </a:prstGeom>
        </p:spPr>
        <p:txBody>
          <a:bodyPr vert="horz" wrap="square" lIns="0" tIns="0" rIns="0" bIns="0" rtlCol="0">
            <a:spAutoFit/>
          </a:bodyPr>
          <a:lstStyle/>
          <a:p>
            <a:pPr marL="0" marR="0">
              <a:lnSpc>
                <a:spcPts val="3138"/>
              </a:lnSpc>
              <a:spcBef>
                <a:spcPts val="0"/>
              </a:spcBef>
              <a:spcAft>
                <a:spcPts val="0"/>
              </a:spcAft>
            </a:pPr>
            <a:r>
              <a:rPr sz="2800" dirty="0">
                <a:solidFill>
                  <a:srgbClr val="000000"/>
                </a:solidFill>
                <a:latin typeface="VBNVSQ+AgencyFB-Reg"/>
                <a:cs typeface="VBNVSQ+AgencyFB-Reg"/>
              </a:rPr>
              <a:t>01</a:t>
            </a:r>
          </a:p>
        </p:txBody>
      </p:sp>
      <p:sp>
        <p:nvSpPr>
          <p:cNvPr id="4" name="object 4"/>
          <p:cNvSpPr txBox="1"/>
          <p:nvPr/>
        </p:nvSpPr>
        <p:spPr>
          <a:xfrm>
            <a:off x="1493774" y="349527"/>
            <a:ext cx="1954833" cy="888492"/>
          </a:xfrm>
          <a:prstGeom prst="rect">
            <a:avLst/>
          </a:prstGeom>
        </p:spPr>
        <p:txBody>
          <a:bodyPr vert="horz" wrap="square" lIns="0" tIns="0" rIns="0" bIns="0" rtlCol="0">
            <a:spAutoFit/>
          </a:bodyPr>
          <a:lstStyle/>
          <a:p>
            <a:pPr marL="0" marR="0">
              <a:lnSpc>
                <a:spcPts val="2796"/>
              </a:lnSpc>
              <a:spcBef>
                <a:spcPts val="0"/>
              </a:spcBef>
              <a:spcAft>
                <a:spcPts val="0"/>
              </a:spcAft>
            </a:pPr>
            <a:r>
              <a:rPr sz="2800" dirty="0">
                <a:solidFill>
                  <a:srgbClr val="000000"/>
                </a:solidFill>
                <a:latin typeface="SimHei"/>
                <a:cs typeface="SimHei"/>
              </a:rPr>
              <a:t>基本情况</a:t>
            </a:r>
          </a:p>
        </p:txBody>
      </p:sp>
      <p:sp>
        <p:nvSpPr>
          <p:cNvPr id="5" name="object 5"/>
          <p:cNvSpPr txBox="1"/>
          <p:nvPr/>
        </p:nvSpPr>
        <p:spPr>
          <a:xfrm>
            <a:off x="964387" y="1307136"/>
            <a:ext cx="2400300" cy="644611"/>
          </a:xfrm>
          <a:prstGeom prst="rect">
            <a:avLst/>
          </a:prstGeom>
        </p:spPr>
        <p:txBody>
          <a:bodyPr vert="horz" wrap="square" lIns="0" tIns="0" rIns="0" bIns="0" rtlCol="0">
            <a:spAutoFit/>
          </a:bodyPr>
          <a:lstStyle/>
          <a:p>
            <a:pPr marL="0" marR="0">
              <a:lnSpc>
                <a:spcPts val="2375"/>
              </a:lnSpc>
              <a:spcBef>
                <a:spcPts val="0"/>
              </a:spcBef>
              <a:spcAft>
                <a:spcPts val="0"/>
              </a:spcAft>
            </a:pPr>
            <a:r>
              <a:rPr sz="1800" b="1" dirty="0">
                <a:solidFill>
                  <a:srgbClr val="000000"/>
                </a:solidFill>
                <a:latin typeface="QSBMES+MicrosoftYaHei-Bold"/>
                <a:cs typeface="QSBMES+MicrosoftYaHei-Bold"/>
              </a:rPr>
              <a:t>（一）专业基本情况</a:t>
            </a:r>
          </a:p>
        </p:txBody>
      </p:sp>
      <p:sp>
        <p:nvSpPr>
          <p:cNvPr id="9" name="object 9"/>
          <p:cNvSpPr txBox="1"/>
          <p:nvPr/>
        </p:nvSpPr>
        <p:spPr>
          <a:xfrm>
            <a:off x="1014069" y="4445873"/>
            <a:ext cx="1258519" cy="645014"/>
          </a:xfrm>
          <a:prstGeom prst="rect">
            <a:avLst/>
          </a:prstGeom>
        </p:spPr>
        <p:txBody>
          <a:bodyPr vert="horz" wrap="square" lIns="0" tIns="0" rIns="0" bIns="0" rtlCol="0">
            <a:spAutoFit/>
          </a:bodyPr>
          <a:lstStyle/>
          <a:p>
            <a:pPr marL="0" marR="0">
              <a:lnSpc>
                <a:spcPts val="2378"/>
              </a:lnSpc>
              <a:spcBef>
                <a:spcPts val="0"/>
              </a:spcBef>
              <a:spcAft>
                <a:spcPts val="0"/>
              </a:spcAft>
            </a:pPr>
            <a:r>
              <a:rPr sz="1800" b="1" dirty="0">
                <a:solidFill>
                  <a:srgbClr val="000000"/>
                </a:solidFill>
                <a:latin typeface="QSBMES+MicrosoftYaHei-Bold"/>
                <a:cs typeface="QSBMES+MicrosoftYaHei-Bold"/>
              </a:rPr>
              <a:t>师资队伍</a:t>
            </a:r>
          </a:p>
        </p:txBody>
      </p:sp>
      <p:sp>
        <p:nvSpPr>
          <p:cNvPr id="10" name="object 10"/>
          <p:cNvSpPr txBox="1"/>
          <p:nvPr/>
        </p:nvSpPr>
        <p:spPr>
          <a:xfrm>
            <a:off x="1014069" y="4858056"/>
            <a:ext cx="6313625" cy="718145"/>
          </a:xfrm>
          <a:prstGeom prst="rect">
            <a:avLst/>
          </a:prstGeom>
        </p:spPr>
        <p:txBody>
          <a:bodyPr vert="horz" wrap="square" lIns="0" tIns="0" rIns="0" bIns="0" rtlCol="0">
            <a:spAutoFit/>
          </a:bodyPr>
          <a:lstStyle/>
          <a:p>
            <a:pPr marL="0" marR="0">
              <a:lnSpc>
                <a:spcPts val="2375"/>
              </a:lnSpc>
              <a:spcBef>
                <a:spcPts val="0"/>
              </a:spcBef>
              <a:spcAft>
                <a:spcPts val="0"/>
              </a:spcAft>
            </a:pPr>
            <a:r>
              <a:rPr sz="1800" dirty="0">
                <a:solidFill>
                  <a:srgbClr val="000000"/>
                </a:solidFill>
                <a:latin typeface="QFCPBU+ArialMT"/>
                <a:cs typeface="QFCPBU+ArialMT"/>
              </a:rPr>
              <a:t>•</a:t>
            </a:r>
            <a:r>
              <a:rPr sz="1800" spc="1176" dirty="0">
                <a:solidFill>
                  <a:srgbClr val="000000"/>
                </a:solidFill>
                <a:latin typeface="Times New Roman"/>
                <a:cs typeface="Times New Roman"/>
              </a:rPr>
              <a:t> </a:t>
            </a:r>
            <a:r>
              <a:rPr sz="1800" dirty="0" smtClean="0">
                <a:solidFill>
                  <a:srgbClr val="000000"/>
                </a:solidFill>
                <a:latin typeface="FFFWLT+MicrosoftYaHei"/>
                <a:cs typeface="FFFWLT+MicrosoftYaHei"/>
              </a:rPr>
              <a:t>专任教师</a:t>
            </a:r>
            <a:r>
              <a:rPr lang="en-US" sz="1800" dirty="0" smtClean="0">
                <a:solidFill>
                  <a:srgbClr val="000000"/>
                </a:solidFill>
                <a:latin typeface="VSRANR+MicrosoftYaHei"/>
                <a:cs typeface="VSRANR+MicrosoftYaHei"/>
              </a:rPr>
              <a:t>6</a:t>
            </a:r>
            <a:r>
              <a:rPr sz="1800" dirty="0" smtClean="0">
                <a:solidFill>
                  <a:srgbClr val="000000"/>
                </a:solidFill>
                <a:latin typeface="FFFWLT+MicrosoftYaHei"/>
                <a:cs typeface="FFFWLT+MicrosoftYaHei"/>
              </a:rPr>
              <a:t>人</a:t>
            </a:r>
            <a:r>
              <a:rPr sz="1800" dirty="0">
                <a:solidFill>
                  <a:srgbClr val="000000"/>
                </a:solidFill>
                <a:latin typeface="FFFWLT+MicrosoftYaHei"/>
                <a:cs typeface="FFFWLT+MicrosoftYaHei"/>
              </a:rPr>
              <a:t>，</a:t>
            </a:r>
            <a:r>
              <a:rPr sz="1800" dirty="0" smtClean="0">
                <a:solidFill>
                  <a:srgbClr val="000000"/>
                </a:solidFill>
                <a:latin typeface="FFFWLT+MicrosoftYaHei"/>
                <a:cs typeface="FFFWLT+MicrosoftYaHei"/>
              </a:rPr>
              <a:t>校内兼职教师</a:t>
            </a:r>
            <a:r>
              <a:rPr lang="en-US" sz="1800" dirty="0" smtClean="0">
                <a:solidFill>
                  <a:srgbClr val="000000"/>
                </a:solidFill>
                <a:latin typeface="VSRANR+MicrosoftYaHei"/>
                <a:cs typeface="VSRANR+MicrosoftYaHei"/>
              </a:rPr>
              <a:t>3</a:t>
            </a:r>
            <a:r>
              <a:rPr sz="1800" dirty="0" smtClean="0">
                <a:solidFill>
                  <a:srgbClr val="000000"/>
                </a:solidFill>
                <a:latin typeface="FFFWLT+MicrosoftYaHei"/>
                <a:cs typeface="FFFWLT+MicrosoftYaHei"/>
              </a:rPr>
              <a:t>人</a:t>
            </a:r>
            <a:r>
              <a:rPr sz="1800" dirty="0">
                <a:solidFill>
                  <a:srgbClr val="000000"/>
                </a:solidFill>
                <a:latin typeface="FFFWLT+MicrosoftYaHei"/>
                <a:cs typeface="FFFWLT+MicrosoftYaHei"/>
              </a:rPr>
              <a:t>，</a:t>
            </a:r>
            <a:r>
              <a:rPr sz="1800" dirty="0" smtClean="0">
                <a:solidFill>
                  <a:srgbClr val="000000"/>
                </a:solidFill>
                <a:latin typeface="FFFWLT+MicrosoftYaHei"/>
                <a:cs typeface="FFFWLT+MicrosoftYaHei"/>
              </a:rPr>
              <a:t>外聘教师</a:t>
            </a:r>
            <a:r>
              <a:rPr lang="en-US" sz="1800" dirty="0" smtClean="0">
                <a:solidFill>
                  <a:srgbClr val="000000"/>
                </a:solidFill>
                <a:latin typeface="VSRANR+MicrosoftYaHei"/>
                <a:cs typeface="VSRANR+MicrosoftYaHei"/>
              </a:rPr>
              <a:t>2</a:t>
            </a:r>
            <a:r>
              <a:rPr sz="1800" dirty="0" smtClean="0">
                <a:solidFill>
                  <a:srgbClr val="000000"/>
                </a:solidFill>
                <a:latin typeface="FFFWLT+MicrosoftYaHei"/>
                <a:cs typeface="FFFWLT+MicrosoftYaHei"/>
              </a:rPr>
              <a:t>人</a:t>
            </a:r>
            <a:r>
              <a:rPr sz="1200" dirty="0">
                <a:solidFill>
                  <a:srgbClr val="000000"/>
                </a:solidFill>
                <a:latin typeface="FFFWLT+MicrosoftYaHei"/>
                <a:cs typeface="FFFWLT+MicrosoftYaHei"/>
              </a:rPr>
              <a:t>。</a:t>
            </a:r>
          </a:p>
          <a:p>
            <a:pPr marL="0" marR="0">
              <a:lnSpc>
                <a:spcPts val="2375"/>
              </a:lnSpc>
              <a:spcBef>
                <a:spcPts val="814"/>
              </a:spcBef>
              <a:spcAft>
                <a:spcPts val="0"/>
              </a:spcAft>
            </a:pPr>
            <a:r>
              <a:rPr sz="1800" dirty="0">
                <a:solidFill>
                  <a:srgbClr val="000000"/>
                </a:solidFill>
                <a:latin typeface="QFCPBU+ArialMT"/>
                <a:cs typeface="QFCPBU+ArialMT"/>
              </a:rPr>
              <a:t>•</a:t>
            </a:r>
            <a:r>
              <a:rPr sz="1800" spc="1176" dirty="0">
                <a:solidFill>
                  <a:srgbClr val="000000"/>
                </a:solidFill>
                <a:latin typeface="Times New Roman"/>
                <a:cs typeface="Times New Roman"/>
              </a:rPr>
              <a:t> </a:t>
            </a:r>
            <a:r>
              <a:rPr sz="1800" dirty="0">
                <a:solidFill>
                  <a:srgbClr val="000000"/>
                </a:solidFill>
                <a:latin typeface="FFFWLT+MicrosoftYaHei"/>
                <a:cs typeface="FFFWLT+MicrosoftYaHei"/>
              </a:rPr>
              <a:t>专业带头人</a:t>
            </a:r>
            <a:r>
              <a:rPr sz="1800" dirty="0">
                <a:solidFill>
                  <a:srgbClr val="000000"/>
                </a:solidFill>
                <a:latin typeface="VSRANR+MicrosoftYaHei"/>
                <a:cs typeface="VSRANR+MicrosoftYaHei"/>
              </a:rPr>
              <a:t>1</a:t>
            </a:r>
            <a:r>
              <a:rPr sz="1800" dirty="0">
                <a:solidFill>
                  <a:srgbClr val="000000"/>
                </a:solidFill>
                <a:latin typeface="FFFWLT+MicrosoftYaHei"/>
                <a:cs typeface="FFFWLT+MicrosoftYaHei"/>
              </a:rPr>
              <a:t>名，</a:t>
            </a:r>
            <a:r>
              <a:rPr sz="1800" dirty="0" smtClean="0">
                <a:solidFill>
                  <a:srgbClr val="000000"/>
                </a:solidFill>
                <a:latin typeface="FFFWLT+MicrosoftYaHei"/>
                <a:cs typeface="FFFWLT+MicrosoftYaHei"/>
              </a:rPr>
              <a:t>骨干教师</a:t>
            </a:r>
            <a:r>
              <a:rPr lang="en-US" sz="1800" dirty="0" smtClean="0">
                <a:solidFill>
                  <a:srgbClr val="000000"/>
                </a:solidFill>
                <a:latin typeface="VSRANR+MicrosoftYaHei"/>
                <a:cs typeface="VSRANR+MicrosoftYaHei"/>
              </a:rPr>
              <a:t>2</a:t>
            </a:r>
            <a:r>
              <a:rPr sz="1800" dirty="0" smtClean="0">
                <a:solidFill>
                  <a:srgbClr val="000000"/>
                </a:solidFill>
                <a:latin typeface="FFFWLT+MicrosoftYaHei"/>
                <a:cs typeface="FFFWLT+MicrosoftYaHei"/>
              </a:rPr>
              <a:t>名。</a:t>
            </a:r>
            <a:endParaRPr sz="1800" dirty="0">
              <a:solidFill>
                <a:srgbClr val="000000"/>
              </a:solidFill>
              <a:latin typeface="FFFWLT+MicrosoftYaHei"/>
              <a:cs typeface="FFFWLT+MicrosoftYaHei"/>
            </a:endParaRPr>
          </a:p>
        </p:txBody>
      </p:sp>
      <p:sp>
        <p:nvSpPr>
          <p:cNvPr id="11" name="TextBox 10"/>
          <p:cNvSpPr txBox="1"/>
          <p:nvPr/>
        </p:nvSpPr>
        <p:spPr>
          <a:xfrm>
            <a:off x="1271464" y="1861762"/>
            <a:ext cx="4680520" cy="1754326"/>
          </a:xfrm>
          <a:prstGeom prst="rect">
            <a:avLst/>
          </a:prstGeom>
          <a:noFill/>
        </p:spPr>
        <p:txBody>
          <a:bodyPr wrap="square" rtlCol="0">
            <a:spAutoFit/>
          </a:bodyPr>
          <a:lstStyle/>
          <a:p>
            <a:pPr>
              <a:lnSpc>
                <a:spcPct val="150000"/>
              </a:lnSpc>
            </a:pPr>
            <a:r>
              <a:rPr lang="zh-CN" altLang="en-US" b="1" dirty="0"/>
              <a:t>电子商务专业</a:t>
            </a:r>
            <a:r>
              <a:rPr lang="en-US" altLang="zh-CN" b="1" dirty="0"/>
              <a:t>2002</a:t>
            </a:r>
            <a:r>
              <a:rPr lang="zh-CN" altLang="en-US" b="1" dirty="0"/>
              <a:t>年开始招生，连续招生</a:t>
            </a:r>
            <a:r>
              <a:rPr lang="en-US" altLang="zh-CN" b="1" dirty="0" smtClean="0"/>
              <a:t>17</a:t>
            </a:r>
            <a:r>
              <a:rPr lang="zh-CN" altLang="en-US" b="1" dirty="0" smtClean="0"/>
              <a:t>年</a:t>
            </a:r>
            <a:r>
              <a:rPr lang="zh-CN" altLang="en-US" b="1" dirty="0"/>
              <a:t>，近三年来班级持续保持</a:t>
            </a:r>
            <a:r>
              <a:rPr lang="en-US" altLang="zh-CN" b="1" dirty="0"/>
              <a:t>2</a:t>
            </a:r>
            <a:r>
              <a:rPr lang="zh-CN" altLang="en-US" b="1" dirty="0"/>
              <a:t>个班。目前电子商务专业在校学生人数</a:t>
            </a:r>
            <a:r>
              <a:rPr lang="zh-CN" altLang="en-US" b="1" dirty="0" smtClean="0"/>
              <a:t>达</a:t>
            </a:r>
            <a:r>
              <a:rPr lang="en-US" altLang="zh-CN" b="1" dirty="0" smtClean="0"/>
              <a:t>303</a:t>
            </a:r>
            <a:r>
              <a:rPr lang="zh-CN" altLang="en-US" b="1" dirty="0" smtClean="0"/>
              <a:t>人</a:t>
            </a:r>
            <a:r>
              <a:rPr lang="zh-CN" altLang="en-US" b="1" dirty="0"/>
              <a:t>，</a:t>
            </a:r>
            <a:r>
              <a:rPr lang="en-US" altLang="zh-CN" b="1" dirty="0"/>
              <a:t>6</a:t>
            </a:r>
            <a:r>
              <a:rPr lang="zh-CN" altLang="en-US" b="1" dirty="0"/>
              <a:t>个自然班，</a:t>
            </a:r>
            <a:r>
              <a:rPr lang="en-US" altLang="zh-CN" b="1" dirty="0" smtClean="0"/>
              <a:t>19</a:t>
            </a:r>
            <a:r>
              <a:rPr lang="zh-CN" altLang="en-US" b="1" dirty="0" smtClean="0"/>
              <a:t>年</a:t>
            </a:r>
            <a:r>
              <a:rPr lang="zh-CN" altLang="en-US" b="1" dirty="0"/>
              <a:t>招生计划完成率为</a:t>
            </a:r>
            <a:r>
              <a:rPr lang="en-US" altLang="zh-CN" b="1" dirty="0"/>
              <a:t>98%</a:t>
            </a:r>
            <a:r>
              <a:rPr lang="zh-CN" altLang="en-US" b="1" dirty="0"/>
              <a:t>，学生就业率</a:t>
            </a:r>
            <a:r>
              <a:rPr lang="en-US" altLang="zh-CN" b="1" dirty="0"/>
              <a:t>90</a:t>
            </a:r>
            <a:r>
              <a:rPr lang="en-US" altLang="zh-CN" b="1" dirty="0" smtClean="0"/>
              <a:t>%</a:t>
            </a:r>
            <a:endParaRPr lang="zh-CN" altLang="en-US"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1150" y="0"/>
            <a:ext cx="12192000" cy="6858000"/>
          </a:xfrm>
          <a:prstGeom prst="rect">
            <a:avLst/>
          </a:prstGeom>
          <a:blipFill>
            <a:blip r:embed="rId2" cstate="print"/>
            <a:stretch>
              <a:fillRect/>
            </a:stretch>
          </a:blipFill>
        </p:spPr>
        <p:txBody>
          <a:bodyPr wrap="square" lIns="0" tIns="0" rIns="0" bIns="0" rtlCol="0">
            <a:spAutoFit/>
          </a:bodyPr>
          <a:lstStyle/>
          <a:p>
            <a:endParaRPr dirty="0"/>
          </a:p>
        </p:txBody>
      </p:sp>
      <p:sp>
        <p:nvSpPr>
          <p:cNvPr id="3" name="object 3"/>
          <p:cNvSpPr txBox="1"/>
          <p:nvPr/>
        </p:nvSpPr>
        <p:spPr>
          <a:xfrm>
            <a:off x="742492" y="323224"/>
            <a:ext cx="759667" cy="932011"/>
          </a:xfrm>
          <a:prstGeom prst="rect">
            <a:avLst/>
          </a:prstGeom>
        </p:spPr>
        <p:txBody>
          <a:bodyPr vert="horz" wrap="square" lIns="0" tIns="0" rIns="0" bIns="0" rtlCol="0">
            <a:spAutoFit/>
          </a:bodyPr>
          <a:lstStyle/>
          <a:p>
            <a:pPr marL="0" marR="0">
              <a:lnSpc>
                <a:spcPts val="3138"/>
              </a:lnSpc>
              <a:spcBef>
                <a:spcPts val="0"/>
              </a:spcBef>
              <a:spcAft>
                <a:spcPts val="0"/>
              </a:spcAft>
            </a:pPr>
            <a:r>
              <a:rPr sz="2800" dirty="0">
                <a:solidFill>
                  <a:srgbClr val="000000"/>
                </a:solidFill>
                <a:latin typeface="VBNVSQ+AgencyFB-Reg"/>
                <a:cs typeface="VBNVSQ+AgencyFB-Reg"/>
              </a:rPr>
              <a:t>01</a:t>
            </a:r>
          </a:p>
        </p:txBody>
      </p:sp>
      <p:sp>
        <p:nvSpPr>
          <p:cNvPr id="4" name="object 4"/>
          <p:cNvSpPr txBox="1"/>
          <p:nvPr/>
        </p:nvSpPr>
        <p:spPr>
          <a:xfrm>
            <a:off x="1493774" y="349527"/>
            <a:ext cx="1954833" cy="888492"/>
          </a:xfrm>
          <a:prstGeom prst="rect">
            <a:avLst/>
          </a:prstGeom>
        </p:spPr>
        <p:txBody>
          <a:bodyPr vert="horz" wrap="square" lIns="0" tIns="0" rIns="0" bIns="0" rtlCol="0">
            <a:spAutoFit/>
          </a:bodyPr>
          <a:lstStyle/>
          <a:p>
            <a:pPr marL="0" marR="0">
              <a:lnSpc>
                <a:spcPts val="2796"/>
              </a:lnSpc>
              <a:spcBef>
                <a:spcPts val="0"/>
              </a:spcBef>
              <a:spcAft>
                <a:spcPts val="0"/>
              </a:spcAft>
            </a:pPr>
            <a:r>
              <a:rPr sz="2800" dirty="0">
                <a:solidFill>
                  <a:srgbClr val="000000"/>
                </a:solidFill>
                <a:latin typeface="SimHei"/>
                <a:cs typeface="SimHei"/>
              </a:rPr>
              <a:t>基本情况</a:t>
            </a:r>
          </a:p>
        </p:txBody>
      </p:sp>
      <p:sp>
        <p:nvSpPr>
          <p:cNvPr id="5" name="object 5"/>
          <p:cNvSpPr txBox="1"/>
          <p:nvPr/>
        </p:nvSpPr>
        <p:spPr>
          <a:xfrm>
            <a:off x="983432" y="1105144"/>
            <a:ext cx="1257300" cy="644611"/>
          </a:xfrm>
          <a:prstGeom prst="rect">
            <a:avLst/>
          </a:prstGeom>
        </p:spPr>
        <p:txBody>
          <a:bodyPr vert="horz" wrap="square" lIns="0" tIns="0" rIns="0" bIns="0" rtlCol="0">
            <a:spAutoFit/>
          </a:bodyPr>
          <a:lstStyle/>
          <a:p>
            <a:pPr marL="0" marR="0">
              <a:lnSpc>
                <a:spcPts val="2375"/>
              </a:lnSpc>
              <a:spcBef>
                <a:spcPts val="0"/>
              </a:spcBef>
              <a:spcAft>
                <a:spcPts val="0"/>
              </a:spcAft>
            </a:pPr>
            <a:r>
              <a:rPr sz="1800" b="1" dirty="0">
                <a:solidFill>
                  <a:srgbClr val="000000"/>
                </a:solidFill>
                <a:latin typeface="QSBMES+MicrosoftYaHei-Bold"/>
                <a:cs typeface="QSBMES+MicrosoftYaHei-Bold"/>
              </a:rPr>
              <a:t>实训条件</a:t>
            </a:r>
          </a:p>
        </p:txBody>
      </p:sp>
      <p:sp>
        <p:nvSpPr>
          <p:cNvPr id="7" name="object 7"/>
          <p:cNvSpPr txBox="1"/>
          <p:nvPr/>
        </p:nvSpPr>
        <p:spPr>
          <a:xfrm>
            <a:off x="1057656" y="3832023"/>
            <a:ext cx="1257300" cy="644611"/>
          </a:xfrm>
          <a:prstGeom prst="rect">
            <a:avLst/>
          </a:prstGeom>
        </p:spPr>
        <p:txBody>
          <a:bodyPr vert="horz" wrap="square" lIns="0" tIns="0" rIns="0" bIns="0" rtlCol="0">
            <a:spAutoFit/>
          </a:bodyPr>
          <a:lstStyle/>
          <a:p>
            <a:pPr marL="0" marR="0">
              <a:lnSpc>
                <a:spcPts val="2375"/>
              </a:lnSpc>
              <a:spcBef>
                <a:spcPts val="0"/>
              </a:spcBef>
              <a:spcAft>
                <a:spcPts val="0"/>
              </a:spcAft>
            </a:pPr>
            <a:r>
              <a:rPr sz="1800" b="1" dirty="0">
                <a:solidFill>
                  <a:srgbClr val="000000"/>
                </a:solidFill>
                <a:latin typeface="QSBMES+MicrosoftYaHei-Bold"/>
                <a:cs typeface="QSBMES+MicrosoftYaHei-Bold"/>
              </a:rPr>
              <a:t>社会服务</a:t>
            </a:r>
          </a:p>
        </p:txBody>
      </p:sp>
      <p:sp>
        <p:nvSpPr>
          <p:cNvPr id="8" name="object 8"/>
          <p:cNvSpPr txBox="1"/>
          <p:nvPr/>
        </p:nvSpPr>
        <p:spPr>
          <a:xfrm>
            <a:off x="1057656" y="4243884"/>
            <a:ext cx="4174248" cy="282129"/>
          </a:xfrm>
          <a:prstGeom prst="rect">
            <a:avLst/>
          </a:prstGeom>
        </p:spPr>
        <p:txBody>
          <a:bodyPr vert="horz" wrap="square" lIns="0" tIns="0" rIns="0" bIns="0" rtlCol="0">
            <a:spAutoFit/>
          </a:bodyPr>
          <a:lstStyle/>
          <a:p>
            <a:pPr marL="0" marR="0">
              <a:lnSpc>
                <a:spcPts val="2375"/>
              </a:lnSpc>
              <a:spcBef>
                <a:spcPts val="0"/>
              </a:spcBef>
              <a:spcAft>
                <a:spcPts val="0"/>
              </a:spcAft>
            </a:pPr>
            <a:r>
              <a:rPr sz="1800" b="1" dirty="0">
                <a:solidFill>
                  <a:srgbClr val="000000"/>
                </a:solidFill>
                <a:latin typeface="QFCPBU+ArialMT"/>
                <a:cs typeface="QFCPBU+ArialMT"/>
              </a:rPr>
              <a:t>•</a:t>
            </a:r>
            <a:r>
              <a:rPr sz="1800" b="1" spc="1176" dirty="0">
                <a:solidFill>
                  <a:srgbClr val="000000"/>
                </a:solidFill>
                <a:latin typeface="Times New Roman"/>
                <a:cs typeface="Times New Roman"/>
              </a:rPr>
              <a:t> </a:t>
            </a:r>
            <a:r>
              <a:rPr lang="zh-CN" altLang="en-US" sz="1800" b="1" spc="1176" dirty="0" smtClean="0">
                <a:solidFill>
                  <a:srgbClr val="000000"/>
                </a:solidFill>
                <a:latin typeface="Times New Roman"/>
                <a:cs typeface="Times New Roman"/>
              </a:rPr>
              <a:t>定点扶贫：王莽</a:t>
            </a:r>
            <a:endParaRPr lang="en-US" sz="1800" b="1" spc="1176" dirty="0" smtClean="0">
              <a:solidFill>
                <a:srgbClr val="000000"/>
              </a:solidFill>
              <a:latin typeface="Times New Roman"/>
              <a:cs typeface="Times New Roman"/>
            </a:endParaRPr>
          </a:p>
        </p:txBody>
      </p:sp>
      <p:sp>
        <p:nvSpPr>
          <p:cNvPr id="9" name="object 9"/>
          <p:cNvSpPr txBox="1"/>
          <p:nvPr/>
        </p:nvSpPr>
        <p:spPr>
          <a:xfrm>
            <a:off x="1057656" y="4655364"/>
            <a:ext cx="5678716" cy="718145"/>
          </a:xfrm>
          <a:prstGeom prst="rect">
            <a:avLst/>
          </a:prstGeom>
        </p:spPr>
        <p:txBody>
          <a:bodyPr vert="horz" wrap="square" lIns="0" tIns="0" rIns="0" bIns="0" rtlCol="0">
            <a:spAutoFit/>
          </a:bodyPr>
          <a:lstStyle/>
          <a:p>
            <a:pPr marL="0" marR="0">
              <a:lnSpc>
                <a:spcPts val="2375"/>
              </a:lnSpc>
              <a:spcBef>
                <a:spcPts val="0"/>
              </a:spcBef>
              <a:spcAft>
                <a:spcPts val="0"/>
              </a:spcAft>
            </a:pPr>
            <a:endParaRPr sz="1800" dirty="0">
              <a:solidFill>
                <a:srgbClr val="000000"/>
              </a:solidFill>
              <a:latin typeface="FFFWLT+MicrosoftYaHei"/>
              <a:cs typeface="FFFWLT+MicrosoftYaHei"/>
            </a:endParaRPr>
          </a:p>
          <a:p>
            <a:pPr marL="0" marR="0">
              <a:lnSpc>
                <a:spcPts val="2375"/>
              </a:lnSpc>
              <a:spcBef>
                <a:spcPts val="814"/>
              </a:spcBef>
              <a:spcAft>
                <a:spcPts val="0"/>
              </a:spcAft>
            </a:pPr>
            <a:endParaRPr sz="1800" dirty="0">
              <a:solidFill>
                <a:srgbClr val="000000"/>
              </a:solidFill>
              <a:latin typeface="FFFWLT+MicrosoftYaHei"/>
              <a:cs typeface="FFFWLT+MicrosoftYaHei"/>
            </a:endParaRPr>
          </a:p>
        </p:txBody>
      </p:sp>
      <p:sp>
        <p:nvSpPr>
          <p:cNvPr id="10" name="TextBox 9"/>
          <p:cNvSpPr txBox="1"/>
          <p:nvPr/>
        </p:nvSpPr>
        <p:spPr>
          <a:xfrm>
            <a:off x="1122324" y="1484784"/>
            <a:ext cx="5614047" cy="1754326"/>
          </a:xfrm>
          <a:prstGeom prst="rect">
            <a:avLst/>
          </a:prstGeom>
          <a:noFill/>
        </p:spPr>
        <p:txBody>
          <a:bodyPr wrap="square" rtlCol="0">
            <a:spAutoFit/>
          </a:bodyPr>
          <a:lstStyle/>
          <a:p>
            <a:pPr>
              <a:lnSpc>
                <a:spcPct val="150000"/>
              </a:lnSpc>
            </a:pPr>
            <a:r>
              <a:rPr lang="en-US" altLang="zh-CN" sz="2000" b="1" dirty="0" smtClean="0"/>
              <a:t>• </a:t>
            </a:r>
            <a:r>
              <a:rPr lang="zh-CN" altLang="en-US" sz="2000" b="1" dirty="0" smtClean="0"/>
              <a:t>目前</a:t>
            </a:r>
            <a:r>
              <a:rPr lang="zh-CN" altLang="en-US" sz="2000" b="1" dirty="0" smtClean="0"/>
              <a:t>拥有</a:t>
            </a:r>
            <a:r>
              <a:rPr lang="en-US" altLang="zh-CN" sz="2000" b="1" dirty="0" smtClean="0"/>
              <a:t>1</a:t>
            </a:r>
            <a:r>
              <a:rPr lang="zh-CN" altLang="en-US" sz="2000" b="1" dirty="0" smtClean="0"/>
              <a:t>个电子商务实</a:t>
            </a:r>
            <a:r>
              <a:rPr lang="zh-CN" altLang="en-US" sz="2000" b="1" dirty="0" smtClean="0"/>
              <a:t>训</a:t>
            </a:r>
            <a:r>
              <a:rPr lang="zh-CN" altLang="en-US" sz="2000" b="1" dirty="0" smtClean="0"/>
              <a:t>室</a:t>
            </a:r>
            <a:r>
              <a:rPr lang="zh-CN" altLang="en-US" sz="2000" b="1" dirty="0" smtClean="0"/>
              <a:t>实</a:t>
            </a:r>
            <a:r>
              <a:rPr lang="zh-CN" altLang="en-US" sz="2000" b="1" dirty="0"/>
              <a:t>训室共有计算机</a:t>
            </a:r>
            <a:r>
              <a:rPr lang="en-US" altLang="zh-CN" sz="2000" b="1" dirty="0"/>
              <a:t>60</a:t>
            </a:r>
            <a:r>
              <a:rPr lang="zh-CN" altLang="en-US" sz="2000" b="1" dirty="0" smtClean="0"/>
              <a:t>台。</a:t>
            </a:r>
            <a:endParaRPr lang="zh-CN" altLang="en-US" sz="2000" b="1" dirty="0" smtClean="0"/>
          </a:p>
          <a:p>
            <a:pPr>
              <a:lnSpc>
                <a:spcPct val="150000"/>
              </a:lnSpc>
            </a:pPr>
            <a:r>
              <a:rPr lang="en-US" altLang="zh-CN" sz="2000" b="1" dirty="0" smtClean="0"/>
              <a:t>• </a:t>
            </a:r>
            <a:r>
              <a:rPr lang="zh-CN" altLang="en-US" sz="2000" b="1" dirty="0" smtClean="0"/>
              <a:t>校外实训</a:t>
            </a:r>
            <a:r>
              <a:rPr lang="zh-CN" altLang="en-US" sz="2000" b="1" dirty="0" smtClean="0"/>
              <a:t>基地</a:t>
            </a:r>
            <a:r>
              <a:rPr lang="en-US" altLang="zh-CN" sz="2000" b="1" dirty="0" smtClean="0"/>
              <a:t>2</a:t>
            </a:r>
            <a:r>
              <a:rPr lang="zh-CN" altLang="en-US" sz="2000" b="1" dirty="0" smtClean="0"/>
              <a:t>个：杭州果壳、</a:t>
            </a:r>
            <a:r>
              <a:rPr lang="zh-CN" altLang="en-US" sz="2000" b="1" dirty="0"/>
              <a:t>爱博导</a:t>
            </a:r>
            <a:endParaRPr lang="zh-CN" altLang="en-US" sz="2000" b="1" dirty="0" smtClean="0"/>
          </a:p>
          <a:p>
            <a:endParaRPr lang="zh-CN"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742492" y="323224"/>
            <a:ext cx="759667" cy="932011"/>
          </a:xfrm>
          <a:prstGeom prst="rect">
            <a:avLst/>
          </a:prstGeom>
        </p:spPr>
        <p:txBody>
          <a:bodyPr vert="horz" wrap="square" lIns="0" tIns="0" rIns="0" bIns="0" rtlCol="0">
            <a:spAutoFit/>
          </a:bodyPr>
          <a:lstStyle/>
          <a:p>
            <a:pPr marL="0" marR="0">
              <a:lnSpc>
                <a:spcPts val="3138"/>
              </a:lnSpc>
              <a:spcBef>
                <a:spcPts val="0"/>
              </a:spcBef>
              <a:spcAft>
                <a:spcPts val="0"/>
              </a:spcAft>
            </a:pPr>
            <a:r>
              <a:rPr sz="2800" dirty="0">
                <a:solidFill>
                  <a:srgbClr val="000000"/>
                </a:solidFill>
                <a:latin typeface="VBNVSQ+AgencyFB-Reg"/>
                <a:cs typeface="VBNVSQ+AgencyFB-Reg"/>
              </a:rPr>
              <a:t>01</a:t>
            </a:r>
          </a:p>
        </p:txBody>
      </p:sp>
      <p:sp>
        <p:nvSpPr>
          <p:cNvPr id="4" name="object 4"/>
          <p:cNvSpPr txBox="1"/>
          <p:nvPr/>
        </p:nvSpPr>
        <p:spPr>
          <a:xfrm>
            <a:off x="1493774" y="349527"/>
            <a:ext cx="1954833" cy="888492"/>
          </a:xfrm>
          <a:prstGeom prst="rect">
            <a:avLst/>
          </a:prstGeom>
        </p:spPr>
        <p:txBody>
          <a:bodyPr vert="horz" wrap="square" lIns="0" tIns="0" rIns="0" bIns="0" rtlCol="0">
            <a:spAutoFit/>
          </a:bodyPr>
          <a:lstStyle/>
          <a:p>
            <a:pPr marL="0" marR="0">
              <a:lnSpc>
                <a:spcPts val="2796"/>
              </a:lnSpc>
              <a:spcBef>
                <a:spcPts val="0"/>
              </a:spcBef>
              <a:spcAft>
                <a:spcPts val="0"/>
              </a:spcAft>
            </a:pPr>
            <a:r>
              <a:rPr sz="2800" dirty="0">
                <a:solidFill>
                  <a:srgbClr val="000000"/>
                </a:solidFill>
                <a:latin typeface="SimHei"/>
                <a:cs typeface="SimHei"/>
              </a:rPr>
              <a:t>基本情况</a:t>
            </a:r>
          </a:p>
        </p:txBody>
      </p:sp>
      <p:sp>
        <p:nvSpPr>
          <p:cNvPr id="5" name="object 5"/>
          <p:cNvSpPr txBox="1"/>
          <p:nvPr/>
        </p:nvSpPr>
        <p:spPr>
          <a:xfrm>
            <a:off x="518769" y="1049834"/>
            <a:ext cx="1257300" cy="644611"/>
          </a:xfrm>
          <a:prstGeom prst="rect">
            <a:avLst/>
          </a:prstGeom>
        </p:spPr>
        <p:txBody>
          <a:bodyPr vert="horz" wrap="square" lIns="0" tIns="0" rIns="0" bIns="0" rtlCol="0">
            <a:spAutoFit/>
          </a:bodyPr>
          <a:lstStyle/>
          <a:p>
            <a:pPr marL="0" marR="0">
              <a:lnSpc>
                <a:spcPts val="2375"/>
              </a:lnSpc>
              <a:spcBef>
                <a:spcPts val="0"/>
              </a:spcBef>
              <a:spcAft>
                <a:spcPts val="0"/>
              </a:spcAft>
            </a:pPr>
            <a:r>
              <a:rPr sz="1800" b="1" dirty="0">
                <a:solidFill>
                  <a:srgbClr val="000000"/>
                </a:solidFill>
                <a:latin typeface="QSBMES+MicrosoftYaHei-Bold"/>
                <a:cs typeface="QSBMES+MicrosoftYaHei-Bold"/>
              </a:rPr>
              <a:t>招生就业</a:t>
            </a:r>
          </a:p>
        </p:txBody>
      </p:sp>
      <p:sp>
        <p:nvSpPr>
          <p:cNvPr id="6" name="object 6"/>
          <p:cNvSpPr txBox="1"/>
          <p:nvPr/>
        </p:nvSpPr>
        <p:spPr>
          <a:xfrm>
            <a:off x="911424" y="1694445"/>
            <a:ext cx="6035654" cy="307777"/>
          </a:xfrm>
          <a:prstGeom prst="rect">
            <a:avLst/>
          </a:prstGeom>
        </p:spPr>
        <p:txBody>
          <a:bodyPr vert="horz" wrap="square" lIns="0" tIns="0" rIns="0" bIns="0" rtlCol="0">
            <a:spAutoFit/>
          </a:bodyPr>
          <a:lstStyle/>
          <a:p>
            <a:pPr marL="0" marR="0">
              <a:lnSpc>
                <a:spcPts val="2375"/>
              </a:lnSpc>
              <a:spcBef>
                <a:spcPts val="0"/>
              </a:spcBef>
              <a:spcAft>
                <a:spcPts val="0"/>
              </a:spcAft>
            </a:pPr>
            <a:r>
              <a:rPr sz="1800" dirty="0">
                <a:solidFill>
                  <a:srgbClr val="000000"/>
                </a:solidFill>
                <a:latin typeface="QFCPBU+ArialMT"/>
                <a:cs typeface="QFCPBU+ArialMT"/>
              </a:rPr>
              <a:t>•</a:t>
            </a:r>
            <a:r>
              <a:rPr sz="1800" spc="1176" dirty="0">
                <a:solidFill>
                  <a:srgbClr val="000000"/>
                </a:solidFill>
                <a:latin typeface="Times New Roman"/>
                <a:cs typeface="Times New Roman"/>
              </a:rPr>
              <a:t> </a:t>
            </a:r>
            <a:r>
              <a:rPr sz="1800" b="1" dirty="0" err="1" smtClean="0">
                <a:solidFill>
                  <a:srgbClr val="000000"/>
                </a:solidFill>
                <a:latin typeface="FFFWLT+MicrosoftYaHei"/>
                <a:cs typeface="FFFWLT+MicrosoftYaHei"/>
              </a:rPr>
              <a:t>在校学生规模</a:t>
            </a:r>
            <a:endParaRPr sz="1800" b="1" dirty="0">
              <a:solidFill>
                <a:srgbClr val="000000"/>
              </a:solidFill>
              <a:latin typeface="FFFWLT+MicrosoftYaHei"/>
              <a:cs typeface="FFFWLT+MicrosoftYaHei"/>
            </a:endParaRPr>
          </a:p>
        </p:txBody>
      </p:sp>
      <p:graphicFrame>
        <p:nvGraphicFramePr>
          <p:cNvPr id="23" name="表格 22"/>
          <p:cNvGraphicFramePr>
            <a:graphicFrameLocks noGrp="1"/>
          </p:cNvGraphicFramePr>
          <p:nvPr>
            <p:extLst>
              <p:ext uri="{D42A27DB-BD31-4B8C-83A1-F6EECF244321}">
                <p14:modId xmlns:p14="http://schemas.microsoft.com/office/powerpoint/2010/main" val="204028751"/>
              </p:ext>
            </p:extLst>
          </p:nvPr>
        </p:nvGraphicFramePr>
        <p:xfrm>
          <a:off x="1122325" y="2348880"/>
          <a:ext cx="4129678" cy="2448273"/>
        </p:xfrm>
        <a:graphic>
          <a:graphicData uri="http://schemas.openxmlformats.org/drawingml/2006/table">
            <a:tbl>
              <a:tblPr/>
              <a:tblGrid>
                <a:gridCol w="1369200"/>
                <a:gridCol w="1369200"/>
                <a:gridCol w="1391278"/>
              </a:tblGrid>
              <a:tr h="891531">
                <a:tc>
                  <a:txBody>
                    <a:bodyPr/>
                    <a:lstStyle/>
                    <a:p>
                      <a:pPr algn="ctr" fontAlgn="ctr">
                        <a:lnSpc>
                          <a:spcPts val="2000"/>
                        </a:lnSpc>
                        <a:spcAft>
                          <a:spcPts val="0"/>
                        </a:spcAft>
                      </a:pPr>
                      <a:r>
                        <a:rPr lang="zh-CN" sz="1800" b="1" kern="100" dirty="0">
                          <a:effectLst/>
                          <a:latin typeface="Calibri"/>
                          <a:ea typeface="仿宋"/>
                          <a:cs typeface="仿宋_GB2312"/>
                        </a:rPr>
                        <a:t>年份</a:t>
                      </a:r>
                      <a:endParaRPr lang="zh-CN" sz="1800" kern="100" dirty="0">
                        <a:effectLst/>
                        <a:latin typeface="Calibri"/>
                        <a:ea typeface="宋体"/>
                        <a:cs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ctr">
                        <a:lnSpc>
                          <a:spcPts val="2000"/>
                        </a:lnSpc>
                        <a:spcAft>
                          <a:spcPts val="0"/>
                        </a:spcAft>
                      </a:pPr>
                      <a:r>
                        <a:rPr lang="zh-CN" sz="1800" b="1" kern="100" dirty="0">
                          <a:effectLst/>
                          <a:latin typeface="Calibri"/>
                          <a:ea typeface="仿宋"/>
                          <a:cs typeface="仿宋_GB2312"/>
                        </a:rPr>
                        <a:t>招生人数 </a:t>
                      </a:r>
                      <a:endParaRPr lang="zh-CN" sz="1800" kern="100" dirty="0">
                        <a:effectLst/>
                        <a:latin typeface="Calibri"/>
                        <a:ea typeface="宋体"/>
                        <a:cs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ctr">
                        <a:lnSpc>
                          <a:spcPts val="2000"/>
                        </a:lnSpc>
                        <a:spcAft>
                          <a:spcPts val="0"/>
                        </a:spcAft>
                      </a:pPr>
                      <a:r>
                        <a:rPr lang="zh-CN" sz="1800" b="1" kern="100">
                          <a:effectLst/>
                          <a:latin typeface="Calibri"/>
                          <a:ea typeface="仿宋"/>
                          <a:cs typeface="仿宋_GB2312"/>
                        </a:rPr>
                        <a:t>班级数</a:t>
                      </a:r>
                      <a:endParaRPr lang="zh-CN" sz="1800" kern="100">
                        <a:effectLst/>
                        <a:latin typeface="Calibri"/>
                        <a:ea typeface="宋体"/>
                        <a:cs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r>
              <a:tr h="518914">
                <a:tc>
                  <a:txBody>
                    <a:bodyPr/>
                    <a:lstStyle/>
                    <a:p>
                      <a:pPr algn="ctr" fontAlgn="ctr">
                        <a:lnSpc>
                          <a:spcPts val="2000"/>
                        </a:lnSpc>
                        <a:spcAft>
                          <a:spcPts val="0"/>
                        </a:spcAft>
                      </a:pPr>
                      <a:r>
                        <a:rPr lang="en-US" sz="1800" kern="100" dirty="0" smtClean="0">
                          <a:effectLst/>
                          <a:latin typeface="仿宋"/>
                          <a:ea typeface="宋体"/>
                          <a:cs typeface="仿宋_GB2312"/>
                        </a:rPr>
                        <a:t>2017</a:t>
                      </a:r>
                      <a:endParaRPr lang="zh-CN" sz="1800" kern="100" dirty="0">
                        <a:effectLst/>
                        <a:latin typeface="Calibri"/>
                        <a:ea typeface="宋体"/>
                        <a:cs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2000"/>
                        </a:lnSpc>
                        <a:spcAft>
                          <a:spcPts val="0"/>
                        </a:spcAft>
                      </a:pPr>
                      <a:r>
                        <a:rPr lang="en-US" sz="1800" kern="100" dirty="0" smtClean="0">
                          <a:effectLst/>
                          <a:latin typeface="仿宋"/>
                          <a:ea typeface="宋体"/>
                          <a:cs typeface="仿宋_GB2312"/>
                        </a:rPr>
                        <a:t>92</a:t>
                      </a:r>
                      <a:endParaRPr lang="zh-CN" sz="1800" kern="100" dirty="0">
                        <a:effectLst/>
                        <a:latin typeface="Calibri"/>
                        <a:ea typeface="宋体"/>
                        <a:cs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2000"/>
                        </a:lnSpc>
                        <a:spcAft>
                          <a:spcPts val="0"/>
                        </a:spcAft>
                      </a:pPr>
                      <a:r>
                        <a:rPr lang="en-US" sz="1800" kern="100" dirty="0">
                          <a:effectLst/>
                          <a:latin typeface="仿宋"/>
                          <a:ea typeface="宋体"/>
                          <a:cs typeface="仿宋_GB2312"/>
                        </a:rPr>
                        <a:t>2</a:t>
                      </a:r>
                      <a:endParaRPr lang="zh-CN" sz="1800" kern="100" dirty="0">
                        <a:effectLst/>
                        <a:latin typeface="Calibri"/>
                        <a:ea typeface="宋体"/>
                        <a:cs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914">
                <a:tc>
                  <a:txBody>
                    <a:bodyPr/>
                    <a:lstStyle/>
                    <a:p>
                      <a:pPr algn="ctr" fontAlgn="ctr">
                        <a:lnSpc>
                          <a:spcPts val="2000"/>
                        </a:lnSpc>
                        <a:spcAft>
                          <a:spcPts val="0"/>
                        </a:spcAft>
                      </a:pPr>
                      <a:r>
                        <a:rPr lang="en-US" sz="1800" kern="100" dirty="0" smtClean="0">
                          <a:effectLst/>
                          <a:latin typeface="仿宋"/>
                          <a:ea typeface="宋体"/>
                          <a:cs typeface="仿宋_GB2312"/>
                        </a:rPr>
                        <a:t>2018</a:t>
                      </a:r>
                      <a:endParaRPr lang="zh-CN" sz="1800" kern="100" dirty="0">
                        <a:effectLst/>
                        <a:latin typeface="Calibri"/>
                        <a:ea typeface="宋体"/>
                        <a:cs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2000"/>
                        </a:lnSpc>
                        <a:spcAft>
                          <a:spcPts val="0"/>
                        </a:spcAft>
                      </a:pPr>
                      <a:r>
                        <a:rPr lang="en-US" sz="1800" kern="100" dirty="0">
                          <a:effectLst/>
                          <a:latin typeface="仿宋"/>
                          <a:ea typeface="宋体"/>
                          <a:cs typeface="仿宋_GB2312"/>
                        </a:rPr>
                        <a:t>98</a:t>
                      </a:r>
                      <a:endParaRPr lang="zh-CN" sz="1800" kern="100" dirty="0">
                        <a:effectLst/>
                        <a:latin typeface="Calibri"/>
                        <a:ea typeface="宋体"/>
                        <a:cs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2000"/>
                        </a:lnSpc>
                        <a:spcAft>
                          <a:spcPts val="0"/>
                        </a:spcAft>
                      </a:pPr>
                      <a:r>
                        <a:rPr lang="en-US" sz="1800" kern="100" dirty="0">
                          <a:effectLst/>
                          <a:latin typeface="仿宋"/>
                          <a:ea typeface="宋体"/>
                          <a:cs typeface="仿宋_GB2312"/>
                        </a:rPr>
                        <a:t>2</a:t>
                      </a:r>
                      <a:endParaRPr lang="zh-CN" sz="1800" kern="100" dirty="0">
                        <a:effectLst/>
                        <a:latin typeface="Calibri"/>
                        <a:ea typeface="宋体"/>
                        <a:cs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914">
                <a:tc>
                  <a:txBody>
                    <a:bodyPr/>
                    <a:lstStyle/>
                    <a:p>
                      <a:pPr algn="ctr" fontAlgn="ctr">
                        <a:lnSpc>
                          <a:spcPts val="2000"/>
                        </a:lnSpc>
                        <a:spcAft>
                          <a:spcPts val="0"/>
                        </a:spcAft>
                      </a:pPr>
                      <a:r>
                        <a:rPr lang="en-US" sz="1800" kern="100" dirty="0" smtClean="0">
                          <a:effectLst/>
                          <a:latin typeface="仿宋"/>
                          <a:ea typeface="宋体"/>
                          <a:cs typeface="仿宋_GB2312"/>
                        </a:rPr>
                        <a:t>2019</a:t>
                      </a:r>
                      <a:endParaRPr lang="zh-CN" sz="1800" kern="100" dirty="0">
                        <a:effectLst/>
                        <a:latin typeface="Calibri"/>
                        <a:ea typeface="宋体"/>
                        <a:cs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2000"/>
                        </a:lnSpc>
                        <a:spcAft>
                          <a:spcPts val="0"/>
                        </a:spcAft>
                      </a:pPr>
                      <a:r>
                        <a:rPr lang="en-US" sz="1800" kern="100" dirty="0" smtClean="0">
                          <a:effectLst/>
                          <a:latin typeface="仿宋"/>
                          <a:ea typeface="宋体"/>
                          <a:cs typeface="仿宋_GB2312"/>
                        </a:rPr>
                        <a:t>113</a:t>
                      </a:r>
                      <a:endParaRPr lang="zh-CN" sz="1800" kern="100" dirty="0">
                        <a:effectLst/>
                        <a:latin typeface="Calibri"/>
                        <a:ea typeface="宋体"/>
                        <a:cs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2000"/>
                        </a:lnSpc>
                        <a:spcAft>
                          <a:spcPts val="0"/>
                        </a:spcAft>
                      </a:pPr>
                      <a:r>
                        <a:rPr lang="en-US" sz="1800" kern="100" dirty="0">
                          <a:effectLst/>
                          <a:latin typeface="仿宋"/>
                          <a:ea typeface="宋体"/>
                          <a:cs typeface="仿宋_GB2312"/>
                        </a:rPr>
                        <a:t>2</a:t>
                      </a:r>
                      <a:endParaRPr lang="zh-CN" sz="1800" kern="100" dirty="0">
                        <a:effectLst/>
                        <a:latin typeface="Calibri"/>
                        <a:ea typeface="宋体"/>
                        <a:cs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4" name="TextBox 23"/>
          <p:cNvSpPr txBox="1"/>
          <p:nvPr/>
        </p:nvSpPr>
        <p:spPr>
          <a:xfrm>
            <a:off x="7176120" y="1632890"/>
            <a:ext cx="2520280" cy="369332"/>
          </a:xfrm>
          <a:prstGeom prst="rect">
            <a:avLst/>
          </a:prstGeom>
          <a:noFill/>
        </p:spPr>
        <p:txBody>
          <a:bodyPr wrap="square" rtlCol="0">
            <a:spAutoFit/>
          </a:bodyPr>
          <a:lstStyle/>
          <a:p>
            <a:r>
              <a:rPr lang="zh-CN" altLang="en-US" b="1" dirty="0" smtClean="0">
                <a:sym typeface="Wingdings 2"/>
              </a:rPr>
              <a:t></a:t>
            </a:r>
            <a:r>
              <a:rPr lang="zh-CN" altLang="en-US" b="1" dirty="0" smtClean="0"/>
              <a:t>学生就业</a:t>
            </a:r>
            <a:endParaRPr lang="zh-CN" altLang="en-US" b="1" dirty="0"/>
          </a:p>
        </p:txBody>
      </p:sp>
      <p:graphicFrame>
        <p:nvGraphicFramePr>
          <p:cNvPr id="25" name="表格 24"/>
          <p:cNvGraphicFramePr>
            <a:graphicFrameLocks noGrp="1"/>
          </p:cNvGraphicFramePr>
          <p:nvPr>
            <p:extLst>
              <p:ext uri="{D42A27DB-BD31-4B8C-83A1-F6EECF244321}">
                <p14:modId xmlns:p14="http://schemas.microsoft.com/office/powerpoint/2010/main" val="1094599838"/>
              </p:ext>
            </p:extLst>
          </p:nvPr>
        </p:nvGraphicFramePr>
        <p:xfrm>
          <a:off x="6947485" y="2348880"/>
          <a:ext cx="4129678" cy="2448273"/>
        </p:xfrm>
        <a:graphic>
          <a:graphicData uri="http://schemas.openxmlformats.org/drawingml/2006/table">
            <a:tbl>
              <a:tblPr/>
              <a:tblGrid>
                <a:gridCol w="1369200"/>
                <a:gridCol w="1369200"/>
                <a:gridCol w="1391278"/>
              </a:tblGrid>
              <a:tr h="891531">
                <a:tc>
                  <a:txBody>
                    <a:bodyPr/>
                    <a:lstStyle/>
                    <a:p>
                      <a:pPr algn="ctr" fontAlgn="ctr">
                        <a:lnSpc>
                          <a:spcPts val="2000"/>
                        </a:lnSpc>
                        <a:spcAft>
                          <a:spcPts val="0"/>
                        </a:spcAft>
                      </a:pPr>
                      <a:r>
                        <a:rPr lang="zh-CN" sz="1800" b="1" kern="100" dirty="0">
                          <a:effectLst/>
                          <a:latin typeface="Calibri"/>
                          <a:ea typeface="仿宋"/>
                          <a:cs typeface="仿宋_GB2312"/>
                        </a:rPr>
                        <a:t>年份</a:t>
                      </a:r>
                      <a:endParaRPr lang="zh-CN" sz="1800" kern="100" dirty="0">
                        <a:effectLst/>
                        <a:latin typeface="Calibri"/>
                        <a:ea typeface="宋体"/>
                        <a:cs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ctr">
                        <a:lnSpc>
                          <a:spcPts val="2000"/>
                        </a:lnSpc>
                        <a:spcAft>
                          <a:spcPts val="0"/>
                        </a:spcAft>
                      </a:pPr>
                      <a:r>
                        <a:rPr lang="zh-CN" altLang="en-US" sz="1800" b="1" kern="100" dirty="0" smtClean="0">
                          <a:effectLst/>
                          <a:latin typeface="Calibri"/>
                          <a:ea typeface="仿宋"/>
                          <a:cs typeface="仿宋_GB2312"/>
                        </a:rPr>
                        <a:t>毕业学生</a:t>
                      </a:r>
                      <a:r>
                        <a:rPr lang="zh-CN" sz="1800" b="1" kern="100" dirty="0" smtClean="0">
                          <a:effectLst/>
                          <a:latin typeface="Calibri"/>
                          <a:ea typeface="仿宋"/>
                          <a:cs typeface="仿宋_GB2312"/>
                        </a:rPr>
                        <a:t>人数 </a:t>
                      </a:r>
                      <a:endParaRPr lang="zh-CN" sz="1800" kern="100" dirty="0">
                        <a:effectLst/>
                        <a:latin typeface="Calibri"/>
                        <a:ea typeface="宋体"/>
                        <a:cs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ctr">
                        <a:lnSpc>
                          <a:spcPts val="2000"/>
                        </a:lnSpc>
                        <a:spcAft>
                          <a:spcPts val="0"/>
                        </a:spcAft>
                      </a:pPr>
                      <a:r>
                        <a:rPr lang="zh-CN" altLang="en-US" sz="1800" b="1" kern="100" dirty="0" smtClean="0">
                          <a:effectLst/>
                          <a:latin typeface="Calibri"/>
                          <a:ea typeface="宋体"/>
                          <a:cs typeface="Times New Roman"/>
                        </a:rPr>
                        <a:t>就业率</a:t>
                      </a:r>
                      <a:endParaRPr lang="zh-CN" sz="1800" b="1" kern="100" dirty="0">
                        <a:effectLst/>
                        <a:latin typeface="Calibri"/>
                        <a:ea typeface="宋体"/>
                        <a:cs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r>
              <a:tr h="518914">
                <a:tc>
                  <a:txBody>
                    <a:bodyPr/>
                    <a:lstStyle/>
                    <a:p>
                      <a:pPr algn="ctr" fontAlgn="ctr">
                        <a:lnSpc>
                          <a:spcPts val="2000"/>
                        </a:lnSpc>
                        <a:spcAft>
                          <a:spcPts val="0"/>
                        </a:spcAft>
                      </a:pPr>
                      <a:r>
                        <a:rPr lang="en-US" sz="1800" kern="100" dirty="0" smtClean="0">
                          <a:effectLst/>
                          <a:latin typeface="仿宋"/>
                          <a:ea typeface="宋体"/>
                          <a:cs typeface="仿宋_GB2312"/>
                        </a:rPr>
                        <a:t>2017</a:t>
                      </a:r>
                      <a:endParaRPr lang="zh-CN" sz="1800" kern="100" dirty="0">
                        <a:effectLst/>
                        <a:latin typeface="Calibri"/>
                        <a:ea typeface="宋体"/>
                        <a:cs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2000"/>
                        </a:lnSpc>
                        <a:spcAft>
                          <a:spcPts val="0"/>
                        </a:spcAft>
                      </a:pPr>
                      <a:r>
                        <a:rPr lang="en-US" sz="1800" kern="100" dirty="0" smtClean="0">
                          <a:effectLst/>
                          <a:latin typeface="仿宋"/>
                          <a:ea typeface="宋体"/>
                          <a:cs typeface="仿宋_GB2312"/>
                        </a:rPr>
                        <a:t>87</a:t>
                      </a:r>
                      <a:endParaRPr lang="zh-CN" sz="1800" kern="100" dirty="0">
                        <a:effectLst/>
                        <a:latin typeface="Calibri"/>
                        <a:ea typeface="宋体"/>
                        <a:cs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2000"/>
                        </a:lnSpc>
                        <a:spcAft>
                          <a:spcPts val="0"/>
                        </a:spcAft>
                      </a:pPr>
                      <a:r>
                        <a:rPr lang="en-US" sz="1800" kern="100" dirty="0" smtClean="0">
                          <a:effectLst/>
                          <a:latin typeface="仿宋"/>
                          <a:ea typeface="宋体"/>
                          <a:cs typeface="仿宋_GB2312"/>
                        </a:rPr>
                        <a:t>92</a:t>
                      </a:r>
                      <a:r>
                        <a:rPr lang="en-US" altLang="zh-CN" sz="1800" kern="100" dirty="0" smtClean="0">
                          <a:effectLst/>
                          <a:latin typeface="仿宋"/>
                          <a:ea typeface="宋体"/>
                          <a:cs typeface="仿宋_GB2312"/>
                        </a:rPr>
                        <a:t>%</a:t>
                      </a:r>
                      <a:endParaRPr lang="zh-CN" sz="1800" kern="100" dirty="0">
                        <a:effectLst/>
                        <a:latin typeface="Calibri"/>
                        <a:ea typeface="宋体"/>
                        <a:cs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914">
                <a:tc>
                  <a:txBody>
                    <a:bodyPr/>
                    <a:lstStyle/>
                    <a:p>
                      <a:pPr algn="ctr" fontAlgn="ctr">
                        <a:lnSpc>
                          <a:spcPts val="2000"/>
                        </a:lnSpc>
                        <a:spcAft>
                          <a:spcPts val="0"/>
                        </a:spcAft>
                      </a:pPr>
                      <a:r>
                        <a:rPr lang="en-US" sz="1800" kern="100" dirty="0" smtClean="0">
                          <a:effectLst/>
                          <a:latin typeface="仿宋"/>
                          <a:ea typeface="宋体"/>
                          <a:cs typeface="仿宋_GB2312"/>
                        </a:rPr>
                        <a:t>2018</a:t>
                      </a:r>
                      <a:endParaRPr lang="zh-CN" sz="1800" kern="100" dirty="0">
                        <a:effectLst/>
                        <a:latin typeface="Calibri"/>
                        <a:ea typeface="宋体"/>
                        <a:cs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2000"/>
                        </a:lnSpc>
                        <a:spcAft>
                          <a:spcPts val="0"/>
                        </a:spcAft>
                      </a:pPr>
                      <a:r>
                        <a:rPr lang="en-US" sz="1800" kern="100" dirty="0" smtClean="0">
                          <a:effectLst/>
                          <a:latin typeface="仿宋"/>
                          <a:ea typeface="宋体"/>
                          <a:cs typeface="仿宋_GB2312"/>
                        </a:rPr>
                        <a:t>95</a:t>
                      </a:r>
                      <a:endParaRPr lang="zh-CN" sz="1800" kern="100" dirty="0">
                        <a:effectLst/>
                        <a:latin typeface="Calibri"/>
                        <a:ea typeface="宋体"/>
                        <a:cs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2000"/>
                        </a:lnSpc>
                        <a:spcAft>
                          <a:spcPts val="0"/>
                        </a:spcAft>
                      </a:pPr>
                      <a:r>
                        <a:rPr lang="en-US" sz="1800" kern="100" dirty="0" smtClean="0">
                          <a:effectLst/>
                          <a:latin typeface="仿宋"/>
                          <a:ea typeface="宋体"/>
                          <a:cs typeface="仿宋_GB2312"/>
                        </a:rPr>
                        <a:t>95</a:t>
                      </a:r>
                      <a:r>
                        <a:rPr lang="en-US" altLang="zh-CN" sz="1800" kern="100" dirty="0" smtClean="0">
                          <a:effectLst/>
                          <a:latin typeface="仿宋"/>
                          <a:ea typeface="宋体"/>
                          <a:cs typeface="仿宋_GB2312"/>
                        </a:rPr>
                        <a:t>%</a:t>
                      </a:r>
                      <a:endParaRPr lang="zh-CN" sz="1800" kern="100" dirty="0">
                        <a:effectLst/>
                        <a:latin typeface="Calibri"/>
                        <a:ea typeface="宋体"/>
                        <a:cs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914">
                <a:tc>
                  <a:txBody>
                    <a:bodyPr/>
                    <a:lstStyle/>
                    <a:p>
                      <a:pPr algn="ctr" fontAlgn="ctr">
                        <a:lnSpc>
                          <a:spcPts val="2000"/>
                        </a:lnSpc>
                        <a:spcAft>
                          <a:spcPts val="0"/>
                        </a:spcAft>
                      </a:pPr>
                      <a:r>
                        <a:rPr lang="en-US" sz="1800" kern="100" dirty="0" smtClean="0">
                          <a:effectLst/>
                          <a:latin typeface="仿宋"/>
                          <a:ea typeface="宋体"/>
                          <a:cs typeface="仿宋_GB2312"/>
                        </a:rPr>
                        <a:t>2019</a:t>
                      </a:r>
                      <a:endParaRPr lang="zh-CN" sz="1800" kern="100" dirty="0">
                        <a:effectLst/>
                        <a:latin typeface="Calibri"/>
                        <a:ea typeface="宋体"/>
                        <a:cs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2000"/>
                        </a:lnSpc>
                        <a:spcAft>
                          <a:spcPts val="0"/>
                        </a:spcAft>
                      </a:pPr>
                      <a:r>
                        <a:rPr lang="en-US" sz="1800" kern="100" dirty="0" smtClean="0">
                          <a:effectLst/>
                          <a:latin typeface="仿宋"/>
                          <a:ea typeface="宋体"/>
                          <a:cs typeface="仿宋_GB2312"/>
                        </a:rPr>
                        <a:t>98</a:t>
                      </a:r>
                      <a:endParaRPr lang="zh-CN" sz="1800" kern="100" dirty="0">
                        <a:effectLst/>
                        <a:latin typeface="Calibri"/>
                        <a:ea typeface="宋体"/>
                        <a:cs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2000"/>
                        </a:lnSpc>
                        <a:spcAft>
                          <a:spcPts val="0"/>
                        </a:spcAft>
                      </a:pPr>
                      <a:r>
                        <a:rPr lang="en-US" sz="1800" kern="100" dirty="0" smtClean="0">
                          <a:effectLst/>
                          <a:latin typeface="仿宋"/>
                          <a:ea typeface="宋体"/>
                          <a:cs typeface="仿宋_GB2312"/>
                        </a:rPr>
                        <a:t>96</a:t>
                      </a:r>
                      <a:r>
                        <a:rPr lang="en-US" altLang="zh-CN" sz="1800" kern="100" dirty="0" smtClean="0">
                          <a:effectLst/>
                          <a:latin typeface="仿宋"/>
                          <a:ea typeface="宋体"/>
                          <a:cs typeface="仿宋_GB2312"/>
                        </a:rPr>
                        <a:t>%</a:t>
                      </a:r>
                      <a:endParaRPr lang="zh-CN" sz="1800" kern="100" dirty="0">
                        <a:effectLst/>
                        <a:latin typeface="Calibri"/>
                        <a:ea typeface="宋体"/>
                        <a:cs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661126" y="136169"/>
            <a:ext cx="759667" cy="932011"/>
          </a:xfrm>
          <a:prstGeom prst="rect">
            <a:avLst/>
          </a:prstGeom>
        </p:spPr>
        <p:txBody>
          <a:bodyPr vert="horz" wrap="square" lIns="0" tIns="0" rIns="0" bIns="0" rtlCol="0">
            <a:spAutoFit/>
          </a:bodyPr>
          <a:lstStyle/>
          <a:p>
            <a:pPr marL="0" marR="0">
              <a:lnSpc>
                <a:spcPts val="3138"/>
              </a:lnSpc>
              <a:spcBef>
                <a:spcPts val="0"/>
              </a:spcBef>
              <a:spcAft>
                <a:spcPts val="0"/>
              </a:spcAft>
            </a:pPr>
            <a:r>
              <a:rPr sz="2800" dirty="0">
                <a:solidFill>
                  <a:srgbClr val="000000"/>
                </a:solidFill>
                <a:latin typeface="VBNVSQ+AgencyFB-Reg"/>
                <a:cs typeface="VBNVSQ+AgencyFB-Reg"/>
              </a:rPr>
              <a:t>01</a:t>
            </a:r>
          </a:p>
        </p:txBody>
      </p:sp>
      <p:sp>
        <p:nvSpPr>
          <p:cNvPr id="4" name="object 4"/>
          <p:cNvSpPr txBox="1"/>
          <p:nvPr/>
        </p:nvSpPr>
        <p:spPr>
          <a:xfrm>
            <a:off x="1502159" y="179688"/>
            <a:ext cx="1954833" cy="888492"/>
          </a:xfrm>
          <a:prstGeom prst="rect">
            <a:avLst/>
          </a:prstGeom>
        </p:spPr>
        <p:txBody>
          <a:bodyPr vert="horz" wrap="square" lIns="0" tIns="0" rIns="0" bIns="0" rtlCol="0">
            <a:spAutoFit/>
          </a:bodyPr>
          <a:lstStyle/>
          <a:p>
            <a:pPr marL="0" marR="0">
              <a:lnSpc>
                <a:spcPts val="2796"/>
              </a:lnSpc>
              <a:spcBef>
                <a:spcPts val="0"/>
              </a:spcBef>
              <a:spcAft>
                <a:spcPts val="0"/>
              </a:spcAft>
            </a:pPr>
            <a:r>
              <a:rPr sz="2800" dirty="0">
                <a:solidFill>
                  <a:srgbClr val="000000"/>
                </a:solidFill>
                <a:latin typeface="SimHei"/>
                <a:cs typeface="SimHei"/>
              </a:rPr>
              <a:t>基本情况</a:t>
            </a:r>
          </a:p>
        </p:txBody>
      </p:sp>
      <p:sp>
        <p:nvSpPr>
          <p:cNvPr id="5" name="object 5"/>
          <p:cNvSpPr txBox="1"/>
          <p:nvPr/>
        </p:nvSpPr>
        <p:spPr>
          <a:xfrm>
            <a:off x="1032993" y="638566"/>
            <a:ext cx="2174138" cy="645014"/>
          </a:xfrm>
          <a:prstGeom prst="rect">
            <a:avLst/>
          </a:prstGeom>
        </p:spPr>
        <p:txBody>
          <a:bodyPr vert="horz" wrap="square" lIns="0" tIns="0" rIns="0" bIns="0" rtlCol="0">
            <a:spAutoFit/>
          </a:bodyPr>
          <a:lstStyle/>
          <a:p>
            <a:pPr marL="0" marR="0">
              <a:lnSpc>
                <a:spcPts val="2378"/>
              </a:lnSpc>
              <a:spcBef>
                <a:spcPts val="0"/>
              </a:spcBef>
              <a:spcAft>
                <a:spcPts val="0"/>
              </a:spcAft>
            </a:pPr>
            <a:r>
              <a:rPr sz="1800" b="1" dirty="0">
                <a:solidFill>
                  <a:srgbClr val="000000"/>
                </a:solidFill>
                <a:latin typeface="QSBMES+MicrosoftYaHei-Bold"/>
                <a:cs typeface="QSBMES+MicrosoftYaHei-Bold"/>
              </a:rPr>
              <a:t>专业教学团队情况</a:t>
            </a:r>
          </a:p>
        </p:txBody>
      </p:sp>
      <p:sp>
        <p:nvSpPr>
          <p:cNvPr id="6" name="object 6"/>
          <p:cNvSpPr txBox="1"/>
          <p:nvPr/>
        </p:nvSpPr>
        <p:spPr>
          <a:xfrm>
            <a:off x="900784" y="1138112"/>
            <a:ext cx="10691330" cy="307777"/>
          </a:xfrm>
          <a:prstGeom prst="rect">
            <a:avLst/>
          </a:prstGeom>
        </p:spPr>
        <p:txBody>
          <a:bodyPr vert="horz" wrap="square" lIns="0" tIns="0" rIns="0" bIns="0" rtlCol="0">
            <a:spAutoFit/>
          </a:bodyPr>
          <a:lstStyle/>
          <a:p>
            <a:pPr marL="0" marR="0">
              <a:lnSpc>
                <a:spcPts val="2375"/>
              </a:lnSpc>
              <a:spcBef>
                <a:spcPts val="0"/>
              </a:spcBef>
              <a:spcAft>
                <a:spcPts val="0"/>
              </a:spcAft>
            </a:pPr>
            <a:r>
              <a:rPr lang="zh-CN" altLang="en-US" sz="1800" b="1" dirty="0" smtClean="0">
                <a:solidFill>
                  <a:srgbClr val="000000"/>
                </a:solidFill>
                <a:latin typeface="FFFWLT+MicrosoftYaHei"/>
                <a:cs typeface="FFFWLT+MicrosoftYaHei"/>
              </a:rPr>
              <a:t>电子商务</a:t>
            </a:r>
            <a:r>
              <a:rPr sz="1800" b="1" dirty="0" err="1" smtClean="0">
                <a:solidFill>
                  <a:srgbClr val="000000"/>
                </a:solidFill>
                <a:latin typeface="FFFWLT+MicrosoftYaHei"/>
                <a:cs typeface="FFFWLT+MicrosoftYaHei"/>
              </a:rPr>
              <a:t>专业</a:t>
            </a:r>
            <a:r>
              <a:rPr lang="zh-CN" altLang="en-US" sz="1800" b="1" dirty="0" smtClean="0">
                <a:solidFill>
                  <a:srgbClr val="000000"/>
                </a:solidFill>
                <a:latin typeface="FFFWLT+MicrosoftYaHei"/>
                <a:cs typeface="FFFWLT+MicrosoftYaHei"/>
              </a:rPr>
              <a:t>设电子商务教研室</a:t>
            </a:r>
            <a:r>
              <a:rPr sz="1800" b="1" dirty="0" smtClean="0">
                <a:solidFill>
                  <a:srgbClr val="000000"/>
                </a:solidFill>
                <a:latin typeface="FFFWLT+MicrosoftYaHei"/>
                <a:cs typeface="FFFWLT+MicrosoftYaHei"/>
              </a:rPr>
              <a:t>，本</a:t>
            </a:r>
            <a:r>
              <a:rPr lang="zh-CN" altLang="en-US" sz="1800" b="1" dirty="0" smtClean="0">
                <a:solidFill>
                  <a:srgbClr val="000000"/>
                </a:solidFill>
                <a:latin typeface="FFFWLT+MicrosoftYaHei"/>
                <a:cs typeface="FFFWLT+MicrosoftYaHei"/>
              </a:rPr>
              <a:t>教研室</a:t>
            </a:r>
            <a:r>
              <a:rPr sz="1800" b="1" dirty="0" smtClean="0">
                <a:solidFill>
                  <a:srgbClr val="000000"/>
                </a:solidFill>
                <a:latin typeface="FFFWLT+MicrosoftYaHei"/>
                <a:cs typeface="FFFWLT+MicrosoftYaHei"/>
              </a:rPr>
              <a:t>共有教师</a:t>
            </a:r>
            <a:r>
              <a:rPr sz="1800" b="1" dirty="0" smtClean="0">
                <a:solidFill>
                  <a:srgbClr val="000000"/>
                </a:solidFill>
                <a:latin typeface="DDGTMV+ArialMT"/>
                <a:cs typeface="DDGTMV+ArialMT"/>
              </a:rPr>
              <a:t>1</a:t>
            </a:r>
            <a:r>
              <a:rPr lang="en-US" sz="1800" b="1" dirty="0" smtClean="0">
                <a:solidFill>
                  <a:srgbClr val="000000"/>
                </a:solidFill>
                <a:latin typeface="DDGTMV+ArialMT"/>
                <a:cs typeface="DDGTMV+ArialMT"/>
              </a:rPr>
              <a:t>1</a:t>
            </a:r>
            <a:r>
              <a:rPr sz="1800" b="1" dirty="0" smtClean="0">
                <a:solidFill>
                  <a:srgbClr val="000000"/>
                </a:solidFill>
                <a:latin typeface="FFFWLT+MicrosoftYaHei"/>
                <a:cs typeface="FFFWLT+MicrosoftYaHei"/>
              </a:rPr>
              <a:t>人</a:t>
            </a:r>
            <a:r>
              <a:rPr sz="1800" b="1" dirty="0">
                <a:solidFill>
                  <a:srgbClr val="000000"/>
                </a:solidFill>
                <a:latin typeface="FFFWLT+MicrosoftYaHei"/>
                <a:cs typeface="FFFWLT+MicrosoftYaHei"/>
              </a:rPr>
              <a:t>，</a:t>
            </a:r>
            <a:r>
              <a:rPr sz="1800" b="1" dirty="0" smtClean="0">
                <a:solidFill>
                  <a:srgbClr val="000000"/>
                </a:solidFill>
                <a:latin typeface="FFFWLT+MicrosoftYaHei"/>
                <a:cs typeface="FFFWLT+MicrosoftYaHei"/>
              </a:rPr>
              <a:t>其中专任教师</a:t>
            </a:r>
            <a:r>
              <a:rPr lang="en-US" sz="1800" b="1" dirty="0" smtClean="0">
                <a:solidFill>
                  <a:srgbClr val="000000"/>
                </a:solidFill>
                <a:latin typeface="DDGTMV+ArialMT"/>
                <a:cs typeface="DDGTMV+ArialMT"/>
              </a:rPr>
              <a:t>6</a:t>
            </a:r>
            <a:r>
              <a:rPr sz="1800" b="1" dirty="0" smtClean="0">
                <a:solidFill>
                  <a:srgbClr val="000000"/>
                </a:solidFill>
                <a:latin typeface="FFFWLT+MicrosoftYaHei"/>
                <a:cs typeface="FFFWLT+MicrosoftYaHei"/>
              </a:rPr>
              <a:t>人、兼任和外聘教师</a:t>
            </a:r>
            <a:r>
              <a:rPr lang="en-US" sz="1800" b="1" dirty="0" smtClean="0">
                <a:solidFill>
                  <a:srgbClr val="000000"/>
                </a:solidFill>
                <a:latin typeface="DDGTMV+ArialMT"/>
                <a:cs typeface="DDGTMV+ArialMT"/>
              </a:rPr>
              <a:t>5</a:t>
            </a:r>
            <a:r>
              <a:rPr sz="1800" b="1" dirty="0" smtClean="0">
                <a:solidFill>
                  <a:srgbClr val="000000"/>
                </a:solidFill>
                <a:latin typeface="FFFWLT+MicrosoftYaHei"/>
                <a:cs typeface="FFFWLT+MicrosoftYaHei"/>
              </a:rPr>
              <a:t>人</a:t>
            </a:r>
            <a:r>
              <a:rPr sz="1800" b="1" dirty="0">
                <a:solidFill>
                  <a:srgbClr val="000000"/>
                </a:solidFill>
                <a:latin typeface="FFFWLT+MicrosoftYaHei"/>
                <a:cs typeface="FFFWLT+MicrosoftYaHei"/>
              </a:rPr>
              <a:t>。</a:t>
            </a:r>
          </a:p>
        </p:txBody>
      </p:sp>
      <p:sp>
        <p:nvSpPr>
          <p:cNvPr id="12" name="object 12"/>
          <p:cNvSpPr txBox="1"/>
          <p:nvPr/>
        </p:nvSpPr>
        <p:spPr>
          <a:xfrm>
            <a:off x="1003096" y="2499100"/>
            <a:ext cx="417697" cy="3704848"/>
          </a:xfrm>
          <a:prstGeom prst="rect">
            <a:avLst/>
          </a:prstGeom>
        </p:spPr>
        <p:txBody>
          <a:bodyPr vert="horz" wrap="square" lIns="0" tIns="0" rIns="0" bIns="0" rtlCol="0">
            <a:spAutoFit/>
          </a:bodyPr>
          <a:lstStyle/>
          <a:p>
            <a:pPr marL="0" marR="0">
              <a:lnSpc>
                <a:spcPts val="1783"/>
              </a:lnSpc>
              <a:spcBef>
                <a:spcPts val="0"/>
              </a:spcBef>
              <a:spcAft>
                <a:spcPts val="0"/>
              </a:spcAft>
            </a:pPr>
            <a:r>
              <a:rPr sz="1600" b="1" dirty="0">
                <a:solidFill>
                  <a:srgbClr val="FFFFFF"/>
                </a:solidFill>
                <a:latin typeface="NCJQTQ+Arial-BoldMT"/>
                <a:cs typeface="NCJQTQ+Arial-BoldMT"/>
              </a:rPr>
              <a:t>1</a:t>
            </a:r>
          </a:p>
          <a:p>
            <a:pPr marL="0" marR="0">
              <a:lnSpc>
                <a:spcPts val="1783"/>
              </a:lnSpc>
              <a:spcBef>
                <a:spcPts val="1341"/>
              </a:spcBef>
              <a:spcAft>
                <a:spcPts val="0"/>
              </a:spcAft>
            </a:pPr>
            <a:r>
              <a:rPr sz="1600" b="1" dirty="0">
                <a:solidFill>
                  <a:srgbClr val="FFFFFF"/>
                </a:solidFill>
                <a:latin typeface="NCJQTQ+Arial-BoldMT"/>
                <a:cs typeface="NCJQTQ+Arial-BoldMT"/>
              </a:rPr>
              <a:t>2</a:t>
            </a:r>
          </a:p>
          <a:p>
            <a:pPr marL="0" marR="0">
              <a:lnSpc>
                <a:spcPts val="1783"/>
              </a:lnSpc>
              <a:spcBef>
                <a:spcPts val="1338"/>
              </a:spcBef>
              <a:spcAft>
                <a:spcPts val="0"/>
              </a:spcAft>
            </a:pPr>
            <a:r>
              <a:rPr sz="1600" b="1" dirty="0">
                <a:solidFill>
                  <a:srgbClr val="FFFFFF"/>
                </a:solidFill>
                <a:latin typeface="NCJQTQ+Arial-BoldMT"/>
                <a:cs typeface="NCJQTQ+Arial-BoldMT"/>
              </a:rPr>
              <a:t>3</a:t>
            </a:r>
          </a:p>
          <a:p>
            <a:pPr marL="0" marR="0">
              <a:lnSpc>
                <a:spcPts val="1785"/>
              </a:lnSpc>
              <a:spcBef>
                <a:spcPts val="1387"/>
              </a:spcBef>
              <a:spcAft>
                <a:spcPts val="0"/>
              </a:spcAft>
            </a:pPr>
            <a:r>
              <a:rPr sz="1600" b="1" dirty="0">
                <a:solidFill>
                  <a:srgbClr val="FFFFFF"/>
                </a:solidFill>
                <a:latin typeface="NCJQTQ+Arial-BoldMT"/>
                <a:cs typeface="NCJQTQ+Arial-BoldMT"/>
              </a:rPr>
              <a:t>4</a:t>
            </a:r>
          </a:p>
          <a:p>
            <a:pPr marL="0" marR="0">
              <a:lnSpc>
                <a:spcPts val="1783"/>
              </a:lnSpc>
              <a:spcBef>
                <a:spcPts val="1341"/>
              </a:spcBef>
              <a:spcAft>
                <a:spcPts val="0"/>
              </a:spcAft>
            </a:pPr>
            <a:r>
              <a:rPr sz="1600" b="1" dirty="0">
                <a:solidFill>
                  <a:srgbClr val="FFFFFF"/>
                </a:solidFill>
                <a:latin typeface="NCJQTQ+Arial-BoldMT"/>
                <a:cs typeface="NCJQTQ+Arial-BoldMT"/>
              </a:rPr>
              <a:t>5</a:t>
            </a:r>
          </a:p>
          <a:p>
            <a:pPr marL="0" marR="0">
              <a:lnSpc>
                <a:spcPts val="1783"/>
              </a:lnSpc>
              <a:spcBef>
                <a:spcPts val="1338"/>
              </a:spcBef>
              <a:spcAft>
                <a:spcPts val="0"/>
              </a:spcAft>
            </a:pPr>
            <a:r>
              <a:rPr sz="1600" b="1" dirty="0">
                <a:solidFill>
                  <a:srgbClr val="FFFFFF"/>
                </a:solidFill>
                <a:latin typeface="NCJQTQ+Arial-BoldMT"/>
                <a:cs typeface="NCJQTQ+Arial-BoldMT"/>
              </a:rPr>
              <a:t>6</a:t>
            </a:r>
          </a:p>
          <a:p>
            <a:pPr marL="0" marR="0">
              <a:lnSpc>
                <a:spcPts val="1783"/>
              </a:lnSpc>
              <a:spcBef>
                <a:spcPts val="1341"/>
              </a:spcBef>
              <a:spcAft>
                <a:spcPts val="0"/>
              </a:spcAft>
            </a:pPr>
            <a:r>
              <a:rPr sz="1600" b="1" dirty="0">
                <a:solidFill>
                  <a:srgbClr val="FFFFFF"/>
                </a:solidFill>
                <a:latin typeface="NCJQTQ+Arial-BoldMT"/>
                <a:cs typeface="NCJQTQ+Arial-BoldMT"/>
              </a:rPr>
              <a:t>7</a:t>
            </a:r>
          </a:p>
          <a:p>
            <a:pPr marL="0" marR="0">
              <a:lnSpc>
                <a:spcPts val="1783"/>
              </a:lnSpc>
              <a:spcBef>
                <a:spcPts val="1339"/>
              </a:spcBef>
              <a:spcAft>
                <a:spcPts val="0"/>
              </a:spcAft>
            </a:pPr>
            <a:r>
              <a:rPr sz="1600" b="1" dirty="0">
                <a:solidFill>
                  <a:srgbClr val="FFFFFF"/>
                </a:solidFill>
                <a:latin typeface="NCJQTQ+Arial-BoldMT"/>
                <a:cs typeface="NCJQTQ+Arial-BoldMT"/>
              </a:rPr>
              <a:t>8</a:t>
            </a:r>
          </a:p>
          <a:p>
            <a:pPr marL="0" marR="0">
              <a:lnSpc>
                <a:spcPts val="1783"/>
              </a:lnSpc>
              <a:spcBef>
                <a:spcPts val="1391"/>
              </a:spcBef>
              <a:spcAft>
                <a:spcPts val="0"/>
              </a:spcAft>
            </a:pPr>
            <a:r>
              <a:rPr sz="1600" b="1" dirty="0">
                <a:solidFill>
                  <a:srgbClr val="FFFFFF"/>
                </a:solidFill>
                <a:latin typeface="NCJQTQ+Arial-BoldMT"/>
                <a:cs typeface="NCJQTQ+Arial-BoldMT"/>
              </a:rPr>
              <a:t>9</a:t>
            </a:r>
          </a:p>
        </p:txBody>
      </p:sp>
      <p:graphicFrame>
        <p:nvGraphicFramePr>
          <p:cNvPr id="30" name="表格 29"/>
          <p:cNvGraphicFramePr>
            <a:graphicFrameLocks noGrp="1"/>
          </p:cNvGraphicFramePr>
          <p:nvPr>
            <p:extLst>
              <p:ext uri="{D42A27DB-BD31-4B8C-83A1-F6EECF244321}">
                <p14:modId xmlns:p14="http://schemas.microsoft.com/office/powerpoint/2010/main" val="1408344518"/>
              </p:ext>
            </p:extLst>
          </p:nvPr>
        </p:nvGraphicFramePr>
        <p:xfrm>
          <a:off x="1502159" y="1988840"/>
          <a:ext cx="8626289" cy="4373880"/>
        </p:xfrm>
        <a:graphic>
          <a:graphicData uri="http://schemas.openxmlformats.org/drawingml/2006/table">
            <a:tbl>
              <a:tblPr/>
              <a:tblGrid>
                <a:gridCol w="3319368"/>
                <a:gridCol w="2840270"/>
                <a:gridCol w="2466651"/>
              </a:tblGrid>
              <a:tr h="132018">
                <a:tc rowSpan="3">
                  <a:txBody>
                    <a:bodyPr/>
                    <a:lstStyle/>
                    <a:p>
                      <a:pPr algn="ctr" fontAlgn="b">
                        <a:lnSpc>
                          <a:spcPct val="150000"/>
                        </a:lnSpc>
                        <a:spcAft>
                          <a:spcPts val="0"/>
                        </a:spcAft>
                      </a:pPr>
                      <a:r>
                        <a:rPr lang="zh-CN" sz="1800" b="1" kern="100" dirty="0">
                          <a:solidFill>
                            <a:srgbClr val="000000"/>
                          </a:solidFill>
                          <a:effectLst/>
                          <a:latin typeface="Calibri"/>
                          <a:ea typeface="仿宋"/>
                          <a:cs typeface="宋体"/>
                        </a:rPr>
                        <a:t>职称结构</a:t>
                      </a:r>
                      <a:endParaRPr lang="zh-CN" sz="1800" kern="100" dirty="0">
                        <a:effectLst/>
                        <a:latin typeface="Calibri"/>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800" kern="100" dirty="0">
                          <a:solidFill>
                            <a:srgbClr val="000000"/>
                          </a:solidFill>
                          <a:effectLst/>
                          <a:latin typeface="Calibri"/>
                          <a:ea typeface="仿宋"/>
                          <a:cs typeface="宋体"/>
                        </a:rPr>
                        <a:t>高级</a:t>
                      </a:r>
                      <a:endParaRPr lang="zh-CN" sz="1800" kern="100" dirty="0">
                        <a:effectLst/>
                        <a:latin typeface="Calibri"/>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kern="100" dirty="0">
                          <a:solidFill>
                            <a:srgbClr val="000000"/>
                          </a:solidFill>
                          <a:effectLst/>
                          <a:latin typeface="仿宋"/>
                          <a:ea typeface="宋体"/>
                          <a:cs typeface="宋体"/>
                        </a:rPr>
                        <a:t>1</a:t>
                      </a:r>
                      <a:endParaRPr lang="zh-CN" sz="1800" kern="100" dirty="0">
                        <a:effectLst/>
                        <a:latin typeface="Calibri"/>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038">
                <a:tc vMerge="1">
                  <a:txBody>
                    <a:bodyPr/>
                    <a:lstStyle/>
                    <a:p>
                      <a:endParaRPr lang="zh-CN" altLang="en-US"/>
                    </a:p>
                  </a:txBody>
                  <a:tcPr/>
                </a:tc>
                <a:tc>
                  <a:txBody>
                    <a:bodyPr/>
                    <a:lstStyle/>
                    <a:p>
                      <a:pPr algn="ctr">
                        <a:lnSpc>
                          <a:spcPct val="150000"/>
                        </a:lnSpc>
                        <a:spcAft>
                          <a:spcPts val="0"/>
                        </a:spcAft>
                      </a:pPr>
                      <a:r>
                        <a:rPr lang="zh-CN" sz="1800" kern="100" dirty="0">
                          <a:solidFill>
                            <a:srgbClr val="000000"/>
                          </a:solidFill>
                          <a:effectLst/>
                          <a:latin typeface="Calibri"/>
                          <a:ea typeface="仿宋"/>
                          <a:cs typeface="宋体"/>
                        </a:rPr>
                        <a:t>中级</a:t>
                      </a:r>
                      <a:endParaRPr lang="zh-CN" sz="1800" kern="100" dirty="0">
                        <a:effectLst/>
                        <a:latin typeface="Calibri"/>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kern="100">
                          <a:solidFill>
                            <a:srgbClr val="000000"/>
                          </a:solidFill>
                          <a:effectLst/>
                          <a:latin typeface="仿宋"/>
                          <a:ea typeface="宋体"/>
                          <a:cs typeface="宋体"/>
                        </a:rPr>
                        <a:t>3</a:t>
                      </a:r>
                      <a:endParaRPr lang="zh-CN" sz="1800" kern="100">
                        <a:effectLst/>
                        <a:latin typeface="Calibri"/>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038">
                <a:tc vMerge="1">
                  <a:txBody>
                    <a:bodyPr/>
                    <a:lstStyle/>
                    <a:p>
                      <a:endParaRPr lang="zh-CN" altLang="en-US"/>
                    </a:p>
                  </a:txBody>
                  <a:tcPr/>
                </a:tc>
                <a:tc>
                  <a:txBody>
                    <a:bodyPr/>
                    <a:lstStyle/>
                    <a:p>
                      <a:pPr algn="ctr">
                        <a:lnSpc>
                          <a:spcPct val="150000"/>
                        </a:lnSpc>
                        <a:spcAft>
                          <a:spcPts val="0"/>
                        </a:spcAft>
                      </a:pPr>
                      <a:r>
                        <a:rPr lang="zh-CN" sz="1800" kern="100">
                          <a:solidFill>
                            <a:srgbClr val="000000"/>
                          </a:solidFill>
                          <a:effectLst/>
                          <a:latin typeface="Calibri"/>
                          <a:ea typeface="仿宋"/>
                          <a:cs typeface="宋体"/>
                        </a:rPr>
                        <a:t>初级</a:t>
                      </a:r>
                      <a:endParaRPr lang="zh-CN" sz="1800" kern="100">
                        <a:effectLst/>
                        <a:latin typeface="Calibri"/>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kern="100">
                          <a:solidFill>
                            <a:srgbClr val="000000"/>
                          </a:solidFill>
                          <a:effectLst/>
                          <a:latin typeface="仿宋"/>
                          <a:ea typeface="宋体"/>
                          <a:cs typeface="宋体"/>
                        </a:rPr>
                        <a:t>2</a:t>
                      </a:r>
                      <a:endParaRPr lang="zh-CN" sz="1800" kern="100">
                        <a:effectLst/>
                        <a:latin typeface="Calibri"/>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038">
                <a:tc rowSpan="4">
                  <a:txBody>
                    <a:bodyPr/>
                    <a:lstStyle/>
                    <a:p>
                      <a:pPr algn="ctr" fontAlgn="b">
                        <a:lnSpc>
                          <a:spcPct val="150000"/>
                        </a:lnSpc>
                        <a:spcAft>
                          <a:spcPts val="0"/>
                        </a:spcAft>
                      </a:pPr>
                      <a:r>
                        <a:rPr lang="zh-CN" sz="1800" b="1" kern="100" dirty="0">
                          <a:solidFill>
                            <a:srgbClr val="000000"/>
                          </a:solidFill>
                          <a:effectLst/>
                          <a:latin typeface="Calibri"/>
                          <a:ea typeface="仿宋"/>
                          <a:cs typeface="宋体"/>
                        </a:rPr>
                        <a:t>年龄结构</a:t>
                      </a:r>
                      <a:endParaRPr lang="zh-CN" sz="1800" kern="100" dirty="0">
                        <a:effectLst/>
                        <a:latin typeface="Calibri"/>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kern="100">
                          <a:solidFill>
                            <a:srgbClr val="000000"/>
                          </a:solidFill>
                          <a:effectLst/>
                          <a:latin typeface="仿宋"/>
                          <a:ea typeface="宋体"/>
                          <a:cs typeface="宋体"/>
                        </a:rPr>
                        <a:t>50</a:t>
                      </a:r>
                      <a:r>
                        <a:rPr lang="zh-CN" sz="1800" kern="100">
                          <a:solidFill>
                            <a:srgbClr val="000000"/>
                          </a:solidFill>
                          <a:effectLst/>
                          <a:latin typeface="Calibri"/>
                          <a:ea typeface="仿宋"/>
                          <a:cs typeface="宋体"/>
                        </a:rPr>
                        <a:t>岁以上</a:t>
                      </a:r>
                      <a:endParaRPr lang="zh-CN" sz="1800" kern="100">
                        <a:effectLst/>
                        <a:latin typeface="Calibri"/>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kern="100">
                          <a:solidFill>
                            <a:srgbClr val="000000"/>
                          </a:solidFill>
                          <a:effectLst/>
                          <a:latin typeface="仿宋"/>
                          <a:ea typeface="宋体"/>
                          <a:cs typeface="宋体"/>
                        </a:rPr>
                        <a:t>1</a:t>
                      </a:r>
                      <a:endParaRPr lang="zh-CN" sz="1800" kern="100">
                        <a:effectLst/>
                        <a:latin typeface="Calibri"/>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038">
                <a:tc vMerge="1">
                  <a:txBody>
                    <a:bodyPr/>
                    <a:lstStyle/>
                    <a:p>
                      <a:endParaRPr lang="zh-CN" altLang="en-US"/>
                    </a:p>
                  </a:txBody>
                  <a:tcPr/>
                </a:tc>
                <a:tc>
                  <a:txBody>
                    <a:bodyPr/>
                    <a:lstStyle/>
                    <a:p>
                      <a:pPr algn="ctr">
                        <a:lnSpc>
                          <a:spcPct val="150000"/>
                        </a:lnSpc>
                        <a:spcAft>
                          <a:spcPts val="0"/>
                        </a:spcAft>
                      </a:pPr>
                      <a:r>
                        <a:rPr lang="en-US" sz="1800" kern="100">
                          <a:solidFill>
                            <a:srgbClr val="000000"/>
                          </a:solidFill>
                          <a:effectLst/>
                          <a:latin typeface="仿宋"/>
                          <a:ea typeface="宋体"/>
                          <a:cs typeface="宋体"/>
                        </a:rPr>
                        <a:t>40-50</a:t>
                      </a:r>
                      <a:r>
                        <a:rPr lang="zh-CN" sz="1800" kern="100">
                          <a:solidFill>
                            <a:srgbClr val="000000"/>
                          </a:solidFill>
                          <a:effectLst/>
                          <a:latin typeface="Calibri"/>
                          <a:ea typeface="仿宋"/>
                          <a:cs typeface="宋体"/>
                        </a:rPr>
                        <a:t>岁</a:t>
                      </a:r>
                      <a:endParaRPr lang="zh-CN" sz="1800" kern="100">
                        <a:effectLst/>
                        <a:latin typeface="Calibri"/>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kern="100">
                          <a:solidFill>
                            <a:srgbClr val="000000"/>
                          </a:solidFill>
                          <a:effectLst/>
                          <a:latin typeface="仿宋"/>
                          <a:ea typeface="宋体"/>
                          <a:cs typeface="宋体"/>
                        </a:rPr>
                        <a:t>1</a:t>
                      </a:r>
                      <a:endParaRPr lang="zh-CN" sz="1800" kern="100">
                        <a:effectLst/>
                        <a:latin typeface="Calibri"/>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038">
                <a:tc vMerge="1">
                  <a:txBody>
                    <a:bodyPr/>
                    <a:lstStyle/>
                    <a:p>
                      <a:endParaRPr lang="zh-CN" altLang="en-US"/>
                    </a:p>
                  </a:txBody>
                  <a:tcPr/>
                </a:tc>
                <a:tc>
                  <a:txBody>
                    <a:bodyPr/>
                    <a:lstStyle/>
                    <a:p>
                      <a:pPr algn="ctr">
                        <a:lnSpc>
                          <a:spcPct val="150000"/>
                        </a:lnSpc>
                        <a:spcAft>
                          <a:spcPts val="0"/>
                        </a:spcAft>
                      </a:pPr>
                      <a:r>
                        <a:rPr lang="en-US" sz="1800" kern="100" dirty="0">
                          <a:solidFill>
                            <a:srgbClr val="000000"/>
                          </a:solidFill>
                          <a:effectLst/>
                          <a:latin typeface="仿宋"/>
                          <a:ea typeface="宋体"/>
                          <a:cs typeface="宋体"/>
                        </a:rPr>
                        <a:t>30-40</a:t>
                      </a:r>
                      <a:r>
                        <a:rPr lang="zh-CN" sz="1800" kern="100" dirty="0">
                          <a:solidFill>
                            <a:srgbClr val="000000"/>
                          </a:solidFill>
                          <a:effectLst/>
                          <a:latin typeface="Calibri"/>
                          <a:ea typeface="仿宋"/>
                          <a:cs typeface="宋体"/>
                        </a:rPr>
                        <a:t>岁</a:t>
                      </a:r>
                      <a:endParaRPr lang="zh-CN" sz="1800" kern="100" dirty="0">
                        <a:effectLst/>
                        <a:latin typeface="Calibri"/>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kern="100">
                          <a:solidFill>
                            <a:srgbClr val="000000"/>
                          </a:solidFill>
                          <a:effectLst/>
                          <a:latin typeface="仿宋"/>
                          <a:ea typeface="宋体"/>
                          <a:cs typeface="宋体"/>
                        </a:rPr>
                        <a:t>3</a:t>
                      </a:r>
                      <a:endParaRPr lang="zh-CN" sz="1800" kern="100">
                        <a:effectLst/>
                        <a:latin typeface="Calibri"/>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038">
                <a:tc vMerge="1">
                  <a:txBody>
                    <a:bodyPr/>
                    <a:lstStyle/>
                    <a:p>
                      <a:endParaRPr lang="zh-CN" altLang="en-US"/>
                    </a:p>
                  </a:txBody>
                  <a:tcPr/>
                </a:tc>
                <a:tc>
                  <a:txBody>
                    <a:bodyPr/>
                    <a:lstStyle/>
                    <a:p>
                      <a:pPr algn="ctr">
                        <a:lnSpc>
                          <a:spcPct val="150000"/>
                        </a:lnSpc>
                        <a:spcAft>
                          <a:spcPts val="0"/>
                        </a:spcAft>
                      </a:pPr>
                      <a:r>
                        <a:rPr lang="en-US" sz="1800" kern="100" dirty="0">
                          <a:solidFill>
                            <a:srgbClr val="000000"/>
                          </a:solidFill>
                          <a:effectLst/>
                          <a:latin typeface="仿宋"/>
                          <a:ea typeface="宋体"/>
                          <a:cs typeface="宋体"/>
                        </a:rPr>
                        <a:t>20-30</a:t>
                      </a:r>
                      <a:r>
                        <a:rPr lang="zh-CN" sz="1800" kern="100" dirty="0">
                          <a:solidFill>
                            <a:srgbClr val="000000"/>
                          </a:solidFill>
                          <a:effectLst/>
                          <a:latin typeface="Calibri"/>
                          <a:ea typeface="仿宋"/>
                          <a:cs typeface="宋体"/>
                        </a:rPr>
                        <a:t>岁</a:t>
                      </a:r>
                      <a:endParaRPr lang="zh-CN" sz="1800" kern="100" dirty="0">
                        <a:effectLst/>
                        <a:latin typeface="Calibri"/>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kern="100">
                          <a:solidFill>
                            <a:srgbClr val="000000"/>
                          </a:solidFill>
                          <a:effectLst/>
                          <a:latin typeface="仿宋"/>
                          <a:ea typeface="宋体"/>
                          <a:cs typeface="宋体"/>
                        </a:rPr>
                        <a:t>1</a:t>
                      </a:r>
                      <a:endParaRPr lang="zh-CN" sz="1800" kern="100">
                        <a:effectLst/>
                        <a:latin typeface="Calibri"/>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038">
                <a:tc rowSpan="3">
                  <a:txBody>
                    <a:bodyPr/>
                    <a:lstStyle/>
                    <a:p>
                      <a:pPr algn="ctr" fontAlgn="b">
                        <a:lnSpc>
                          <a:spcPct val="150000"/>
                        </a:lnSpc>
                        <a:spcAft>
                          <a:spcPts val="0"/>
                        </a:spcAft>
                      </a:pPr>
                      <a:r>
                        <a:rPr lang="zh-CN" sz="1800" b="1" kern="100">
                          <a:solidFill>
                            <a:srgbClr val="000000"/>
                          </a:solidFill>
                          <a:effectLst/>
                          <a:latin typeface="Calibri"/>
                          <a:ea typeface="仿宋"/>
                          <a:cs typeface="宋体"/>
                        </a:rPr>
                        <a:t>学历结构</a:t>
                      </a:r>
                      <a:endParaRPr lang="zh-CN" sz="1800" kern="100">
                        <a:effectLst/>
                        <a:latin typeface="Calibri"/>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800" kern="100" dirty="0">
                          <a:solidFill>
                            <a:srgbClr val="000000"/>
                          </a:solidFill>
                          <a:effectLst/>
                          <a:latin typeface="Calibri"/>
                          <a:ea typeface="仿宋"/>
                          <a:cs typeface="宋体"/>
                        </a:rPr>
                        <a:t>博士</a:t>
                      </a:r>
                      <a:endParaRPr lang="zh-CN" sz="1800" kern="100" dirty="0">
                        <a:effectLst/>
                        <a:latin typeface="Calibri"/>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kern="100">
                          <a:solidFill>
                            <a:srgbClr val="000000"/>
                          </a:solidFill>
                          <a:effectLst/>
                          <a:latin typeface="仿宋"/>
                          <a:ea typeface="宋体"/>
                          <a:cs typeface="宋体"/>
                        </a:rPr>
                        <a:t>0</a:t>
                      </a:r>
                      <a:endParaRPr lang="zh-CN" sz="1800" kern="100">
                        <a:effectLst/>
                        <a:latin typeface="Calibri"/>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038">
                <a:tc vMerge="1">
                  <a:txBody>
                    <a:bodyPr/>
                    <a:lstStyle/>
                    <a:p>
                      <a:endParaRPr lang="zh-CN" altLang="en-US"/>
                    </a:p>
                  </a:txBody>
                  <a:tcPr/>
                </a:tc>
                <a:tc>
                  <a:txBody>
                    <a:bodyPr/>
                    <a:lstStyle/>
                    <a:p>
                      <a:pPr algn="ctr">
                        <a:lnSpc>
                          <a:spcPct val="150000"/>
                        </a:lnSpc>
                        <a:spcAft>
                          <a:spcPts val="0"/>
                        </a:spcAft>
                      </a:pPr>
                      <a:r>
                        <a:rPr lang="zh-CN" sz="1800" kern="100" dirty="0">
                          <a:solidFill>
                            <a:srgbClr val="000000"/>
                          </a:solidFill>
                          <a:effectLst/>
                          <a:latin typeface="Calibri"/>
                          <a:ea typeface="仿宋"/>
                          <a:cs typeface="宋体"/>
                        </a:rPr>
                        <a:t>硕士</a:t>
                      </a:r>
                      <a:endParaRPr lang="zh-CN" sz="1800" kern="100" dirty="0">
                        <a:effectLst/>
                        <a:latin typeface="Calibri"/>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kern="100">
                          <a:solidFill>
                            <a:srgbClr val="000000"/>
                          </a:solidFill>
                          <a:effectLst/>
                          <a:latin typeface="仿宋"/>
                          <a:ea typeface="宋体"/>
                          <a:cs typeface="宋体"/>
                        </a:rPr>
                        <a:t>3</a:t>
                      </a:r>
                      <a:endParaRPr lang="zh-CN" sz="1800" kern="100">
                        <a:effectLst/>
                        <a:latin typeface="Calibri"/>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038">
                <a:tc vMerge="1">
                  <a:txBody>
                    <a:bodyPr/>
                    <a:lstStyle/>
                    <a:p>
                      <a:endParaRPr lang="zh-CN" altLang="en-US"/>
                    </a:p>
                  </a:txBody>
                  <a:tcPr/>
                </a:tc>
                <a:tc>
                  <a:txBody>
                    <a:bodyPr/>
                    <a:lstStyle/>
                    <a:p>
                      <a:pPr algn="ctr">
                        <a:lnSpc>
                          <a:spcPct val="150000"/>
                        </a:lnSpc>
                        <a:spcAft>
                          <a:spcPts val="0"/>
                        </a:spcAft>
                      </a:pPr>
                      <a:r>
                        <a:rPr lang="zh-CN" sz="1800" kern="100">
                          <a:solidFill>
                            <a:srgbClr val="000000"/>
                          </a:solidFill>
                          <a:effectLst/>
                          <a:latin typeface="Calibri"/>
                          <a:ea typeface="仿宋"/>
                          <a:cs typeface="宋体"/>
                        </a:rPr>
                        <a:t>本科</a:t>
                      </a:r>
                      <a:endParaRPr lang="zh-CN" sz="1800" kern="100">
                        <a:effectLst/>
                        <a:latin typeface="Calibri"/>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kern="100" dirty="0">
                          <a:solidFill>
                            <a:srgbClr val="000000"/>
                          </a:solidFill>
                          <a:effectLst/>
                          <a:latin typeface="仿宋"/>
                          <a:ea typeface="宋体"/>
                          <a:cs typeface="宋体"/>
                        </a:rPr>
                        <a:t>3</a:t>
                      </a:r>
                      <a:endParaRPr lang="zh-CN" sz="1800" kern="100" dirty="0">
                        <a:effectLst/>
                        <a:latin typeface="Calibri"/>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038">
                <a:tc rowSpan="2">
                  <a:txBody>
                    <a:bodyPr/>
                    <a:lstStyle/>
                    <a:p>
                      <a:pPr algn="ctr" fontAlgn="b">
                        <a:lnSpc>
                          <a:spcPct val="150000"/>
                        </a:lnSpc>
                        <a:spcAft>
                          <a:spcPts val="0"/>
                        </a:spcAft>
                      </a:pPr>
                      <a:r>
                        <a:rPr lang="zh-CN" sz="1800" b="1" kern="100">
                          <a:solidFill>
                            <a:srgbClr val="000000"/>
                          </a:solidFill>
                          <a:effectLst/>
                          <a:latin typeface="Calibri"/>
                          <a:ea typeface="仿宋"/>
                          <a:cs typeface="宋体"/>
                        </a:rPr>
                        <a:t>双师型结构</a:t>
                      </a:r>
                      <a:endParaRPr lang="zh-CN" sz="1800" kern="100">
                        <a:effectLst/>
                        <a:latin typeface="Calibri"/>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800" kern="100">
                          <a:solidFill>
                            <a:srgbClr val="000000"/>
                          </a:solidFill>
                          <a:effectLst/>
                          <a:latin typeface="Calibri"/>
                          <a:ea typeface="仿宋"/>
                          <a:cs typeface="宋体"/>
                        </a:rPr>
                        <a:t>双师型</a:t>
                      </a:r>
                      <a:endParaRPr lang="zh-CN" sz="1800" kern="100">
                        <a:effectLst/>
                        <a:latin typeface="Calibri"/>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kern="100" dirty="0">
                          <a:solidFill>
                            <a:srgbClr val="000000"/>
                          </a:solidFill>
                          <a:effectLst/>
                          <a:latin typeface="仿宋"/>
                          <a:ea typeface="宋体"/>
                          <a:cs typeface="宋体"/>
                        </a:rPr>
                        <a:t>2</a:t>
                      </a:r>
                      <a:endParaRPr lang="zh-CN" sz="1800" kern="100" dirty="0">
                        <a:effectLst/>
                        <a:latin typeface="Calibri"/>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038">
                <a:tc vMerge="1">
                  <a:txBody>
                    <a:bodyPr/>
                    <a:lstStyle/>
                    <a:p>
                      <a:endParaRPr lang="zh-CN" altLang="en-US"/>
                    </a:p>
                  </a:txBody>
                  <a:tcPr/>
                </a:tc>
                <a:tc>
                  <a:txBody>
                    <a:bodyPr/>
                    <a:lstStyle/>
                    <a:p>
                      <a:pPr algn="ctr">
                        <a:lnSpc>
                          <a:spcPct val="150000"/>
                        </a:lnSpc>
                        <a:spcAft>
                          <a:spcPts val="0"/>
                        </a:spcAft>
                      </a:pPr>
                      <a:r>
                        <a:rPr lang="zh-CN" sz="1800" kern="100">
                          <a:solidFill>
                            <a:srgbClr val="000000"/>
                          </a:solidFill>
                          <a:effectLst/>
                          <a:latin typeface="Calibri"/>
                          <a:ea typeface="仿宋"/>
                          <a:cs typeface="宋体"/>
                        </a:rPr>
                        <a:t>非双师型</a:t>
                      </a:r>
                      <a:endParaRPr lang="zh-CN" sz="1800" kern="100">
                        <a:effectLst/>
                        <a:latin typeface="Calibri"/>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kern="100" dirty="0">
                          <a:solidFill>
                            <a:srgbClr val="000000"/>
                          </a:solidFill>
                          <a:effectLst/>
                          <a:latin typeface="仿宋"/>
                          <a:ea typeface="宋体"/>
                          <a:cs typeface="宋体"/>
                        </a:rPr>
                        <a:t>4</a:t>
                      </a:r>
                      <a:endParaRPr lang="zh-CN" sz="1800" kern="100" dirty="0">
                        <a:effectLst/>
                        <a:latin typeface="Calibri"/>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77666" y="427735"/>
            <a:ext cx="6797992" cy="1077218"/>
          </a:xfrm>
        </p:spPr>
        <p:txBody>
          <a:bodyPr/>
          <a:lstStyle/>
          <a:p>
            <a:pPr marL="0" marR="0" lvl="0" indent="0" defTabSz="914400" rtl="0" eaLnBrk="1" fontAlgn="auto" latinLnBrk="0" hangingPunct="1">
              <a:lnSpc>
                <a:spcPts val="2796"/>
              </a:lnSpc>
              <a:spcBef>
                <a:spcPts val="0"/>
              </a:spcBef>
              <a:spcAft>
                <a:spcPts val="0"/>
              </a:spcAft>
              <a:tabLst/>
              <a:defRPr/>
            </a:pPr>
            <a:r>
              <a:rPr lang="en-US" altLang="zh-CN" sz="2800" b="1" kern="1200" dirty="0" smtClean="0">
                <a:solidFill>
                  <a:srgbClr val="000000"/>
                </a:solidFill>
                <a:latin typeface="SimHei"/>
                <a:cs typeface="SimHei"/>
              </a:rPr>
              <a:t>01  </a:t>
            </a:r>
            <a:r>
              <a:rPr lang="zh-CN" altLang="en-US" sz="2800" b="1" kern="1200" dirty="0" smtClean="0">
                <a:solidFill>
                  <a:srgbClr val="000000"/>
                </a:solidFill>
                <a:latin typeface="SimHei"/>
                <a:cs typeface="SimHei"/>
              </a:rPr>
              <a:t>基本</a:t>
            </a:r>
            <a:r>
              <a:rPr lang="zh-CN" altLang="en-US" sz="2800" b="1" kern="1200" dirty="0">
                <a:solidFill>
                  <a:srgbClr val="000000"/>
                </a:solidFill>
                <a:latin typeface="SimHei"/>
                <a:cs typeface="SimHei"/>
              </a:rPr>
              <a:t>情况</a:t>
            </a:r>
            <a:r>
              <a:rPr lang="zh-CN" altLang="en-US" sz="2800" kern="1200" dirty="0">
                <a:solidFill>
                  <a:srgbClr val="000000"/>
                </a:solidFill>
                <a:latin typeface="SimHei"/>
                <a:cs typeface="SimHei"/>
              </a:rPr>
              <a:t/>
            </a:r>
            <a:br>
              <a:rPr lang="zh-CN" altLang="en-US" sz="2800" kern="1200" dirty="0">
                <a:solidFill>
                  <a:srgbClr val="000000"/>
                </a:solidFill>
                <a:latin typeface="SimHei"/>
                <a:cs typeface="SimHei"/>
              </a:rPr>
            </a:br>
            <a:r>
              <a:rPr lang="en-US" altLang="zh-CN" sz="2000" b="1" dirty="0" smtClean="0"/>
              <a:t/>
            </a:r>
            <a:br>
              <a:rPr lang="en-US" altLang="zh-CN" sz="2000" b="1" dirty="0" smtClean="0"/>
            </a:br>
            <a:r>
              <a:rPr lang="zh-CN" altLang="en-US" sz="2000" b="1" dirty="0" smtClean="0"/>
              <a:t>学生技能大赛</a:t>
            </a:r>
            <a:endParaRPr lang="zh-CN" altLang="en-US" sz="2000" b="1" dirty="0"/>
          </a:p>
        </p:txBody>
      </p:sp>
      <p:sp>
        <p:nvSpPr>
          <p:cNvPr id="3" name="文本占位符 2"/>
          <p:cNvSpPr>
            <a:spLocks noGrp="1"/>
          </p:cNvSpPr>
          <p:nvPr>
            <p:ph type="body" idx="1"/>
          </p:nvPr>
        </p:nvSpPr>
        <p:spPr>
          <a:xfrm>
            <a:off x="407368" y="1656808"/>
            <a:ext cx="6797992" cy="2492990"/>
          </a:xfrm>
        </p:spPr>
        <p:txBody>
          <a:bodyPr/>
          <a:lstStyle/>
          <a:p>
            <a:pPr algn="l">
              <a:lnSpc>
                <a:spcPct val="150000"/>
              </a:lnSpc>
            </a:pPr>
            <a:r>
              <a:rPr lang="zh-CN" altLang="zh-CN" dirty="0"/>
              <a:t>（</a:t>
            </a:r>
            <a:r>
              <a:rPr lang="en-US" altLang="zh-CN" dirty="0"/>
              <a:t>1</a:t>
            </a:r>
            <a:r>
              <a:rPr lang="zh-CN" altLang="zh-CN" dirty="0"/>
              <a:t>）</a:t>
            </a:r>
            <a:r>
              <a:rPr lang="en-US" altLang="zh-CN" dirty="0"/>
              <a:t>2018</a:t>
            </a:r>
            <a:r>
              <a:rPr lang="zh-CN" altLang="zh-CN" dirty="0"/>
              <a:t>年</a:t>
            </a:r>
            <a:r>
              <a:rPr lang="en-US" altLang="zh-CN" dirty="0"/>
              <a:t>3</a:t>
            </a:r>
            <a:r>
              <a:rPr lang="zh-CN" altLang="zh-CN" dirty="0"/>
              <a:t>月参加陕西省高等职业院校技能大赛电子商务技能大赛获得省三等奖。</a:t>
            </a:r>
          </a:p>
          <a:p>
            <a:pPr algn="l">
              <a:lnSpc>
                <a:spcPct val="150000"/>
              </a:lnSpc>
            </a:pPr>
            <a:r>
              <a:rPr lang="zh-CN" altLang="zh-CN" dirty="0"/>
              <a:t>（</a:t>
            </a:r>
            <a:r>
              <a:rPr lang="en-US" altLang="zh-CN" dirty="0"/>
              <a:t>2</a:t>
            </a:r>
            <a:r>
              <a:rPr lang="zh-CN" altLang="zh-CN" dirty="0"/>
              <a:t>）</a:t>
            </a:r>
            <a:r>
              <a:rPr lang="en-US" altLang="zh-CN" dirty="0"/>
              <a:t>2019</a:t>
            </a:r>
            <a:r>
              <a:rPr lang="zh-CN" altLang="zh-CN" dirty="0"/>
              <a:t>年</a:t>
            </a:r>
            <a:r>
              <a:rPr lang="en-US" altLang="zh-CN" dirty="0"/>
              <a:t>3</a:t>
            </a:r>
            <a:r>
              <a:rPr lang="zh-CN" altLang="zh-CN" dirty="0"/>
              <a:t>月参加陕西省高等职业院校技能大赛电子商务技能大赛获得省三等奖。</a:t>
            </a:r>
          </a:p>
          <a:p>
            <a:pPr algn="l">
              <a:lnSpc>
                <a:spcPct val="150000"/>
              </a:lnSpc>
            </a:pPr>
            <a:r>
              <a:rPr lang="zh-CN" altLang="en-US" dirty="0" smtClean="0"/>
              <a:t>（</a:t>
            </a:r>
            <a:r>
              <a:rPr lang="en-US" altLang="zh-CN" dirty="0" smtClean="0"/>
              <a:t>3</a:t>
            </a:r>
            <a:r>
              <a:rPr lang="zh-CN" altLang="en-US" dirty="0" smtClean="0"/>
              <a:t>）</a:t>
            </a:r>
            <a:r>
              <a:rPr lang="en-US" altLang="zh-CN" dirty="0" smtClean="0"/>
              <a:t>2019</a:t>
            </a:r>
            <a:r>
              <a:rPr lang="zh-CN" altLang="zh-CN" dirty="0"/>
              <a:t>年参加“互联网</a:t>
            </a:r>
            <a:r>
              <a:rPr lang="en-US" altLang="zh-CN" dirty="0"/>
              <a:t>+</a:t>
            </a:r>
            <a:r>
              <a:rPr lang="zh-CN" altLang="zh-CN" dirty="0"/>
              <a:t>”大学生创新创业大赛获得省三等奖。</a:t>
            </a:r>
          </a:p>
          <a:p>
            <a:pPr algn="l">
              <a:lnSpc>
                <a:spcPct val="150000"/>
              </a:lnSpc>
            </a:pPr>
            <a:endParaRPr lang="zh-CN"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5015" y="651226"/>
            <a:ext cx="3223016" cy="2417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4231" y="3501008"/>
            <a:ext cx="3329985" cy="2492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2035" y="4007065"/>
            <a:ext cx="5072063" cy="285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9043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338836" y="13802"/>
            <a:ext cx="12192000" cy="6857999"/>
          </a:xfrm>
          <a:prstGeom prst="rect">
            <a:avLst/>
          </a:prstGeom>
          <a:blipFill>
            <a:blip r:embed="rId2" cstate="print"/>
            <a:srcRect/>
            <a:stretch>
              <a:fillRect t="-14810" b="1"/>
            </a:stretch>
          </a:blipFill>
        </p:spPr>
        <p:txBody>
          <a:bodyPr wrap="square" lIns="0" tIns="0" rIns="0" bIns="0" rtlCol="0">
            <a:spAutoFit/>
          </a:bodyPr>
          <a:lstStyle/>
          <a:p>
            <a:endParaRPr/>
          </a:p>
        </p:txBody>
      </p:sp>
      <p:sp>
        <p:nvSpPr>
          <p:cNvPr id="3" name="object 3"/>
          <p:cNvSpPr txBox="1"/>
          <p:nvPr/>
        </p:nvSpPr>
        <p:spPr>
          <a:xfrm>
            <a:off x="742492" y="323224"/>
            <a:ext cx="759667" cy="932011"/>
          </a:xfrm>
          <a:prstGeom prst="rect">
            <a:avLst/>
          </a:prstGeom>
        </p:spPr>
        <p:txBody>
          <a:bodyPr vert="horz" wrap="square" lIns="0" tIns="0" rIns="0" bIns="0" rtlCol="0">
            <a:spAutoFit/>
          </a:bodyPr>
          <a:lstStyle/>
          <a:p>
            <a:pPr marL="0" marR="0">
              <a:lnSpc>
                <a:spcPts val="3138"/>
              </a:lnSpc>
              <a:spcBef>
                <a:spcPts val="0"/>
              </a:spcBef>
              <a:spcAft>
                <a:spcPts val="0"/>
              </a:spcAft>
            </a:pPr>
            <a:r>
              <a:rPr sz="2800" dirty="0">
                <a:solidFill>
                  <a:srgbClr val="000000"/>
                </a:solidFill>
                <a:latin typeface="VBNVSQ+AgencyFB-Reg"/>
                <a:cs typeface="VBNVSQ+AgencyFB-Reg"/>
              </a:rPr>
              <a:t>01</a:t>
            </a:r>
          </a:p>
        </p:txBody>
      </p:sp>
      <p:sp>
        <p:nvSpPr>
          <p:cNvPr id="4" name="object 4"/>
          <p:cNvSpPr txBox="1"/>
          <p:nvPr/>
        </p:nvSpPr>
        <p:spPr>
          <a:xfrm>
            <a:off x="1493774" y="349527"/>
            <a:ext cx="1954833" cy="888492"/>
          </a:xfrm>
          <a:prstGeom prst="rect">
            <a:avLst/>
          </a:prstGeom>
        </p:spPr>
        <p:txBody>
          <a:bodyPr vert="horz" wrap="square" lIns="0" tIns="0" rIns="0" bIns="0" rtlCol="0">
            <a:spAutoFit/>
          </a:bodyPr>
          <a:lstStyle/>
          <a:p>
            <a:pPr marL="0" marR="0">
              <a:lnSpc>
                <a:spcPts val="2796"/>
              </a:lnSpc>
              <a:spcBef>
                <a:spcPts val="0"/>
              </a:spcBef>
              <a:spcAft>
                <a:spcPts val="0"/>
              </a:spcAft>
            </a:pPr>
            <a:r>
              <a:rPr sz="2800" dirty="0">
                <a:solidFill>
                  <a:srgbClr val="000000"/>
                </a:solidFill>
                <a:latin typeface="SimHei"/>
                <a:cs typeface="SimHei"/>
              </a:rPr>
              <a:t>基本情况</a:t>
            </a:r>
          </a:p>
        </p:txBody>
      </p:sp>
      <p:sp>
        <p:nvSpPr>
          <p:cNvPr id="5" name="object 5"/>
          <p:cNvSpPr txBox="1"/>
          <p:nvPr/>
        </p:nvSpPr>
        <p:spPr>
          <a:xfrm>
            <a:off x="687933" y="980906"/>
            <a:ext cx="1943100" cy="644611"/>
          </a:xfrm>
          <a:prstGeom prst="rect">
            <a:avLst/>
          </a:prstGeom>
        </p:spPr>
        <p:txBody>
          <a:bodyPr vert="horz" wrap="square" lIns="0" tIns="0" rIns="0" bIns="0" rtlCol="0">
            <a:spAutoFit/>
          </a:bodyPr>
          <a:lstStyle/>
          <a:p>
            <a:pPr marL="0" marR="0">
              <a:lnSpc>
                <a:spcPts val="2375"/>
              </a:lnSpc>
              <a:spcBef>
                <a:spcPts val="0"/>
              </a:spcBef>
              <a:spcAft>
                <a:spcPts val="0"/>
              </a:spcAft>
            </a:pPr>
            <a:r>
              <a:rPr sz="1800" b="1" dirty="0">
                <a:solidFill>
                  <a:srgbClr val="000000"/>
                </a:solidFill>
                <a:latin typeface="QSBMES+MicrosoftYaHei-Bold"/>
                <a:cs typeface="QSBMES+MicrosoftYaHei-Bold"/>
              </a:rPr>
              <a:t>（二）诊改基础</a:t>
            </a:r>
          </a:p>
        </p:txBody>
      </p:sp>
      <p:sp>
        <p:nvSpPr>
          <p:cNvPr id="6" name="object 6"/>
          <p:cNvSpPr txBox="1"/>
          <p:nvPr/>
        </p:nvSpPr>
        <p:spPr>
          <a:xfrm>
            <a:off x="10519829" y="614662"/>
            <a:ext cx="1257300" cy="644611"/>
          </a:xfrm>
          <a:prstGeom prst="rect">
            <a:avLst/>
          </a:prstGeom>
        </p:spPr>
        <p:txBody>
          <a:bodyPr vert="horz" wrap="square" lIns="0" tIns="0" rIns="0" bIns="0" rtlCol="0">
            <a:spAutoFit/>
          </a:bodyPr>
          <a:lstStyle/>
          <a:p>
            <a:pPr marL="0" marR="0">
              <a:lnSpc>
                <a:spcPts val="2375"/>
              </a:lnSpc>
              <a:spcBef>
                <a:spcPts val="0"/>
              </a:spcBef>
              <a:spcAft>
                <a:spcPts val="0"/>
              </a:spcAft>
            </a:pPr>
            <a:r>
              <a:rPr sz="1800" dirty="0">
                <a:solidFill>
                  <a:srgbClr val="000000"/>
                </a:solidFill>
                <a:latin typeface="FFFWLT+MicrosoftYaHei"/>
                <a:cs typeface="FFFWLT+MicrosoftYaHei"/>
              </a:rPr>
              <a:t>全面提升</a:t>
            </a:r>
          </a:p>
        </p:txBody>
      </p:sp>
      <p:sp>
        <p:nvSpPr>
          <p:cNvPr id="7" name="object 7"/>
          <p:cNvSpPr txBox="1"/>
          <p:nvPr/>
        </p:nvSpPr>
        <p:spPr>
          <a:xfrm>
            <a:off x="1919536" y="1396416"/>
            <a:ext cx="1257300" cy="282770"/>
          </a:xfrm>
          <a:prstGeom prst="rect">
            <a:avLst/>
          </a:prstGeom>
        </p:spPr>
        <p:txBody>
          <a:bodyPr vert="horz" wrap="square" lIns="0" tIns="0" rIns="0" bIns="0" rtlCol="0">
            <a:spAutoFit/>
          </a:bodyPr>
          <a:lstStyle/>
          <a:p>
            <a:pPr marL="0" marR="0">
              <a:lnSpc>
                <a:spcPts val="2375"/>
              </a:lnSpc>
              <a:spcBef>
                <a:spcPts val="0"/>
              </a:spcBef>
              <a:spcAft>
                <a:spcPts val="0"/>
              </a:spcAft>
            </a:pPr>
            <a:r>
              <a:rPr lang="zh-CN" altLang="en-US" dirty="0">
                <a:solidFill>
                  <a:srgbClr val="000000"/>
                </a:solidFill>
                <a:latin typeface="FFFWLT+MicrosoftYaHei"/>
                <a:cs typeface="FFFWLT+MicrosoftYaHei"/>
              </a:rPr>
              <a:t>校</a:t>
            </a:r>
            <a:r>
              <a:rPr lang="zh-CN" altLang="en-US" dirty="0" smtClean="0">
                <a:solidFill>
                  <a:srgbClr val="000000"/>
                </a:solidFill>
                <a:latin typeface="FFFWLT+MicrosoftYaHei"/>
                <a:cs typeface="FFFWLT+MicrosoftYaHei"/>
              </a:rPr>
              <a:t>级</a:t>
            </a:r>
            <a:r>
              <a:rPr lang="zh-CN" altLang="en-US" dirty="0">
                <a:solidFill>
                  <a:srgbClr val="000000"/>
                </a:solidFill>
                <a:latin typeface="FFFWLT+MicrosoftYaHei"/>
                <a:cs typeface="FFFWLT+MicrosoftYaHei"/>
              </a:rPr>
              <a:t>特</a:t>
            </a:r>
            <a:r>
              <a:rPr lang="zh-CN" altLang="en-US" sz="1800" dirty="0" smtClean="0">
                <a:solidFill>
                  <a:srgbClr val="000000"/>
                </a:solidFill>
                <a:latin typeface="FFFWLT+MicrosoftYaHei"/>
                <a:cs typeface="FFFWLT+MicrosoftYaHei"/>
              </a:rPr>
              <a:t>点</a:t>
            </a:r>
            <a:endParaRPr sz="1800" dirty="0">
              <a:solidFill>
                <a:srgbClr val="000000"/>
              </a:solidFill>
              <a:latin typeface="FFFWLT+MicrosoftYaHei"/>
              <a:cs typeface="FFFWLT+MicrosoftYaHei"/>
            </a:endParaRPr>
          </a:p>
        </p:txBody>
      </p:sp>
      <p:sp>
        <p:nvSpPr>
          <p:cNvPr id="8" name="object 8"/>
          <p:cNvSpPr txBox="1"/>
          <p:nvPr/>
        </p:nvSpPr>
        <p:spPr>
          <a:xfrm>
            <a:off x="5265674" y="1449609"/>
            <a:ext cx="1257300" cy="282770"/>
          </a:xfrm>
          <a:prstGeom prst="rect">
            <a:avLst/>
          </a:prstGeom>
        </p:spPr>
        <p:txBody>
          <a:bodyPr vert="horz" wrap="square" lIns="0" tIns="0" rIns="0" bIns="0" rtlCol="0">
            <a:spAutoFit/>
          </a:bodyPr>
          <a:lstStyle/>
          <a:p>
            <a:pPr marL="0" marR="0">
              <a:lnSpc>
                <a:spcPts val="2375"/>
              </a:lnSpc>
              <a:spcBef>
                <a:spcPts val="0"/>
              </a:spcBef>
              <a:spcAft>
                <a:spcPts val="0"/>
              </a:spcAft>
            </a:pPr>
            <a:r>
              <a:rPr lang="zh-CN" altLang="en-US" sz="1800" dirty="0" smtClean="0">
                <a:solidFill>
                  <a:srgbClr val="000000"/>
                </a:solidFill>
                <a:latin typeface="FFFWLT+MicrosoftYaHei"/>
                <a:cs typeface="FFFWLT+MicrosoftYaHei"/>
              </a:rPr>
              <a:t>校级重点</a:t>
            </a:r>
            <a:endParaRPr sz="1800" dirty="0">
              <a:solidFill>
                <a:srgbClr val="000000"/>
              </a:solidFill>
              <a:latin typeface="FFFWLT+MicrosoftYaHei"/>
              <a:cs typeface="FFFWLT+MicrosoftYaHei"/>
            </a:endParaRPr>
          </a:p>
        </p:txBody>
      </p:sp>
      <p:sp>
        <p:nvSpPr>
          <p:cNvPr id="9" name="object 9"/>
          <p:cNvSpPr txBox="1"/>
          <p:nvPr/>
        </p:nvSpPr>
        <p:spPr>
          <a:xfrm>
            <a:off x="8313405" y="1449609"/>
            <a:ext cx="1257300" cy="282770"/>
          </a:xfrm>
          <a:prstGeom prst="rect">
            <a:avLst/>
          </a:prstGeom>
        </p:spPr>
        <p:txBody>
          <a:bodyPr vert="horz" wrap="square" lIns="0" tIns="0" rIns="0" bIns="0" rtlCol="0">
            <a:spAutoFit/>
          </a:bodyPr>
          <a:lstStyle/>
          <a:p>
            <a:pPr marL="0" marR="0">
              <a:lnSpc>
                <a:spcPts val="2375"/>
              </a:lnSpc>
              <a:spcBef>
                <a:spcPts val="0"/>
              </a:spcBef>
              <a:spcAft>
                <a:spcPts val="0"/>
              </a:spcAft>
            </a:pPr>
            <a:r>
              <a:rPr lang="zh-CN" altLang="en-US" sz="1800" dirty="0" smtClean="0">
                <a:solidFill>
                  <a:srgbClr val="000000"/>
                </a:solidFill>
                <a:latin typeface="FFFWLT+MicrosoftYaHei"/>
                <a:cs typeface="FFFWLT+MicrosoftYaHei"/>
              </a:rPr>
              <a:t>省级重点</a:t>
            </a:r>
            <a:endParaRPr sz="1800" dirty="0">
              <a:solidFill>
                <a:srgbClr val="000000"/>
              </a:solidFill>
              <a:latin typeface="FFFWLT+MicrosoftYaHei"/>
              <a:cs typeface="FFFWLT+MicrosoftYaHei"/>
            </a:endParaRPr>
          </a:p>
        </p:txBody>
      </p:sp>
      <p:sp>
        <p:nvSpPr>
          <p:cNvPr id="10" name="object 10"/>
          <p:cNvSpPr txBox="1"/>
          <p:nvPr/>
        </p:nvSpPr>
        <p:spPr>
          <a:xfrm>
            <a:off x="2090674" y="2738172"/>
            <a:ext cx="1371371" cy="730969"/>
          </a:xfrm>
          <a:prstGeom prst="rect">
            <a:avLst/>
          </a:prstGeom>
        </p:spPr>
        <p:txBody>
          <a:bodyPr vert="horz" wrap="square" lIns="0" tIns="0" rIns="0" bIns="0" rtlCol="0">
            <a:spAutoFit/>
          </a:bodyPr>
          <a:lstStyle/>
          <a:p>
            <a:pPr marL="27432" marR="0">
              <a:lnSpc>
                <a:spcPts val="2375"/>
              </a:lnSpc>
              <a:spcBef>
                <a:spcPts val="0"/>
              </a:spcBef>
              <a:spcAft>
                <a:spcPts val="0"/>
              </a:spcAft>
            </a:pPr>
            <a:r>
              <a:rPr sz="1800" dirty="0">
                <a:solidFill>
                  <a:srgbClr val="FF0000"/>
                </a:solidFill>
                <a:latin typeface="FFFWLT+MicrosoftYaHei"/>
                <a:cs typeface="FFFWLT+MicrosoftYaHei"/>
              </a:rPr>
              <a:t>质量核心</a:t>
            </a:r>
          </a:p>
          <a:p>
            <a:pPr marL="0" marR="0">
              <a:lnSpc>
                <a:spcPts val="3016"/>
              </a:lnSpc>
              <a:spcBef>
                <a:spcPts val="302"/>
              </a:spcBef>
              <a:spcAft>
                <a:spcPts val="0"/>
              </a:spcAft>
            </a:pPr>
            <a:r>
              <a:rPr lang="en-US" sz="2700" dirty="0" smtClean="0">
                <a:solidFill>
                  <a:srgbClr val="000000"/>
                </a:solidFill>
                <a:latin typeface="DDGTMV+ArialMT"/>
                <a:cs typeface="DDGTMV+ArialMT"/>
              </a:rPr>
              <a:t>2006</a:t>
            </a:r>
            <a:endParaRPr sz="2700" dirty="0">
              <a:solidFill>
                <a:srgbClr val="000000"/>
              </a:solidFill>
              <a:latin typeface="DDGTMV+ArialMT"/>
              <a:cs typeface="DDGTMV+ArialMT"/>
            </a:endParaRPr>
          </a:p>
        </p:txBody>
      </p:sp>
      <p:sp>
        <p:nvSpPr>
          <p:cNvPr id="11" name="object 11"/>
          <p:cNvSpPr txBox="1"/>
          <p:nvPr/>
        </p:nvSpPr>
        <p:spPr>
          <a:xfrm>
            <a:off x="5128514" y="2738172"/>
            <a:ext cx="1257300" cy="644611"/>
          </a:xfrm>
          <a:prstGeom prst="rect">
            <a:avLst/>
          </a:prstGeom>
        </p:spPr>
        <p:txBody>
          <a:bodyPr vert="horz" wrap="square" lIns="0" tIns="0" rIns="0" bIns="0" rtlCol="0">
            <a:spAutoFit/>
          </a:bodyPr>
          <a:lstStyle/>
          <a:p>
            <a:pPr marL="0" marR="0">
              <a:lnSpc>
                <a:spcPts val="2375"/>
              </a:lnSpc>
              <a:spcBef>
                <a:spcPts val="0"/>
              </a:spcBef>
              <a:spcAft>
                <a:spcPts val="0"/>
              </a:spcAft>
            </a:pPr>
            <a:r>
              <a:rPr sz="1800" dirty="0">
                <a:solidFill>
                  <a:srgbClr val="FF0000"/>
                </a:solidFill>
                <a:latin typeface="FFFWLT+MicrosoftYaHei"/>
                <a:cs typeface="FFFWLT+MicrosoftYaHei"/>
              </a:rPr>
              <a:t>质量核心</a:t>
            </a:r>
          </a:p>
        </p:txBody>
      </p:sp>
      <p:sp>
        <p:nvSpPr>
          <p:cNvPr id="12" name="object 12"/>
          <p:cNvSpPr txBox="1"/>
          <p:nvPr/>
        </p:nvSpPr>
        <p:spPr>
          <a:xfrm>
            <a:off x="8266811" y="2738172"/>
            <a:ext cx="1257300" cy="644611"/>
          </a:xfrm>
          <a:prstGeom prst="rect">
            <a:avLst/>
          </a:prstGeom>
        </p:spPr>
        <p:txBody>
          <a:bodyPr vert="horz" wrap="square" lIns="0" tIns="0" rIns="0" bIns="0" rtlCol="0">
            <a:spAutoFit/>
          </a:bodyPr>
          <a:lstStyle/>
          <a:p>
            <a:pPr marL="0" marR="0">
              <a:lnSpc>
                <a:spcPts val="2375"/>
              </a:lnSpc>
              <a:spcBef>
                <a:spcPts val="0"/>
              </a:spcBef>
              <a:spcAft>
                <a:spcPts val="0"/>
              </a:spcAft>
            </a:pPr>
            <a:r>
              <a:rPr sz="1800" dirty="0">
                <a:solidFill>
                  <a:srgbClr val="FF0000"/>
                </a:solidFill>
                <a:latin typeface="FFFWLT+MicrosoftYaHei"/>
                <a:cs typeface="FFFWLT+MicrosoftYaHei"/>
              </a:rPr>
              <a:t>质量核心</a:t>
            </a:r>
          </a:p>
        </p:txBody>
      </p:sp>
      <p:sp>
        <p:nvSpPr>
          <p:cNvPr id="13" name="object 13"/>
          <p:cNvSpPr txBox="1"/>
          <p:nvPr/>
        </p:nvSpPr>
        <p:spPr>
          <a:xfrm>
            <a:off x="10407586" y="2271854"/>
            <a:ext cx="1731899" cy="2510368"/>
          </a:xfrm>
          <a:prstGeom prst="rect">
            <a:avLst/>
          </a:prstGeom>
        </p:spPr>
        <p:txBody>
          <a:bodyPr vert="horz" wrap="square" lIns="0" tIns="0" rIns="0" bIns="0" rtlCol="0">
            <a:spAutoFit/>
          </a:bodyPr>
          <a:lstStyle/>
          <a:p>
            <a:pPr marL="6477" marR="0">
              <a:lnSpc>
                <a:spcPts val="2375"/>
              </a:lnSpc>
              <a:spcBef>
                <a:spcPts val="0"/>
              </a:spcBef>
              <a:spcAft>
                <a:spcPts val="0"/>
              </a:spcAft>
            </a:pPr>
            <a:r>
              <a:rPr sz="1800" dirty="0">
                <a:solidFill>
                  <a:srgbClr val="0099FF"/>
                </a:solidFill>
                <a:latin typeface="FFFWLT+MicrosoftYaHei"/>
                <a:cs typeface="FFFWLT+MicrosoftYaHei"/>
              </a:rPr>
              <a:t>构建质保体系</a:t>
            </a:r>
          </a:p>
          <a:p>
            <a:pPr marL="0" marR="0">
              <a:lnSpc>
                <a:spcPts val="2378"/>
              </a:lnSpc>
              <a:spcBef>
                <a:spcPts val="5009"/>
              </a:spcBef>
              <a:spcAft>
                <a:spcPts val="0"/>
              </a:spcAft>
            </a:pPr>
            <a:r>
              <a:rPr sz="1800" dirty="0">
                <a:solidFill>
                  <a:srgbClr val="0099FF"/>
                </a:solidFill>
                <a:latin typeface="FFFWLT+MicrosoftYaHei"/>
                <a:cs typeface="FFFWLT+MicrosoftYaHei"/>
              </a:rPr>
              <a:t>实践质量螺旋</a:t>
            </a:r>
          </a:p>
          <a:p>
            <a:pPr marL="17398" marR="0">
              <a:lnSpc>
                <a:spcPts val="2375"/>
              </a:lnSpc>
              <a:spcBef>
                <a:spcPts val="4876"/>
              </a:spcBef>
              <a:spcAft>
                <a:spcPts val="0"/>
              </a:spcAft>
            </a:pPr>
            <a:r>
              <a:rPr sz="1800" dirty="0">
                <a:solidFill>
                  <a:srgbClr val="0099FF"/>
                </a:solidFill>
                <a:latin typeface="FFFWLT+MicrosoftYaHei"/>
                <a:cs typeface="FFFWLT+MicrosoftYaHei"/>
              </a:rPr>
              <a:t>推动持续改进</a:t>
            </a:r>
          </a:p>
        </p:txBody>
      </p:sp>
      <p:sp>
        <p:nvSpPr>
          <p:cNvPr id="14" name="object 14"/>
          <p:cNvSpPr txBox="1"/>
          <p:nvPr/>
        </p:nvSpPr>
        <p:spPr>
          <a:xfrm>
            <a:off x="5265674" y="3078322"/>
            <a:ext cx="1277168" cy="384721"/>
          </a:xfrm>
          <a:prstGeom prst="rect">
            <a:avLst/>
          </a:prstGeom>
        </p:spPr>
        <p:txBody>
          <a:bodyPr vert="horz" wrap="square" lIns="0" tIns="0" rIns="0" bIns="0" rtlCol="0">
            <a:spAutoFit/>
          </a:bodyPr>
          <a:lstStyle/>
          <a:p>
            <a:pPr marL="0" marR="0">
              <a:lnSpc>
                <a:spcPts val="3016"/>
              </a:lnSpc>
              <a:spcBef>
                <a:spcPts val="0"/>
              </a:spcBef>
              <a:spcAft>
                <a:spcPts val="0"/>
              </a:spcAft>
            </a:pPr>
            <a:r>
              <a:rPr lang="en-US" sz="2700" spc="-52" dirty="0" smtClean="0">
                <a:solidFill>
                  <a:srgbClr val="000000"/>
                </a:solidFill>
                <a:latin typeface="DDGTMV+ArialMT"/>
                <a:cs typeface="DDGTMV+ArialMT"/>
              </a:rPr>
              <a:t>2010</a:t>
            </a:r>
            <a:endParaRPr sz="2700" spc="-52" dirty="0">
              <a:solidFill>
                <a:srgbClr val="000000"/>
              </a:solidFill>
              <a:latin typeface="DDGTMV+ArialMT"/>
              <a:cs typeface="DDGTMV+ArialMT"/>
            </a:endParaRPr>
          </a:p>
        </p:txBody>
      </p:sp>
      <p:sp>
        <p:nvSpPr>
          <p:cNvPr id="15" name="object 15"/>
          <p:cNvSpPr txBox="1"/>
          <p:nvPr/>
        </p:nvSpPr>
        <p:spPr>
          <a:xfrm>
            <a:off x="8416798" y="3078322"/>
            <a:ext cx="1277168" cy="897433"/>
          </a:xfrm>
          <a:prstGeom prst="rect">
            <a:avLst/>
          </a:prstGeom>
        </p:spPr>
        <p:txBody>
          <a:bodyPr vert="horz" wrap="square" lIns="0" tIns="0" rIns="0" bIns="0" rtlCol="0">
            <a:spAutoFit/>
          </a:bodyPr>
          <a:lstStyle/>
          <a:p>
            <a:pPr marL="0" marR="0">
              <a:lnSpc>
                <a:spcPts val="3016"/>
              </a:lnSpc>
              <a:spcBef>
                <a:spcPts val="0"/>
              </a:spcBef>
              <a:spcAft>
                <a:spcPts val="0"/>
              </a:spcAft>
            </a:pPr>
            <a:r>
              <a:rPr sz="2700" dirty="0">
                <a:solidFill>
                  <a:srgbClr val="000000"/>
                </a:solidFill>
                <a:latin typeface="DDGTMV+ArialMT"/>
                <a:cs typeface="DDGTMV+ArialMT"/>
              </a:rPr>
              <a:t>2017</a:t>
            </a:r>
          </a:p>
        </p:txBody>
      </p:sp>
      <p:sp>
        <p:nvSpPr>
          <p:cNvPr id="16" name="object 16"/>
          <p:cNvSpPr txBox="1"/>
          <p:nvPr/>
        </p:nvSpPr>
        <p:spPr>
          <a:xfrm>
            <a:off x="3566731" y="3429000"/>
            <a:ext cx="1343025" cy="1123378"/>
          </a:xfrm>
          <a:prstGeom prst="rect">
            <a:avLst/>
          </a:prstGeom>
        </p:spPr>
        <p:txBody>
          <a:bodyPr vert="horz" wrap="square" lIns="0" tIns="0" rIns="0" bIns="0" rtlCol="0">
            <a:spAutoFit/>
          </a:bodyPr>
          <a:lstStyle/>
          <a:p>
            <a:pPr marL="48767" marR="0">
              <a:lnSpc>
                <a:spcPts val="3019"/>
              </a:lnSpc>
              <a:spcBef>
                <a:spcPts val="0"/>
              </a:spcBef>
              <a:spcAft>
                <a:spcPts val="0"/>
              </a:spcAft>
            </a:pPr>
            <a:r>
              <a:rPr sz="2700" dirty="0">
                <a:solidFill>
                  <a:srgbClr val="000000"/>
                </a:solidFill>
                <a:latin typeface="DDGTMV+ArialMT"/>
                <a:cs typeface="DDGTMV+ArialMT"/>
              </a:rPr>
              <a:t>2008</a:t>
            </a:r>
          </a:p>
          <a:p>
            <a:pPr marL="0" marR="0">
              <a:lnSpc>
                <a:spcPts val="2375"/>
              </a:lnSpc>
              <a:spcBef>
                <a:spcPts val="75"/>
              </a:spcBef>
              <a:spcAft>
                <a:spcPts val="0"/>
              </a:spcAft>
            </a:pPr>
            <a:r>
              <a:rPr sz="1800" dirty="0" err="1" smtClean="0">
                <a:solidFill>
                  <a:srgbClr val="FF0000"/>
                </a:solidFill>
                <a:latin typeface="FFFWLT+MicrosoftYaHei"/>
                <a:cs typeface="FFFWLT+MicrosoftYaHei"/>
              </a:rPr>
              <a:t>质量核心</a:t>
            </a:r>
            <a:endParaRPr sz="1800" dirty="0">
              <a:solidFill>
                <a:srgbClr val="FF0000"/>
              </a:solidFill>
              <a:latin typeface="FFFWLT+MicrosoftYaHei"/>
              <a:cs typeface="FFFWLT+MicrosoftYaHei"/>
            </a:endParaRPr>
          </a:p>
        </p:txBody>
      </p:sp>
      <p:sp>
        <p:nvSpPr>
          <p:cNvPr id="17" name="object 17"/>
          <p:cNvSpPr txBox="1"/>
          <p:nvPr/>
        </p:nvSpPr>
        <p:spPr>
          <a:xfrm>
            <a:off x="6723253" y="3527038"/>
            <a:ext cx="1343025" cy="705321"/>
          </a:xfrm>
          <a:prstGeom prst="rect">
            <a:avLst/>
          </a:prstGeom>
        </p:spPr>
        <p:txBody>
          <a:bodyPr vert="horz" wrap="square" lIns="0" tIns="0" rIns="0" bIns="0" rtlCol="0">
            <a:spAutoFit/>
          </a:bodyPr>
          <a:lstStyle/>
          <a:p>
            <a:pPr marL="85597" marR="0">
              <a:lnSpc>
                <a:spcPts val="3019"/>
              </a:lnSpc>
              <a:spcBef>
                <a:spcPts val="0"/>
              </a:spcBef>
              <a:spcAft>
                <a:spcPts val="0"/>
              </a:spcAft>
            </a:pPr>
            <a:r>
              <a:rPr sz="2700" spc="-52" dirty="0" smtClean="0">
                <a:solidFill>
                  <a:srgbClr val="000000"/>
                </a:solidFill>
                <a:latin typeface="DDGTMV+ArialMT"/>
                <a:cs typeface="DDGTMV+ArialMT"/>
              </a:rPr>
              <a:t>201</a:t>
            </a:r>
            <a:r>
              <a:rPr lang="en-US" sz="2700" spc="-52" dirty="0" smtClean="0">
                <a:solidFill>
                  <a:srgbClr val="000000"/>
                </a:solidFill>
                <a:latin typeface="DDGTMV+ArialMT"/>
                <a:cs typeface="DDGTMV+ArialMT"/>
              </a:rPr>
              <a:t>3</a:t>
            </a:r>
            <a:endParaRPr sz="2700" spc="-52" dirty="0">
              <a:solidFill>
                <a:srgbClr val="000000"/>
              </a:solidFill>
              <a:latin typeface="DDGTMV+ArialMT"/>
              <a:cs typeface="DDGTMV+ArialMT"/>
            </a:endParaRPr>
          </a:p>
          <a:p>
            <a:pPr marL="0" marR="0">
              <a:lnSpc>
                <a:spcPts val="2375"/>
              </a:lnSpc>
              <a:spcBef>
                <a:spcPts val="75"/>
              </a:spcBef>
              <a:spcAft>
                <a:spcPts val="0"/>
              </a:spcAft>
            </a:pPr>
            <a:r>
              <a:rPr sz="1800" dirty="0">
                <a:solidFill>
                  <a:srgbClr val="FF0000"/>
                </a:solidFill>
                <a:latin typeface="FFFWLT+MicrosoftYaHei"/>
                <a:cs typeface="FFFWLT+MicrosoftYaHei"/>
              </a:rPr>
              <a:t>质量核心</a:t>
            </a:r>
          </a:p>
        </p:txBody>
      </p:sp>
      <p:sp>
        <p:nvSpPr>
          <p:cNvPr id="18" name="object 18"/>
          <p:cNvSpPr txBox="1"/>
          <p:nvPr/>
        </p:nvSpPr>
        <p:spPr>
          <a:xfrm>
            <a:off x="3609594" y="4993544"/>
            <a:ext cx="1257300" cy="285784"/>
          </a:xfrm>
          <a:prstGeom prst="rect">
            <a:avLst/>
          </a:prstGeom>
        </p:spPr>
        <p:txBody>
          <a:bodyPr vert="horz" wrap="square" lIns="0" tIns="0" rIns="0" bIns="0" rtlCol="0">
            <a:spAutoFit/>
          </a:bodyPr>
          <a:lstStyle/>
          <a:p>
            <a:pPr marL="0" marR="0">
              <a:lnSpc>
                <a:spcPts val="2375"/>
              </a:lnSpc>
              <a:spcBef>
                <a:spcPts val="0"/>
              </a:spcBef>
              <a:spcAft>
                <a:spcPts val="0"/>
              </a:spcAft>
            </a:pPr>
            <a:r>
              <a:rPr lang="zh-CN" altLang="en-US" sz="1800" dirty="0" smtClean="0">
                <a:solidFill>
                  <a:srgbClr val="000000"/>
                </a:solidFill>
                <a:latin typeface="FFFWLT+MicrosoftYaHei"/>
                <a:cs typeface="FFFWLT+MicrosoftYaHei"/>
              </a:rPr>
              <a:t>校企</a:t>
            </a:r>
            <a:r>
              <a:rPr sz="1800" dirty="0" err="1" smtClean="0">
                <a:solidFill>
                  <a:srgbClr val="000000"/>
                </a:solidFill>
                <a:latin typeface="FFFWLT+MicrosoftYaHei"/>
                <a:cs typeface="FFFWLT+MicrosoftYaHei"/>
              </a:rPr>
              <a:t>合作</a:t>
            </a:r>
            <a:endParaRPr sz="1800" dirty="0">
              <a:solidFill>
                <a:srgbClr val="000000"/>
              </a:solidFill>
              <a:latin typeface="FFFWLT+MicrosoftYaHei"/>
              <a:cs typeface="FFFWLT+MicrosoftYaHei"/>
            </a:endParaRPr>
          </a:p>
        </p:txBody>
      </p:sp>
      <p:sp>
        <p:nvSpPr>
          <p:cNvPr id="19" name="object 19"/>
          <p:cNvSpPr txBox="1"/>
          <p:nvPr/>
        </p:nvSpPr>
        <p:spPr>
          <a:xfrm>
            <a:off x="6808978" y="5008781"/>
            <a:ext cx="1257300" cy="644611"/>
          </a:xfrm>
          <a:prstGeom prst="rect">
            <a:avLst/>
          </a:prstGeom>
        </p:spPr>
        <p:txBody>
          <a:bodyPr vert="horz" wrap="square" lIns="0" tIns="0" rIns="0" bIns="0" rtlCol="0">
            <a:spAutoFit/>
          </a:bodyPr>
          <a:lstStyle/>
          <a:p>
            <a:pPr marL="0" marR="0">
              <a:lnSpc>
                <a:spcPts val="2375"/>
              </a:lnSpc>
              <a:spcBef>
                <a:spcPts val="0"/>
              </a:spcBef>
              <a:spcAft>
                <a:spcPts val="0"/>
              </a:spcAft>
            </a:pPr>
            <a:r>
              <a:rPr sz="1800" dirty="0">
                <a:solidFill>
                  <a:srgbClr val="000000"/>
                </a:solidFill>
                <a:latin typeface="FFFWLT+MicrosoftYaHei"/>
                <a:cs typeface="FFFWLT+MicrosoftYaHei"/>
              </a:rPr>
              <a:t>提升计划</a:t>
            </a:r>
          </a:p>
        </p:txBody>
      </p:sp>
      <p:sp>
        <p:nvSpPr>
          <p:cNvPr id="20" name="object 20"/>
          <p:cNvSpPr txBox="1"/>
          <p:nvPr/>
        </p:nvSpPr>
        <p:spPr>
          <a:xfrm>
            <a:off x="3380232" y="5884292"/>
            <a:ext cx="1716024" cy="644611"/>
          </a:xfrm>
          <a:prstGeom prst="rect">
            <a:avLst/>
          </a:prstGeom>
        </p:spPr>
        <p:txBody>
          <a:bodyPr vert="horz" wrap="square" lIns="0" tIns="0" rIns="0" bIns="0" rtlCol="0">
            <a:spAutoFit/>
          </a:bodyPr>
          <a:lstStyle/>
          <a:p>
            <a:pPr marL="0" marR="0">
              <a:lnSpc>
                <a:spcPts val="2375"/>
              </a:lnSpc>
              <a:spcBef>
                <a:spcPts val="0"/>
              </a:spcBef>
              <a:spcAft>
                <a:spcPts val="0"/>
              </a:spcAft>
            </a:pPr>
            <a:r>
              <a:rPr sz="1800" dirty="0">
                <a:solidFill>
                  <a:srgbClr val="000000"/>
                </a:solidFill>
                <a:latin typeface="FFFWLT+MicrosoftYaHei"/>
                <a:cs typeface="FFFWLT+MicrosoftYaHei"/>
              </a:rPr>
              <a:t>师资水平提升</a:t>
            </a:r>
          </a:p>
        </p:txBody>
      </p:sp>
      <p:sp>
        <p:nvSpPr>
          <p:cNvPr id="21" name="object 21"/>
          <p:cNvSpPr txBox="1"/>
          <p:nvPr/>
        </p:nvSpPr>
        <p:spPr>
          <a:xfrm>
            <a:off x="6580378" y="5878806"/>
            <a:ext cx="1714500" cy="644611"/>
          </a:xfrm>
          <a:prstGeom prst="rect">
            <a:avLst/>
          </a:prstGeom>
        </p:spPr>
        <p:txBody>
          <a:bodyPr vert="horz" wrap="square" lIns="0" tIns="0" rIns="0" bIns="0" rtlCol="0">
            <a:spAutoFit/>
          </a:bodyPr>
          <a:lstStyle/>
          <a:p>
            <a:pPr marL="0" marR="0">
              <a:lnSpc>
                <a:spcPts val="2375"/>
              </a:lnSpc>
              <a:spcBef>
                <a:spcPts val="0"/>
              </a:spcBef>
              <a:spcAft>
                <a:spcPts val="0"/>
              </a:spcAft>
            </a:pPr>
            <a:r>
              <a:rPr sz="1800" dirty="0">
                <a:solidFill>
                  <a:srgbClr val="000000"/>
                </a:solidFill>
                <a:latin typeface="FFFWLT+MicrosoftYaHei"/>
                <a:cs typeface="FFFWLT+MicrosoftYaHei"/>
              </a:rPr>
              <a:t>内涵整体提升</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7999"/>
          </a:xfrm>
          <a:prstGeom prst="rect">
            <a:avLst/>
          </a:prstGeom>
          <a:blipFill>
            <a:blip r:embed="rId2" cstate="print"/>
            <a:srcRect/>
            <a:stretch>
              <a:fillRect t="-15772"/>
            </a:stretch>
          </a:blipFill>
        </p:spPr>
        <p:txBody>
          <a:bodyPr wrap="square" lIns="0" tIns="0" rIns="0" bIns="0" rtlCol="0">
            <a:spAutoFit/>
          </a:bodyPr>
          <a:lstStyle/>
          <a:p>
            <a:endParaRPr/>
          </a:p>
        </p:txBody>
      </p:sp>
      <p:sp>
        <p:nvSpPr>
          <p:cNvPr id="3" name="object 3"/>
          <p:cNvSpPr txBox="1"/>
          <p:nvPr/>
        </p:nvSpPr>
        <p:spPr>
          <a:xfrm>
            <a:off x="1513332" y="295298"/>
            <a:ext cx="1954833" cy="888492"/>
          </a:xfrm>
          <a:prstGeom prst="rect">
            <a:avLst/>
          </a:prstGeom>
        </p:spPr>
        <p:txBody>
          <a:bodyPr vert="horz" wrap="square" lIns="0" tIns="0" rIns="0" bIns="0" rtlCol="0">
            <a:spAutoFit/>
          </a:bodyPr>
          <a:lstStyle/>
          <a:p>
            <a:pPr marL="0" marR="0">
              <a:lnSpc>
                <a:spcPts val="2796"/>
              </a:lnSpc>
              <a:spcBef>
                <a:spcPts val="0"/>
              </a:spcBef>
              <a:spcAft>
                <a:spcPts val="0"/>
              </a:spcAft>
            </a:pPr>
            <a:r>
              <a:rPr sz="2800" dirty="0">
                <a:solidFill>
                  <a:srgbClr val="000000"/>
                </a:solidFill>
                <a:latin typeface="SimHei"/>
                <a:cs typeface="SimHei"/>
              </a:rPr>
              <a:t>总体设计</a:t>
            </a:r>
          </a:p>
        </p:txBody>
      </p:sp>
      <p:sp>
        <p:nvSpPr>
          <p:cNvPr id="4" name="object 4"/>
          <p:cNvSpPr txBox="1"/>
          <p:nvPr/>
        </p:nvSpPr>
        <p:spPr>
          <a:xfrm>
            <a:off x="742492" y="323224"/>
            <a:ext cx="826073" cy="932011"/>
          </a:xfrm>
          <a:prstGeom prst="rect">
            <a:avLst/>
          </a:prstGeom>
        </p:spPr>
        <p:txBody>
          <a:bodyPr vert="horz" wrap="square" lIns="0" tIns="0" rIns="0" bIns="0" rtlCol="0">
            <a:spAutoFit/>
          </a:bodyPr>
          <a:lstStyle/>
          <a:p>
            <a:pPr marL="0" marR="0">
              <a:lnSpc>
                <a:spcPts val="3138"/>
              </a:lnSpc>
              <a:spcBef>
                <a:spcPts val="0"/>
              </a:spcBef>
              <a:spcAft>
                <a:spcPts val="0"/>
              </a:spcAft>
            </a:pPr>
            <a:r>
              <a:rPr sz="2800" dirty="0">
                <a:solidFill>
                  <a:srgbClr val="000000"/>
                </a:solidFill>
                <a:latin typeface="VBNVSQ+AgencyFB-Reg"/>
                <a:cs typeface="VBNVSQ+AgencyFB-Reg"/>
              </a:rPr>
              <a:t>02</a:t>
            </a:r>
          </a:p>
        </p:txBody>
      </p:sp>
      <p:sp>
        <p:nvSpPr>
          <p:cNvPr id="5" name="object 5"/>
          <p:cNvSpPr txBox="1"/>
          <p:nvPr/>
        </p:nvSpPr>
        <p:spPr>
          <a:xfrm>
            <a:off x="957681" y="1188282"/>
            <a:ext cx="1821205" cy="333425"/>
          </a:xfrm>
          <a:prstGeom prst="rect">
            <a:avLst/>
          </a:prstGeom>
        </p:spPr>
        <p:txBody>
          <a:bodyPr vert="horz" wrap="square" lIns="0" tIns="0" rIns="0" bIns="0" rtlCol="0">
            <a:spAutoFit/>
          </a:bodyPr>
          <a:lstStyle/>
          <a:p>
            <a:pPr marL="0" marR="0">
              <a:lnSpc>
                <a:spcPts val="2644"/>
              </a:lnSpc>
              <a:spcBef>
                <a:spcPts val="0"/>
              </a:spcBef>
              <a:spcAft>
                <a:spcPts val="0"/>
              </a:spcAft>
            </a:pPr>
            <a:r>
              <a:rPr sz="2400" dirty="0" err="1" smtClean="0">
                <a:latin typeface="FFFWLT+MicrosoftYaHei"/>
                <a:cs typeface="FFFWLT+MicrosoftYaHei"/>
              </a:rPr>
              <a:t>确立目标</a:t>
            </a:r>
            <a:endParaRPr sz="2400" dirty="0">
              <a:latin typeface="FFFWLT+MicrosoftYaHei"/>
              <a:cs typeface="FFFWLT+MicrosoftYaHei"/>
            </a:endParaRPr>
          </a:p>
        </p:txBody>
      </p:sp>
      <p:sp>
        <p:nvSpPr>
          <p:cNvPr id="6" name="object 6"/>
          <p:cNvSpPr txBox="1"/>
          <p:nvPr/>
        </p:nvSpPr>
        <p:spPr>
          <a:xfrm>
            <a:off x="4295800" y="2092752"/>
            <a:ext cx="6731738" cy="3616375"/>
          </a:xfrm>
          <a:prstGeom prst="rect">
            <a:avLst/>
          </a:prstGeom>
        </p:spPr>
        <p:txBody>
          <a:bodyPr vert="horz" wrap="square" lIns="0" tIns="0" rIns="0" bIns="0" rtlCol="0">
            <a:spAutoFit/>
          </a:bodyPr>
          <a:lstStyle/>
          <a:p>
            <a:pPr>
              <a:lnSpc>
                <a:spcPts val="2644"/>
              </a:lnSpc>
            </a:pPr>
            <a:r>
              <a:rPr lang="zh-CN" altLang="en-US" sz="2000" b="1" dirty="0" smtClean="0">
                <a:solidFill>
                  <a:srgbClr val="FFFFFF"/>
                </a:solidFill>
                <a:latin typeface="QSBMES+MicrosoftYaHei-Bold"/>
                <a:cs typeface="QSBMES+MicrosoftYaHei-Bold"/>
              </a:rPr>
              <a:t>西安高新科技职业学院“十三五”专业建设发展规划</a:t>
            </a:r>
            <a:endParaRPr sz="2000" b="1" dirty="0" smtClean="0">
              <a:solidFill>
                <a:srgbClr val="FFFFFF"/>
              </a:solidFill>
              <a:latin typeface="QSBMES+MicrosoftYaHei-Bold"/>
              <a:cs typeface="QSBMES+MicrosoftYaHei-Bold"/>
            </a:endParaRPr>
          </a:p>
          <a:p>
            <a:pPr marL="394208" marR="0">
              <a:lnSpc>
                <a:spcPts val="2644"/>
              </a:lnSpc>
              <a:spcBef>
                <a:spcPts val="10157"/>
              </a:spcBef>
              <a:spcAft>
                <a:spcPts val="0"/>
              </a:spcAft>
            </a:pPr>
            <a:r>
              <a:rPr lang="zh-CN" altLang="en-US" sz="2000" b="1" dirty="0" smtClean="0">
                <a:solidFill>
                  <a:srgbClr val="FFFFFF"/>
                </a:solidFill>
                <a:latin typeface="QSBMES+MicrosoftYaHei-Bold"/>
                <a:cs typeface="QSBMES+MicrosoftYaHei-Bold"/>
              </a:rPr>
              <a:t>信息管理系</a:t>
            </a:r>
            <a:r>
              <a:rPr sz="2000" b="1" dirty="0" smtClean="0">
                <a:solidFill>
                  <a:srgbClr val="FFFFFF"/>
                </a:solidFill>
                <a:latin typeface="QSBMES+MicrosoftYaHei-Bold"/>
                <a:cs typeface="QSBMES+MicrosoftYaHei-Bold"/>
              </a:rPr>
              <a:t>“</a:t>
            </a:r>
            <a:r>
              <a:rPr lang="zh-CN" altLang="en-US" sz="2000" b="1" dirty="0">
                <a:solidFill>
                  <a:srgbClr val="FFFFFF"/>
                </a:solidFill>
                <a:latin typeface="QSBMES+MicrosoftYaHei-Bold"/>
                <a:cs typeface="QSBMES+MicrosoftYaHei-Bold"/>
              </a:rPr>
              <a:t>十三五</a:t>
            </a:r>
            <a:r>
              <a:rPr sz="2000" b="1" dirty="0" smtClean="0">
                <a:solidFill>
                  <a:srgbClr val="FFFFFF"/>
                </a:solidFill>
                <a:latin typeface="QSBMES+MicrosoftYaHei-Bold"/>
                <a:cs typeface="QSBMES+MicrosoftYaHei-Bold"/>
              </a:rPr>
              <a:t>”</a:t>
            </a:r>
            <a:r>
              <a:rPr lang="zh-CN" altLang="en-US" sz="2000" b="1" dirty="0" smtClean="0">
                <a:solidFill>
                  <a:srgbClr val="FFFFFF"/>
                </a:solidFill>
                <a:latin typeface="QSBMES+MicrosoftYaHei-Bold"/>
                <a:cs typeface="QSBMES+MicrosoftYaHei-Bold"/>
              </a:rPr>
              <a:t>专业建设规划</a:t>
            </a:r>
            <a:endParaRPr sz="2000" b="1" dirty="0" smtClean="0">
              <a:solidFill>
                <a:srgbClr val="FFFFFF"/>
              </a:solidFill>
              <a:latin typeface="QSBMES+MicrosoftYaHei-Bold"/>
              <a:cs typeface="QSBMES+MicrosoftYaHei-Bold"/>
            </a:endParaRPr>
          </a:p>
          <a:p>
            <a:pPr marL="0" marR="0">
              <a:lnSpc>
                <a:spcPts val="2644"/>
              </a:lnSpc>
              <a:spcBef>
                <a:spcPts val="10208"/>
              </a:spcBef>
              <a:spcAft>
                <a:spcPts val="0"/>
              </a:spcAft>
            </a:pPr>
            <a:r>
              <a:rPr lang="zh-CN" altLang="en-US" sz="2000" b="1" dirty="0" smtClean="0">
                <a:solidFill>
                  <a:srgbClr val="FFFFFF"/>
                </a:solidFill>
                <a:latin typeface="QSBMES+MicrosoftYaHei-Bold"/>
                <a:cs typeface="QSBMES+MicrosoftYaHei-Bold"/>
              </a:rPr>
              <a:t>电子商务专业</a:t>
            </a:r>
            <a:r>
              <a:rPr lang="zh-CN" altLang="en-US" sz="2000" b="1" dirty="0" smtClean="0">
                <a:solidFill>
                  <a:srgbClr val="FFFFFF"/>
                </a:solidFill>
                <a:latin typeface="QSBMES+MicrosoftYaHei-Bold"/>
                <a:cs typeface="QSBMES+MicrosoftYaHei-Bold"/>
              </a:rPr>
              <a:t>建设规划</a:t>
            </a:r>
            <a:endParaRPr sz="2000" b="1" dirty="0">
              <a:solidFill>
                <a:srgbClr val="FFFFFF"/>
              </a:solidFill>
              <a:latin typeface="QSBMES+MicrosoftYaHei-Bold"/>
              <a:cs typeface="QSBMES+MicrosoftYaHei-Bold"/>
            </a:endParaRPr>
          </a:p>
        </p:txBody>
      </p:sp>
      <p:sp>
        <p:nvSpPr>
          <p:cNvPr id="7" name="object 7"/>
          <p:cNvSpPr txBox="1"/>
          <p:nvPr/>
        </p:nvSpPr>
        <p:spPr>
          <a:xfrm>
            <a:off x="1652270" y="2606238"/>
            <a:ext cx="1016812" cy="2885405"/>
          </a:xfrm>
          <a:prstGeom prst="rect">
            <a:avLst/>
          </a:prstGeom>
        </p:spPr>
        <p:txBody>
          <a:bodyPr vert="horz" wrap="square" lIns="0" tIns="0" rIns="0" bIns="0" rtlCol="0">
            <a:spAutoFit/>
          </a:bodyPr>
          <a:lstStyle/>
          <a:p>
            <a:pPr marL="0" marR="0">
              <a:lnSpc>
                <a:spcPts val="3204"/>
              </a:lnSpc>
              <a:spcBef>
                <a:spcPts val="0"/>
              </a:spcBef>
              <a:spcAft>
                <a:spcPts val="0"/>
              </a:spcAft>
            </a:pPr>
            <a:r>
              <a:rPr sz="3200" dirty="0">
                <a:solidFill>
                  <a:srgbClr val="2E75B6"/>
                </a:solidFill>
                <a:latin typeface="SimHei"/>
                <a:cs typeface="SimHei"/>
              </a:rPr>
              <a:t>省</a:t>
            </a:r>
          </a:p>
          <a:p>
            <a:pPr marL="0" marR="0">
              <a:lnSpc>
                <a:spcPts val="3204"/>
              </a:lnSpc>
              <a:spcBef>
                <a:spcPts val="636"/>
              </a:spcBef>
              <a:spcAft>
                <a:spcPts val="0"/>
              </a:spcAft>
            </a:pPr>
            <a:r>
              <a:rPr sz="3200" dirty="0">
                <a:solidFill>
                  <a:srgbClr val="2E75B6"/>
                </a:solidFill>
                <a:latin typeface="SimHei"/>
                <a:cs typeface="SimHei"/>
              </a:rPr>
              <a:t>级</a:t>
            </a:r>
          </a:p>
          <a:p>
            <a:pPr marL="0" marR="0">
              <a:lnSpc>
                <a:spcPts val="3206"/>
              </a:lnSpc>
              <a:spcBef>
                <a:spcPts val="683"/>
              </a:spcBef>
              <a:spcAft>
                <a:spcPts val="0"/>
              </a:spcAft>
            </a:pPr>
            <a:r>
              <a:rPr lang="zh-CN" altLang="en-US" sz="3200" dirty="0" smtClean="0">
                <a:solidFill>
                  <a:srgbClr val="2E75B6"/>
                </a:solidFill>
                <a:latin typeface="黑体" pitchFamily="49" charset="-122"/>
                <a:ea typeface="黑体" pitchFamily="49" charset="-122"/>
                <a:cs typeface="SimHei"/>
              </a:rPr>
              <a:t>重</a:t>
            </a:r>
            <a:endParaRPr lang="en-US" altLang="zh-CN" sz="3200" dirty="0" smtClean="0">
              <a:solidFill>
                <a:srgbClr val="2E75B6"/>
              </a:solidFill>
              <a:latin typeface="黑体" pitchFamily="49" charset="-122"/>
              <a:ea typeface="黑体" pitchFamily="49" charset="-122"/>
              <a:cs typeface="SimHei"/>
            </a:endParaRPr>
          </a:p>
          <a:p>
            <a:pPr marL="0" marR="0">
              <a:lnSpc>
                <a:spcPts val="3206"/>
              </a:lnSpc>
              <a:spcBef>
                <a:spcPts val="683"/>
              </a:spcBef>
              <a:spcAft>
                <a:spcPts val="0"/>
              </a:spcAft>
            </a:pPr>
            <a:r>
              <a:rPr lang="zh-CN" altLang="en-US" sz="3200" dirty="0" smtClean="0">
                <a:solidFill>
                  <a:srgbClr val="2E75B6"/>
                </a:solidFill>
                <a:latin typeface="黑体" pitchFamily="49" charset="-122"/>
                <a:ea typeface="黑体" pitchFamily="49" charset="-122"/>
                <a:cs typeface="SimHei"/>
              </a:rPr>
              <a:t>点</a:t>
            </a:r>
            <a:endParaRPr sz="3200" dirty="0">
              <a:solidFill>
                <a:srgbClr val="2E75B6"/>
              </a:solidFill>
              <a:latin typeface="黑体" pitchFamily="49" charset="-122"/>
              <a:ea typeface="黑体" pitchFamily="49" charset="-122"/>
              <a:cs typeface="SimHei"/>
            </a:endParaRPr>
          </a:p>
          <a:p>
            <a:pPr marL="0" marR="0">
              <a:lnSpc>
                <a:spcPts val="3204"/>
              </a:lnSpc>
              <a:spcBef>
                <a:spcPts val="686"/>
              </a:spcBef>
              <a:spcAft>
                <a:spcPts val="0"/>
              </a:spcAft>
            </a:pPr>
            <a:r>
              <a:rPr sz="3200" dirty="0" smtClean="0">
                <a:solidFill>
                  <a:srgbClr val="2E75B6"/>
                </a:solidFill>
                <a:latin typeface="SimHei"/>
                <a:cs typeface="SimHei"/>
              </a:rPr>
              <a:t>专</a:t>
            </a:r>
            <a:endParaRPr sz="3200" dirty="0">
              <a:solidFill>
                <a:srgbClr val="2E75B6"/>
              </a:solidFill>
              <a:latin typeface="SimHei"/>
              <a:cs typeface="SimHei"/>
            </a:endParaRPr>
          </a:p>
          <a:p>
            <a:pPr marL="0" marR="0">
              <a:lnSpc>
                <a:spcPts val="3206"/>
              </a:lnSpc>
              <a:spcBef>
                <a:spcPts val="633"/>
              </a:spcBef>
              <a:spcAft>
                <a:spcPts val="0"/>
              </a:spcAft>
            </a:pPr>
            <a:r>
              <a:rPr sz="3200" dirty="0">
                <a:solidFill>
                  <a:srgbClr val="2E75B6"/>
                </a:solidFill>
                <a:latin typeface="SimHei"/>
                <a:cs typeface="SimHei"/>
              </a:rPr>
              <a:t>业</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3456</TotalTime>
  <Words>878</Words>
  <Application>Microsoft Office PowerPoint</Application>
  <PresentationFormat>自定义</PresentationFormat>
  <Paragraphs>314</Paragraphs>
  <Slides>23</Slides>
  <Notes>0</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23</vt:i4>
      </vt:variant>
    </vt:vector>
  </HeadingPairs>
  <TitlesOfParts>
    <vt:vector size="42" baseType="lpstr">
      <vt:lpstr>Arial</vt:lpstr>
      <vt:lpstr>宋体</vt:lpstr>
      <vt:lpstr>SimHei</vt:lpstr>
      <vt:lpstr>VSRANR+MicrosoftYaHei</vt:lpstr>
      <vt:lpstr>Wingdings 2</vt:lpstr>
      <vt:lpstr>Times New Roman</vt:lpstr>
      <vt:lpstr>QSBMES+MicrosoftYaHei-Bold</vt:lpstr>
      <vt:lpstr>VBNVSQ+AgencyFB-Reg</vt:lpstr>
      <vt:lpstr>Tahoma</vt:lpstr>
      <vt:lpstr>仿宋_GB2312</vt:lpstr>
      <vt:lpstr>NCJQTQ+Arial-BoldMT</vt:lpstr>
      <vt:lpstr>FangSong</vt:lpstr>
      <vt:lpstr>Calibri</vt:lpstr>
      <vt:lpstr>仿宋</vt:lpstr>
      <vt:lpstr>LVTEAD+MicrosoftYaHei-Bold</vt:lpstr>
      <vt:lpstr>FFFWLT+MicrosoftYaHei</vt:lpstr>
      <vt:lpstr>DDGTMV+ArialMT</vt:lpstr>
      <vt:lpstr>QFCPBU+ArialMT</vt:lpstr>
      <vt:lpstr>Theme Office</vt:lpstr>
      <vt:lpstr>PowerPoint 演示文稿</vt:lpstr>
      <vt:lpstr>PowerPoint 演示文稿</vt:lpstr>
      <vt:lpstr>PowerPoint 演示文稿</vt:lpstr>
      <vt:lpstr>PowerPoint 演示文稿</vt:lpstr>
      <vt:lpstr>PowerPoint 演示文稿</vt:lpstr>
      <vt:lpstr>PowerPoint 演示文稿</vt:lpstr>
      <vt:lpstr>01  基本情况  学生技能大赛</vt:lpstr>
      <vt:lpstr>PowerPoint 演示文稿</vt:lpstr>
      <vt:lpstr>PowerPoint 演示文稿</vt:lpstr>
      <vt:lpstr>PowerPoint 演示文稿</vt:lpstr>
      <vt:lpstr>02 总体设计  电子商务最终的目标是省级重点专业，二级目标是校级重点专业，三级目标是校级特色专业。</vt:lpstr>
      <vt:lpstr>02  总体设计 电子商务专业的一级标准链是省级重点专业建设标准和验收标准；二级标准链是校级重点专业建设标准和验收标准；三级标准链是校级特色专业建设标准和验收标准。</vt:lpstr>
      <vt:lpstr>PowerPoint 演示文稿</vt:lpstr>
      <vt:lpstr>PowerPoint 演示文稿</vt:lpstr>
      <vt:lpstr>03   自我诊断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PowerPoint</dc:title>
  <dc:creator>34584</dc:creator>
  <cp:lastModifiedBy>微软用户</cp:lastModifiedBy>
  <cp:revision>31</cp:revision>
  <dcterms:modified xsi:type="dcterms:W3CDTF">2019-11-23T09:37:49Z</dcterms:modified>
</cp:coreProperties>
</file>