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8">
  <p:sldMasterIdLst>
    <p:sldMasterId id="2147483648" r:id="rId1"/>
  </p:sldMasterIdLst>
  <p:notesMasterIdLst>
    <p:notesMasterId r:id="rId4"/>
  </p:notesMasterIdLst>
  <p:sldIdLst>
    <p:sldId id="371" r:id="rId3"/>
    <p:sldId id="527" r:id="rId5"/>
    <p:sldId id="534" r:id="rId6"/>
    <p:sldId id="808" r:id="rId7"/>
    <p:sldId id="810" r:id="rId8"/>
    <p:sldId id="815" r:id="rId9"/>
    <p:sldId id="814" r:id="rId10"/>
    <p:sldId id="817" r:id="rId11"/>
    <p:sldId id="832" r:id="rId12"/>
    <p:sldId id="818" r:id="rId13"/>
    <p:sldId id="819" r:id="rId14"/>
    <p:sldId id="820" r:id="rId15"/>
    <p:sldId id="821" r:id="rId16"/>
    <p:sldId id="777" r:id="rId17"/>
    <p:sldId id="778" r:id="rId18"/>
    <p:sldId id="779" r:id="rId19"/>
    <p:sldId id="780" r:id="rId20"/>
    <p:sldId id="782" r:id="rId21"/>
    <p:sldId id="781" r:id="rId22"/>
    <p:sldId id="783" r:id="rId23"/>
    <p:sldId id="784" r:id="rId24"/>
    <p:sldId id="785" r:id="rId25"/>
    <p:sldId id="786" r:id="rId26"/>
    <p:sldId id="787" r:id="rId27"/>
    <p:sldId id="788" r:id="rId28"/>
    <p:sldId id="789" r:id="rId29"/>
    <p:sldId id="790" r:id="rId30"/>
    <p:sldId id="792" r:id="rId31"/>
    <p:sldId id="793" r:id="rId32"/>
    <p:sldId id="794" r:id="rId33"/>
    <p:sldId id="800" r:id="rId34"/>
    <p:sldId id="834" r:id="rId35"/>
    <p:sldId id="799" r:id="rId36"/>
    <p:sldId id="838" r:id="rId37"/>
    <p:sldId id="839" r:id="rId38"/>
    <p:sldId id="840" r:id="rId39"/>
    <p:sldId id="841" r:id="rId40"/>
    <p:sldId id="842" r:id="rId41"/>
    <p:sldId id="843" r:id="rId42"/>
    <p:sldId id="720" r:id="rId43"/>
    <p:sldId id="802" r:id="rId44"/>
    <p:sldId id="801" r:id="rId45"/>
    <p:sldId id="803" r:id="rId46"/>
    <p:sldId id="831" r:id="rId4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032D927-9237-4565-9233-3DC8B24ACA3B}">
          <p14:sldIdLst>
            <p14:sldId id="371"/>
            <p14:sldId id="527"/>
            <p14:sldId id="534"/>
            <p14:sldId id="808"/>
            <p14:sldId id="810"/>
            <p14:sldId id="815"/>
            <p14:sldId id="814"/>
            <p14:sldId id="817"/>
            <p14:sldId id="832"/>
            <p14:sldId id="818"/>
            <p14:sldId id="819"/>
            <p14:sldId id="820"/>
            <p14:sldId id="821"/>
            <p14:sldId id="777"/>
            <p14:sldId id="778"/>
            <p14:sldId id="779"/>
            <p14:sldId id="780"/>
            <p14:sldId id="782"/>
            <p14:sldId id="781"/>
            <p14:sldId id="783"/>
            <p14:sldId id="784"/>
            <p14:sldId id="785"/>
            <p14:sldId id="786"/>
            <p14:sldId id="787"/>
            <p14:sldId id="788"/>
            <p14:sldId id="789"/>
            <p14:sldId id="790"/>
            <p14:sldId id="792"/>
            <p14:sldId id="793"/>
            <p14:sldId id="794"/>
            <p14:sldId id="800"/>
            <p14:sldId id="834"/>
            <p14:sldId id="799"/>
            <p14:sldId id="838"/>
            <p14:sldId id="839"/>
            <p14:sldId id="840"/>
            <p14:sldId id="841"/>
            <p14:sldId id="842"/>
            <p14:sldId id="843"/>
            <p14:sldId id="720"/>
            <p14:sldId id="802"/>
            <p14:sldId id="801"/>
            <p14:sldId id="803"/>
            <p14:sldId id="831"/>
          </p14:sldIdLst>
        </p14:section>
        <p14:section name="无标题节" id="{8B0803CC-F3FB-40D3-B78E-0DB2BF874308}">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onna He" initials="IH" lastIdx="11" clrIdx="0"/>
  <p:cmAuthor id="2" name="李绘" initials="李绘" lastIdx="3" clrIdx="1"/>
  <p:cmAuthor id="3" name="LuoJing" initials="LJ" lastIdx="5" clrIdx="2"/>
  <p:cmAuthor id="4" name="cc" initials="cc" lastIdx="9" clrIdx="3"/>
  <p:cmAuthor id="5" name="emily" initials="Emily" lastIdx="1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FF33"/>
    <a:srgbClr val="15335E"/>
    <a:srgbClr val="3498DB"/>
    <a:srgbClr val="8A8A95"/>
    <a:srgbClr val="FFCC00"/>
    <a:srgbClr val="00FFFF"/>
    <a:srgbClr val="66FF99"/>
    <a:srgbClr val="F2B529"/>
    <a:srgbClr val="E74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162" autoAdjust="0"/>
    <p:restoredTop sz="86456" autoAdjust="0"/>
  </p:normalViewPr>
  <p:slideViewPr>
    <p:cSldViewPr snapToGrid="0">
      <p:cViewPr varScale="1">
        <p:scale>
          <a:sx n="67" d="100"/>
          <a:sy n="67" d="100"/>
        </p:scale>
        <p:origin x="-1494" y="-96"/>
      </p:cViewPr>
      <p:guideLst>
        <p:guide orient="horz" pos="2160"/>
        <p:guide orient="horz" pos="3187"/>
        <p:guide orient="horz" pos="758"/>
        <p:guide pos="2880"/>
        <p:guide pos="854"/>
        <p:guide pos="50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51" d="100"/>
          <a:sy n="51" d="100"/>
        </p:scale>
        <p:origin x="-286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1" Type="http://schemas.openxmlformats.org/officeDocument/2006/relationships/commentAuthors" Target="commentAuthors.xml"/><Relationship Id="rId50" Type="http://schemas.openxmlformats.org/officeDocument/2006/relationships/tableStyles" Target="tableStyles.xml"/><Relationship Id="rId5" Type="http://schemas.openxmlformats.org/officeDocument/2006/relationships/slide" Target="slides/slide2.xml"/><Relationship Id="rId49" Type="http://schemas.openxmlformats.org/officeDocument/2006/relationships/viewProps" Target="viewProps.xml"/><Relationship Id="rId48" Type="http://schemas.openxmlformats.org/officeDocument/2006/relationships/presProps" Target="presProps.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AEBAE38-F877-4FAC-827F-B69295CDDC13}" type="doc">
      <dgm:prSet loTypeId="urn:microsoft.com/office/officeart/2005/8/layout/bProcess2" loCatId="process" qsTypeId="urn:microsoft.com/office/officeart/2005/8/quickstyle/3d3" qsCatId="3D" csTypeId="urn:microsoft.com/office/officeart/2005/8/colors/accent1_2" csCatId="accent1" phldr="1"/>
      <dgm:spPr/>
      <dgm:t>
        <a:bodyPr/>
        <a:lstStyle/>
        <a:p>
          <a:endParaRPr lang="zh-CN" altLang="en-US"/>
        </a:p>
      </dgm:t>
    </dgm:pt>
    <dgm:pt modelId="{56453CE0-B15D-4A46-A3A5-7585C3931CF2}">
      <dgm:prSet phldrT="[文本]" custT="1"/>
      <dgm:spPr/>
      <dgm:t>
        <a:bodyPr/>
        <a:lstStyle/>
        <a:p>
          <a:r>
            <a:rPr lang="zh-CN" altLang="en-US" sz="2000" b="1" dirty="0" smtClean="0">
              <a:latin typeface="微软雅黑" panose="020B0503020204020204" pitchFamily="34" charset="-122"/>
              <a:ea typeface="微软雅黑" panose="020B0503020204020204" pitchFamily="34" charset="-122"/>
            </a:rPr>
            <a:t>做什么</a:t>
          </a:r>
          <a:endParaRPr lang="zh-CN" altLang="en-US" sz="2000" b="1" dirty="0">
            <a:latin typeface="微软雅黑" panose="020B0503020204020204" pitchFamily="34" charset="-122"/>
            <a:ea typeface="微软雅黑" panose="020B0503020204020204" pitchFamily="34" charset="-122"/>
          </a:endParaRPr>
        </a:p>
      </dgm:t>
    </dgm:pt>
    <dgm:pt modelId="{1C2176CF-4C4E-4325-9A52-A51D10AF6265}" cxnId="{C478D4D6-D238-4E65-85E0-3610235674EF}"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04BA26A4-6D07-402B-930A-B8134AF469F9}" cxnId="{C478D4D6-D238-4E65-85E0-3610235674EF}"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6F71204D-67AE-408F-84FA-0B4144D55160}">
      <dgm:prSet phldrT="[文本]" custT="1"/>
      <dgm:spPr/>
      <dgm:t>
        <a:bodyPr/>
        <a:lstStyle/>
        <a:p>
          <a:r>
            <a:rPr lang="zh-CN" altLang="en-US" sz="1400" b="1" dirty="0" smtClean="0">
              <a:latin typeface="微软雅黑" panose="020B0503020204020204" pitchFamily="34" charset="-122"/>
              <a:ea typeface="微软雅黑" panose="020B0503020204020204" pitchFamily="34" charset="-122"/>
            </a:rPr>
            <a:t>怎么做</a:t>
          </a:r>
          <a:endParaRPr lang="zh-CN" altLang="en-US" sz="1400" b="1" dirty="0">
            <a:latin typeface="微软雅黑" panose="020B0503020204020204" pitchFamily="34" charset="-122"/>
            <a:ea typeface="微软雅黑" panose="020B0503020204020204" pitchFamily="34" charset="-122"/>
          </a:endParaRPr>
        </a:p>
      </dgm:t>
    </dgm:pt>
    <dgm:pt modelId="{9CDA0A7C-6FE2-4B5C-8754-649B37B7CEE1}" cxnId="{20A993E2-E612-44EE-888E-575A7B73D3CC}"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7533A5A1-9AF5-41E4-82CF-6978E2B94813}" cxnId="{20A993E2-E612-44EE-888E-575A7B73D3CC}"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0F71DB74-41F6-4038-BE63-98F859A79F3C}">
      <dgm:prSet phldrT="[文本]" custT="1"/>
      <dgm:spPr/>
      <dgm:t>
        <a:bodyPr/>
        <a:lstStyle/>
        <a:p>
          <a:r>
            <a:rPr lang="zh-CN" altLang="en-US" sz="1400" b="1" dirty="0" smtClean="0">
              <a:latin typeface="微软雅黑" panose="020B0503020204020204" pitchFamily="34" charset="-122"/>
              <a:ea typeface="微软雅黑" panose="020B0503020204020204" pitchFamily="34" charset="-122"/>
            </a:rPr>
            <a:t>何时做</a:t>
          </a:r>
          <a:endParaRPr lang="zh-CN" altLang="en-US" sz="1400" b="1" dirty="0">
            <a:latin typeface="微软雅黑" panose="020B0503020204020204" pitchFamily="34" charset="-122"/>
            <a:ea typeface="微软雅黑" panose="020B0503020204020204" pitchFamily="34" charset="-122"/>
          </a:endParaRPr>
        </a:p>
      </dgm:t>
    </dgm:pt>
    <dgm:pt modelId="{CE62C016-6097-4CFE-8543-934F00156914}" cxnId="{0DEC0E67-B13C-41D1-8796-59CC7C475A96}"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B8D709B9-9B6E-4B77-B7DF-D256E6219D67}" cxnId="{0DEC0E67-B13C-41D1-8796-59CC7C475A96}"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3F6BD649-EC49-47F7-82BD-4EF97CF95195}">
      <dgm:prSet phldrT="[文本]" custT="1"/>
      <dgm:spPr/>
      <dgm:t>
        <a:bodyPr/>
        <a:lstStyle/>
        <a:p>
          <a:r>
            <a:rPr lang="zh-CN" altLang="en-US" sz="1400" b="1" dirty="0" smtClean="0">
              <a:latin typeface="微软雅黑" panose="020B0503020204020204" pitchFamily="34" charset="-122"/>
              <a:ea typeface="微软雅黑" panose="020B0503020204020204" pitchFamily="34" charset="-122"/>
            </a:rPr>
            <a:t>和谁做</a:t>
          </a:r>
          <a:endParaRPr lang="zh-CN" altLang="en-US" sz="1400" b="1" dirty="0">
            <a:latin typeface="微软雅黑" panose="020B0503020204020204" pitchFamily="34" charset="-122"/>
            <a:ea typeface="微软雅黑" panose="020B0503020204020204" pitchFamily="34" charset="-122"/>
          </a:endParaRPr>
        </a:p>
      </dgm:t>
    </dgm:pt>
    <dgm:pt modelId="{D0D72248-6223-4A5B-B528-D40D63639903}" cxnId="{C9BC0D51-E1B2-41DE-9B42-C61384C94A52}"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A310F4B1-3DC2-4CF5-95F6-FC52E5A1CE80}" cxnId="{C9BC0D51-E1B2-41DE-9B42-C61384C94A52}"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C6E8E941-351B-4484-BEB3-C6C58ACE9A4A}">
      <dgm:prSet phldrT="[文本]" custT="1"/>
      <dgm:spPr/>
      <dgm:t>
        <a:bodyPr/>
        <a:lstStyle/>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什么</a:t>
          </a:r>
          <a:endParaRPr lang="en-US" altLang="zh-CN" sz="1400" b="1" dirty="0" smtClean="0">
            <a:latin typeface="微软雅黑" panose="020B0503020204020204" pitchFamily="34" charset="-122"/>
            <a:ea typeface="微软雅黑" panose="020B0503020204020204" pitchFamily="34" charset="-122"/>
          </a:endParaRPr>
        </a:p>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结果</a:t>
          </a:r>
          <a:endParaRPr lang="en-US" altLang="zh-CN" sz="1400" b="1" dirty="0" smtClean="0">
            <a:latin typeface="微软雅黑" panose="020B0503020204020204" pitchFamily="34" charset="-122"/>
            <a:ea typeface="微软雅黑" panose="020B0503020204020204" pitchFamily="34" charset="-122"/>
          </a:endParaRPr>
        </a:p>
      </dgm:t>
    </dgm:pt>
    <dgm:pt modelId="{454E8B91-CD75-4F3F-9E8F-F6B11445DDC8}" cxnId="{A4DAD6A1-8FEE-4D18-ADA1-5CDCDC073D8E}"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BFF4E97F-1DB8-4164-8211-4D0B0EC14FBE}" cxnId="{A4DAD6A1-8FEE-4D18-ADA1-5CDCDC073D8E}"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2E13C3CD-420E-47F6-A710-4AB6B78B9DC8}">
      <dgm:prSet phldrT="[文本]" custT="1"/>
      <dgm:spPr/>
      <dgm:t>
        <a:bodyPr/>
        <a:lstStyle/>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如何</a:t>
          </a:r>
          <a:endParaRPr lang="en-US" altLang="zh-CN" sz="1400" b="1" dirty="0" smtClean="0">
            <a:latin typeface="微软雅黑" panose="020B0503020204020204" pitchFamily="34" charset="-122"/>
            <a:ea typeface="微软雅黑" panose="020B0503020204020204" pitchFamily="34" charset="-122"/>
          </a:endParaRPr>
        </a:p>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测量</a:t>
          </a:r>
          <a:endParaRPr lang="zh-CN" altLang="en-US" sz="1400" b="1" dirty="0">
            <a:latin typeface="微软雅黑" panose="020B0503020204020204" pitchFamily="34" charset="-122"/>
            <a:ea typeface="微软雅黑" panose="020B0503020204020204" pitchFamily="34" charset="-122"/>
          </a:endParaRPr>
        </a:p>
      </dgm:t>
    </dgm:pt>
    <dgm:pt modelId="{3477A11B-D541-405E-9922-62AE0C3A1462}" cxnId="{CE825B1B-B2D5-4127-8FB6-05697A3C9E8E}"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70581605-876C-43F9-A57F-D921B736C529}" cxnId="{CE825B1B-B2D5-4127-8FB6-05697A3C9E8E}"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87FDA75A-748A-4F9C-8D18-E8B92FA22069}">
      <dgm:prSet phldrT="[文本]" custT="1"/>
      <dgm:spPr/>
      <dgm:t>
        <a:bodyPr/>
        <a:lstStyle/>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怎么</a:t>
          </a:r>
          <a:endParaRPr lang="en-US" altLang="zh-CN" sz="1400" b="1" dirty="0" smtClean="0">
            <a:latin typeface="微软雅黑" panose="020B0503020204020204" pitchFamily="34" charset="-122"/>
            <a:ea typeface="微软雅黑" panose="020B0503020204020204" pitchFamily="34" charset="-122"/>
          </a:endParaRPr>
        </a:p>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改进</a:t>
          </a:r>
          <a:endParaRPr lang="zh-CN" altLang="en-US" sz="1400" b="1" dirty="0">
            <a:latin typeface="微软雅黑" panose="020B0503020204020204" pitchFamily="34" charset="-122"/>
            <a:ea typeface="微软雅黑" panose="020B0503020204020204" pitchFamily="34" charset="-122"/>
          </a:endParaRPr>
        </a:p>
      </dgm:t>
    </dgm:pt>
    <dgm:pt modelId="{6176C95B-153D-438D-89C4-C6414351D20A}" cxnId="{A60F6CCD-FB16-418B-9B6D-829D65BB69E1}"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12BE747E-0C82-47A0-9E60-BC74BDDCCA8C}" cxnId="{A60F6CCD-FB16-418B-9B6D-829D65BB69E1}"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D6AB8D06-BBA0-404B-BF7C-3C88E63D1306}">
      <dgm:prSet phldrT="[文本]" custT="1"/>
      <dgm:spPr/>
      <dgm:t>
        <a:bodyPr/>
        <a:lstStyle/>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怎么</a:t>
          </a:r>
          <a:endParaRPr lang="en-US" altLang="zh-CN" sz="1400" b="1" dirty="0" smtClean="0">
            <a:latin typeface="微软雅黑" panose="020B0503020204020204" pitchFamily="34" charset="-122"/>
            <a:ea typeface="微软雅黑" panose="020B0503020204020204" pitchFamily="34" charset="-122"/>
          </a:endParaRPr>
        </a:p>
        <a:p>
          <a:pPr>
            <a:lnSpc>
              <a:spcPct val="100000"/>
            </a:lnSpc>
            <a:spcAft>
              <a:spcPts val="0"/>
            </a:spcAft>
          </a:pPr>
          <a:r>
            <a:rPr lang="zh-CN" altLang="en-US" sz="1400" b="1" dirty="0" smtClean="0">
              <a:latin typeface="微软雅黑" panose="020B0503020204020204" pitchFamily="34" charset="-122"/>
              <a:ea typeface="微软雅黑" panose="020B0503020204020204" pitchFamily="34" charset="-122"/>
            </a:rPr>
            <a:t>落实</a:t>
          </a:r>
          <a:endParaRPr lang="zh-CN" altLang="en-US" sz="1400" b="1" dirty="0">
            <a:latin typeface="微软雅黑" panose="020B0503020204020204" pitchFamily="34" charset="-122"/>
            <a:ea typeface="微软雅黑" panose="020B0503020204020204" pitchFamily="34" charset="-122"/>
          </a:endParaRPr>
        </a:p>
      </dgm:t>
    </dgm:pt>
    <dgm:pt modelId="{41EC3131-C3BC-4A01-80A3-415464230D4D}" cxnId="{034FC13C-8BB0-4B20-806A-FF3560A40A9D}"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CF6A51C0-7239-45B5-94A0-39F3DE78DAA6}" cxnId="{034FC13C-8BB0-4B20-806A-FF3560A40A9D}"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423AF190-6517-43B8-A65B-31F515009372}">
      <dgm:prSet phldrT="[文本]" custT="1"/>
      <dgm:spPr>
        <a:solidFill>
          <a:srgbClr val="FF0000"/>
        </a:solidFill>
      </dgm:spPr>
      <dgm:t>
        <a:bodyPr/>
        <a:lstStyle/>
        <a:p>
          <a:r>
            <a:rPr lang="zh-CN" altLang="en-US" sz="2000" b="1" dirty="0" smtClean="0">
              <a:latin typeface="微软雅黑" panose="020B0503020204020204" pitchFamily="34" charset="-122"/>
              <a:ea typeface="微软雅黑" panose="020B0503020204020204" pitchFamily="34" charset="-122"/>
            </a:rPr>
            <a:t>新的</a:t>
          </a:r>
          <a:endParaRPr lang="en-US" altLang="zh-CN" sz="2000" b="1" dirty="0" smtClean="0">
            <a:latin typeface="微软雅黑" panose="020B0503020204020204" pitchFamily="34" charset="-122"/>
            <a:ea typeface="微软雅黑" panose="020B0503020204020204" pitchFamily="34" charset="-122"/>
          </a:endParaRPr>
        </a:p>
        <a:p>
          <a:r>
            <a:rPr lang="zh-CN" altLang="en-US" sz="2000" b="1" dirty="0" smtClean="0">
              <a:latin typeface="微软雅黑" panose="020B0503020204020204" pitchFamily="34" charset="-122"/>
              <a:ea typeface="微软雅黑" panose="020B0503020204020204" pitchFamily="34" charset="-122"/>
            </a:rPr>
            <a:t>成熟度</a:t>
          </a:r>
          <a:endParaRPr lang="zh-CN" altLang="en-US" sz="2000" b="1" dirty="0">
            <a:latin typeface="微软雅黑" panose="020B0503020204020204" pitchFamily="34" charset="-122"/>
            <a:ea typeface="微软雅黑" panose="020B0503020204020204" pitchFamily="34" charset="-122"/>
          </a:endParaRPr>
        </a:p>
      </dgm:t>
    </dgm:pt>
    <dgm:pt modelId="{87B609B8-E1C3-443F-82F3-6319B6E295D6}" cxnId="{CB6787F4-0374-4C0D-ABD9-694BE9DDE59D}" type="par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DA489383-7E04-4323-879B-7F66732CAFCC}" cxnId="{CB6787F4-0374-4C0D-ABD9-694BE9DDE59D}" type="sibTrans">
      <dgm:prSet/>
      <dgm:spPr/>
      <dgm:t>
        <a:bodyPr/>
        <a:lstStyle/>
        <a:p>
          <a:endParaRPr lang="zh-CN" altLang="en-US" sz="1400" b="1">
            <a:solidFill>
              <a:schemeClr val="tx2">
                <a:lumMod val="75000"/>
              </a:schemeClr>
            </a:solidFill>
            <a:latin typeface="微软雅黑" panose="020B0503020204020204" pitchFamily="34" charset="-122"/>
            <a:ea typeface="微软雅黑" panose="020B0503020204020204" pitchFamily="34" charset="-122"/>
          </a:endParaRPr>
        </a:p>
      </dgm:t>
    </dgm:pt>
    <dgm:pt modelId="{80DA9C10-A70C-44FE-B29D-DFB0526E38DE}" type="pres">
      <dgm:prSet presAssocID="{9AEBAE38-F877-4FAC-827F-B69295CDDC13}" presName="diagram" presStyleCnt="0">
        <dgm:presLayoutVars>
          <dgm:dir/>
          <dgm:resizeHandles/>
        </dgm:presLayoutVars>
      </dgm:prSet>
      <dgm:spPr/>
      <dgm:t>
        <a:bodyPr/>
        <a:lstStyle/>
        <a:p>
          <a:endParaRPr lang="zh-CN" altLang="en-US"/>
        </a:p>
      </dgm:t>
    </dgm:pt>
    <dgm:pt modelId="{84DA4CBE-9C87-452E-BD0D-7351CAF107EA}" type="pres">
      <dgm:prSet presAssocID="{56453CE0-B15D-4A46-A3A5-7585C3931CF2}" presName="firstNode" presStyleLbl="node1" presStyleIdx="0" presStyleCnt="9">
        <dgm:presLayoutVars>
          <dgm:bulletEnabled val="1"/>
        </dgm:presLayoutVars>
      </dgm:prSet>
      <dgm:spPr/>
      <dgm:t>
        <a:bodyPr/>
        <a:lstStyle/>
        <a:p>
          <a:endParaRPr lang="zh-CN" altLang="en-US"/>
        </a:p>
      </dgm:t>
    </dgm:pt>
    <dgm:pt modelId="{E7EABC0D-6E51-45A1-95EA-9EFEF1B0DC09}" type="pres">
      <dgm:prSet presAssocID="{04BA26A4-6D07-402B-930A-B8134AF469F9}" presName="sibTrans" presStyleLbl="sibTrans2D1" presStyleIdx="0" presStyleCnt="8"/>
      <dgm:spPr/>
      <dgm:t>
        <a:bodyPr/>
        <a:lstStyle/>
        <a:p>
          <a:endParaRPr lang="zh-CN" altLang="en-US"/>
        </a:p>
      </dgm:t>
    </dgm:pt>
    <dgm:pt modelId="{615AE9B4-36C4-47EE-8888-D1F657FBC6C9}" type="pres">
      <dgm:prSet presAssocID="{6F71204D-67AE-408F-84FA-0B4144D55160}" presName="middleNode" presStyleCnt="0"/>
      <dgm:spPr/>
      <dgm:t>
        <a:bodyPr/>
        <a:lstStyle/>
        <a:p>
          <a:endParaRPr lang="zh-CN" altLang="en-US"/>
        </a:p>
      </dgm:t>
    </dgm:pt>
    <dgm:pt modelId="{A51270DF-A411-491D-A709-97FF506095AA}" type="pres">
      <dgm:prSet presAssocID="{6F71204D-67AE-408F-84FA-0B4144D55160}" presName="padding" presStyleLbl="node1" presStyleIdx="0" presStyleCnt="9"/>
      <dgm:spPr/>
      <dgm:t>
        <a:bodyPr/>
        <a:lstStyle/>
        <a:p>
          <a:endParaRPr lang="zh-CN" altLang="en-US"/>
        </a:p>
      </dgm:t>
    </dgm:pt>
    <dgm:pt modelId="{2417515A-9C21-47BA-A1DC-A1A767BF59D7}" type="pres">
      <dgm:prSet presAssocID="{6F71204D-67AE-408F-84FA-0B4144D55160}" presName="shape" presStyleLbl="node1" presStyleIdx="1" presStyleCnt="9">
        <dgm:presLayoutVars>
          <dgm:bulletEnabled val="1"/>
        </dgm:presLayoutVars>
      </dgm:prSet>
      <dgm:spPr/>
      <dgm:t>
        <a:bodyPr/>
        <a:lstStyle/>
        <a:p>
          <a:endParaRPr lang="zh-CN" altLang="en-US"/>
        </a:p>
      </dgm:t>
    </dgm:pt>
    <dgm:pt modelId="{2132A3E5-F5DD-45BA-8D15-4E0DED13934F}" type="pres">
      <dgm:prSet presAssocID="{7533A5A1-9AF5-41E4-82CF-6978E2B94813}" presName="sibTrans" presStyleLbl="sibTrans2D1" presStyleIdx="1" presStyleCnt="8"/>
      <dgm:spPr/>
      <dgm:t>
        <a:bodyPr/>
        <a:lstStyle/>
        <a:p>
          <a:endParaRPr lang="zh-CN" altLang="en-US"/>
        </a:p>
      </dgm:t>
    </dgm:pt>
    <dgm:pt modelId="{E1E25EEB-6814-443B-8421-D5BDC0658D5D}" type="pres">
      <dgm:prSet presAssocID="{0F71DB74-41F6-4038-BE63-98F859A79F3C}" presName="middleNode" presStyleCnt="0"/>
      <dgm:spPr/>
      <dgm:t>
        <a:bodyPr/>
        <a:lstStyle/>
        <a:p>
          <a:endParaRPr lang="zh-CN" altLang="en-US"/>
        </a:p>
      </dgm:t>
    </dgm:pt>
    <dgm:pt modelId="{207D3475-89C1-430F-84C6-F44936DF5C64}" type="pres">
      <dgm:prSet presAssocID="{0F71DB74-41F6-4038-BE63-98F859A79F3C}" presName="padding" presStyleLbl="node1" presStyleIdx="1" presStyleCnt="9"/>
      <dgm:spPr/>
      <dgm:t>
        <a:bodyPr/>
        <a:lstStyle/>
        <a:p>
          <a:endParaRPr lang="zh-CN" altLang="en-US"/>
        </a:p>
      </dgm:t>
    </dgm:pt>
    <dgm:pt modelId="{592F5B7C-7862-4D24-9E01-9B567067C47A}" type="pres">
      <dgm:prSet presAssocID="{0F71DB74-41F6-4038-BE63-98F859A79F3C}" presName="shape" presStyleLbl="node1" presStyleIdx="2" presStyleCnt="9">
        <dgm:presLayoutVars>
          <dgm:bulletEnabled val="1"/>
        </dgm:presLayoutVars>
      </dgm:prSet>
      <dgm:spPr/>
      <dgm:t>
        <a:bodyPr/>
        <a:lstStyle/>
        <a:p>
          <a:endParaRPr lang="zh-CN" altLang="en-US"/>
        </a:p>
      </dgm:t>
    </dgm:pt>
    <dgm:pt modelId="{C34D1B6F-06F1-4604-8566-F8836F74024F}" type="pres">
      <dgm:prSet presAssocID="{B8D709B9-9B6E-4B77-B7DF-D256E6219D67}" presName="sibTrans" presStyleLbl="sibTrans2D1" presStyleIdx="2" presStyleCnt="8"/>
      <dgm:spPr/>
      <dgm:t>
        <a:bodyPr/>
        <a:lstStyle/>
        <a:p>
          <a:endParaRPr lang="zh-CN" altLang="en-US"/>
        </a:p>
      </dgm:t>
    </dgm:pt>
    <dgm:pt modelId="{A0A4A508-263B-4635-9117-7D326D1D7C77}" type="pres">
      <dgm:prSet presAssocID="{3F6BD649-EC49-47F7-82BD-4EF97CF95195}" presName="middleNode" presStyleCnt="0"/>
      <dgm:spPr/>
      <dgm:t>
        <a:bodyPr/>
        <a:lstStyle/>
        <a:p>
          <a:endParaRPr lang="zh-CN" altLang="en-US"/>
        </a:p>
      </dgm:t>
    </dgm:pt>
    <dgm:pt modelId="{C4982C77-08B3-4E48-B533-4705F0DBDFE1}" type="pres">
      <dgm:prSet presAssocID="{3F6BD649-EC49-47F7-82BD-4EF97CF95195}" presName="padding" presStyleLbl="node1" presStyleIdx="2" presStyleCnt="9"/>
      <dgm:spPr/>
      <dgm:t>
        <a:bodyPr/>
        <a:lstStyle/>
        <a:p>
          <a:endParaRPr lang="zh-CN" altLang="en-US"/>
        </a:p>
      </dgm:t>
    </dgm:pt>
    <dgm:pt modelId="{EEF1ABAE-9FF9-4551-8B67-383219604393}" type="pres">
      <dgm:prSet presAssocID="{3F6BD649-EC49-47F7-82BD-4EF97CF95195}" presName="shape" presStyleLbl="node1" presStyleIdx="3" presStyleCnt="9">
        <dgm:presLayoutVars>
          <dgm:bulletEnabled val="1"/>
        </dgm:presLayoutVars>
      </dgm:prSet>
      <dgm:spPr/>
      <dgm:t>
        <a:bodyPr/>
        <a:lstStyle/>
        <a:p>
          <a:endParaRPr lang="zh-CN" altLang="en-US"/>
        </a:p>
      </dgm:t>
    </dgm:pt>
    <dgm:pt modelId="{FC0358EA-936E-4AEB-BD55-AA57390BE209}" type="pres">
      <dgm:prSet presAssocID="{A310F4B1-3DC2-4CF5-95F6-FC52E5A1CE80}" presName="sibTrans" presStyleLbl="sibTrans2D1" presStyleIdx="3" presStyleCnt="8"/>
      <dgm:spPr/>
      <dgm:t>
        <a:bodyPr/>
        <a:lstStyle/>
        <a:p>
          <a:endParaRPr lang="zh-CN" altLang="en-US"/>
        </a:p>
      </dgm:t>
    </dgm:pt>
    <dgm:pt modelId="{AA27C2A0-A40B-43D2-AE0D-D69EDA02EF2F}" type="pres">
      <dgm:prSet presAssocID="{C6E8E941-351B-4484-BEB3-C6C58ACE9A4A}" presName="middleNode" presStyleCnt="0"/>
      <dgm:spPr/>
      <dgm:t>
        <a:bodyPr/>
        <a:lstStyle/>
        <a:p>
          <a:endParaRPr lang="zh-CN" altLang="en-US"/>
        </a:p>
      </dgm:t>
    </dgm:pt>
    <dgm:pt modelId="{11E05D78-D77C-40D6-BFD7-FAD189BE303D}" type="pres">
      <dgm:prSet presAssocID="{C6E8E941-351B-4484-BEB3-C6C58ACE9A4A}" presName="padding" presStyleLbl="node1" presStyleIdx="3" presStyleCnt="9"/>
      <dgm:spPr/>
      <dgm:t>
        <a:bodyPr/>
        <a:lstStyle/>
        <a:p>
          <a:endParaRPr lang="zh-CN" altLang="en-US"/>
        </a:p>
      </dgm:t>
    </dgm:pt>
    <dgm:pt modelId="{91B2617A-E624-4D1C-AE3A-2AA5B14DA03B}" type="pres">
      <dgm:prSet presAssocID="{C6E8E941-351B-4484-BEB3-C6C58ACE9A4A}" presName="shape" presStyleLbl="node1" presStyleIdx="4" presStyleCnt="9">
        <dgm:presLayoutVars>
          <dgm:bulletEnabled val="1"/>
        </dgm:presLayoutVars>
      </dgm:prSet>
      <dgm:spPr/>
      <dgm:t>
        <a:bodyPr/>
        <a:lstStyle/>
        <a:p>
          <a:endParaRPr lang="zh-CN" altLang="en-US"/>
        </a:p>
      </dgm:t>
    </dgm:pt>
    <dgm:pt modelId="{1B4622BF-1BE8-46EC-90E9-8E2D0A209081}" type="pres">
      <dgm:prSet presAssocID="{BFF4E97F-1DB8-4164-8211-4D0B0EC14FBE}" presName="sibTrans" presStyleLbl="sibTrans2D1" presStyleIdx="4" presStyleCnt="8"/>
      <dgm:spPr/>
      <dgm:t>
        <a:bodyPr/>
        <a:lstStyle/>
        <a:p>
          <a:endParaRPr lang="zh-CN" altLang="en-US"/>
        </a:p>
      </dgm:t>
    </dgm:pt>
    <dgm:pt modelId="{9131D65A-5D46-46B1-AF01-D70E46DB4E2B}" type="pres">
      <dgm:prSet presAssocID="{2E13C3CD-420E-47F6-A710-4AB6B78B9DC8}" presName="middleNode" presStyleCnt="0"/>
      <dgm:spPr/>
      <dgm:t>
        <a:bodyPr/>
        <a:lstStyle/>
        <a:p>
          <a:endParaRPr lang="zh-CN" altLang="en-US"/>
        </a:p>
      </dgm:t>
    </dgm:pt>
    <dgm:pt modelId="{44AA0174-3642-4E08-A8E8-DE76EDFF5A69}" type="pres">
      <dgm:prSet presAssocID="{2E13C3CD-420E-47F6-A710-4AB6B78B9DC8}" presName="padding" presStyleLbl="node1" presStyleIdx="4" presStyleCnt="9"/>
      <dgm:spPr/>
      <dgm:t>
        <a:bodyPr/>
        <a:lstStyle/>
        <a:p>
          <a:endParaRPr lang="zh-CN" altLang="en-US"/>
        </a:p>
      </dgm:t>
    </dgm:pt>
    <dgm:pt modelId="{282E9CCB-96E5-4AAC-8069-549572723815}" type="pres">
      <dgm:prSet presAssocID="{2E13C3CD-420E-47F6-A710-4AB6B78B9DC8}" presName="shape" presStyleLbl="node1" presStyleIdx="5" presStyleCnt="9">
        <dgm:presLayoutVars>
          <dgm:bulletEnabled val="1"/>
        </dgm:presLayoutVars>
      </dgm:prSet>
      <dgm:spPr/>
      <dgm:t>
        <a:bodyPr/>
        <a:lstStyle/>
        <a:p>
          <a:endParaRPr lang="zh-CN" altLang="en-US"/>
        </a:p>
      </dgm:t>
    </dgm:pt>
    <dgm:pt modelId="{1BD8557C-4C0D-4E28-8081-526EB35ABEF1}" type="pres">
      <dgm:prSet presAssocID="{70581605-876C-43F9-A57F-D921B736C529}" presName="sibTrans" presStyleLbl="sibTrans2D1" presStyleIdx="5" presStyleCnt="8"/>
      <dgm:spPr/>
      <dgm:t>
        <a:bodyPr/>
        <a:lstStyle/>
        <a:p>
          <a:endParaRPr lang="zh-CN" altLang="en-US"/>
        </a:p>
      </dgm:t>
    </dgm:pt>
    <dgm:pt modelId="{5F8FDF2F-AAB4-4605-B4BC-9CC0243490C0}" type="pres">
      <dgm:prSet presAssocID="{87FDA75A-748A-4F9C-8D18-E8B92FA22069}" presName="middleNode" presStyleCnt="0"/>
      <dgm:spPr/>
      <dgm:t>
        <a:bodyPr/>
        <a:lstStyle/>
        <a:p>
          <a:endParaRPr lang="zh-CN" altLang="en-US"/>
        </a:p>
      </dgm:t>
    </dgm:pt>
    <dgm:pt modelId="{46C312B1-8CB8-4966-ACF1-9C3CE0D8AA9D}" type="pres">
      <dgm:prSet presAssocID="{87FDA75A-748A-4F9C-8D18-E8B92FA22069}" presName="padding" presStyleLbl="node1" presStyleIdx="5" presStyleCnt="9"/>
      <dgm:spPr/>
      <dgm:t>
        <a:bodyPr/>
        <a:lstStyle/>
        <a:p>
          <a:endParaRPr lang="zh-CN" altLang="en-US"/>
        </a:p>
      </dgm:t>
    </dgm:pt>
    <dgm:pt modelId="{870E9F65-7D2F-49CF-B3B9-838D2E3289CF}" type="pres">
      <dgm:prSet presAssocID="{87FDA75A-748A-4F9C-8D18-E8B92FA22069}" presName="shape" presStyleLbl="node1" presStyleIdx="6" presStyleCnt="9">
        <dgm:presLayoutVars>
          <dgm:bulletEnabled val="1"/>
        </dgm:presLayoutVars>
      </dgm:prSet>
      <dgm:spPr/>
      <dgm:t>
        <a:bodyPr/>
        <a:lstStyle/>
        <a:p>
          <a:endParaRPr lang="zh-CN" altLang="en-US"/>
        </a:p>
      </dgm:t>
    </dgm:pt>
    <dgm:pt modelId="{3ED399B6-2A58-4D00-9A60-E704EE0748AE}" type="pres">
      <dgm:prSet presAssocID="{12BE747E-0C82-47A0-9E60-BC74BDDCCA8C}" presName="sibTrans" presStyleLbl="sibTrans2D1" presStyleIdx="6" presStyleCnt="8"/>
      <dgm:spPr/>
      <dgm:t>
        <a:bodyPr/>
        <a:lstStyle/>
        <a:p>
          <a:endParaRPr lang="zh-CN" altLang="en-US"/>
        </a:p>
      </dgm:t>
    </dgm:pt>
    <dgm:pt modelId="{25F6DD77-A7BC-448F-A0B8-8AE28926D828}" type="pres">
      <dgm:prSet presAssocID="{D6AB8D06-BBA0-404B-BF7C-3C88E63D1306}" presName="middleNode" presStyleCnt="0"/>
      <dgm:spPr/>
      <dgm:t>
        <a:bodyPr/>
        <a:lstStyle/>
        <a:p>
          <a:endParaRPr lang="zh-CN" altLang="en-US"/>
        </a:p>
      </dgm:t>
    </dgm:pt>
    <dgm:pt modelId="{4DBDAC6D-8BCF-4117-886C-2D97FF0D5D75}" type="pres">
      <dgm:prSet presAssocID="{D6AB8D06-BBA0-404B-BF7C-3C88E63D1306}" presName="padding" presStyleLbl="node1" presStyleIdx="6" presStyleCnt="9"/>
      <dgm:spPr/>
      <dgm:t>
        <a:bodyPr/>
        <a:lstStyle/>
        <a:p>
          <a:endParaRPr lang="zh-CN" altLang="en-US"/>
        </a:p>
      </dgm:t>
    </dgm:pt>
    <dgm:pt modelId="{C0971AF3-0835-4AC7-92C9-47EE17AD8726}" type="pres">
      <dgm:prSet presAssocID="{D6AB8D06-BBA0-404B-BF7C-3C88E63D1306}" presName="shape" presStyleLbl="node1" presStyleIdx="7" presStyleCnt="9">
        <dgm:presLayoutVars>
          <dgm:bulletEnabled val="1"/>
        </dgm:presLayoutVars>
      </dgm:prSet>
      <dgm:spPr/>
      <dgm:t>
        <a:bodyPr/>
        <a:lstStyle/>
        <a:p>
          <a:endParaRPr lang="zh-CN" altLang="en-US"/>
        </a:p>
      </dgm:t>
    </dgm:pt>
    <dgm:pt modelId="{AC63B91B-2C36-40FF-A5E4-FADB52C4F5CC}" type="pres">
      <dgm:prSet presAssocID="{CF6A51C0-7239-45B5-94A0-39F3DE78DAA6}" presName="sibTrans" presStyleLbl="sibTrans2D1" presStyleIdx="7" presStyleCnt="8"/>
      <dgm:spPr/>
      <dgm:t>
        <a:bodyPr/>
        <a:lstStyle/>
        <a:p>
          <a:endParaRPr lang="zh-CN" altLang="en-US"/>
        </a:p>
      </dgm:t>
    </dgm:pt>
    <dgm:pt modelId="{32851F0F-C0B0-4DD1-B3BD-E9B0938B5D0E}" type="pres">
      <dgm:prSet presAssocID="{423AF190-6517-43B8-A65B-31F515009372}" presName="lastNode" presStyleLbl="node1" presStyleIdx="8" presStyleCnt="9">
        <dgm:presLayoutVars>
          <dgm:bulletEnabled val="1"/>
        </dgm:presLayoutVars>
      </dgm:prSet>
      <dgm:spPr/>
      <dgm:t>
        <a:bodyPr/>
        <a:lstStyle/>
        <a:p>
          <a:endParaRPr lang="zh-CN" altLang="en-US"/>
        </a:p>
      </dgm:t>
    </dgm:pt>
  </dgm:ptLst>
  <dgm:cxnLst>
    <dgm:cxn modelId="{D92244A5-505F-4EDF-8735-EE2AAFDBFAAC}" type="presOf" srcId="{7533A5A1-9AF5-41E4-82CF-6978E2B94813}" destId="{2132A3E5-F5DD-45BA-8D15-4E0DED13934F}" srcOrd="0" destOrd="0" presId="urn:microsoft.com/office/officeart/2005/8/layout/bProcess2"/>
    <dgm:cxn modelId="{109F93E0-3BCE-4FF3-AF14-E6FA140B00E0}" type="presOf" srcId="{423AF190-6517-43B8-A65B-31F515009372}" destId="{32851F0F-C0B0-4DD1-B3BD-E9B0938B5D0E}" srcOrd="0" destOrd="0" presId="urn:microsoft.com/office/officeart/2005/8/layout/bProcess2"/>
    <dgm:cxn modelId="{63A3ED73-AC61-404A-A269-6B40E8FD7AA5}" type="presOf" srcId="{70581605-876C-43F9-A57F-D921B736C529}" destId="{1BD8557C-4C0D-4E28-8081-526EB35ABEF1}" srcOrd="0" destOrd="0" presId="urn:microsoft.com/office/officeart/2005/8/layout/bProcess2"/>
    <dgm:cxn modelId="{8A9A0A6A-2E4B-4905-84DB-84B6C2FF7435}" type="presOf" srcId="{2E13C3CD-420E-47F6-A710-4AB6B78B9DC8}" destId="{282E9CCB-96E5-4AAC-8069-549572723815}" srcOrd="0" destOrd="0" presId="urn:microsoft.com/office/officeart/2005/8/layout/bProcess2"/>
    <dgm:cxn modelId="{0DEC0E67-B13C-41D1-8796-59CC7C475A96}" srcId="{9AEBAE38-F877-4FAC-827F-B69295CDDC13}" destId="{0F71DB74-41F6-4038-BE63-98F859A79F3C}" srcOrd="2" destOrd="0" parTransId="{CE62C016-6097-4CFE-8543-934F00156914}" sibTransId="{B8D709B9-9B6E-4B77-B7DF-D256E6219D67}"/>
    <dgm:cxn modelId="{A60F6CCD-FB16-418B-9B6D-829D65BB69E1}" srcId="{9AEBAE38-F877-4FAC-827F-B69295CDDC13}" destId="{87FDA75A-748A-4F9C-8D18-E8B92FA22069}" srcOrd="6" destOrd="0" parTransId="{6176C95B-153D-438D-89C4-C6414351D20A}" sibTransId="{12BE747E-0C82-47A0-9E60-BC74BDDCCA8C}"/>
    <dgm:cxn modelId="{35D9E18C-B152-479F-AC48-6F82A72F2587}" type="presOf" srcId="{87FDA75A-748A-4F9C-8D18-E8B92FA22069}" destId="{870E9F65-7D2F-49CF-B3B9-838D2E3289CF}" srcOrd="0" destOrd="0" presId="urn:microsoft.com/office/officeart/2005/8/layout/bProcess2"/>
    <dgm:cxn modelId="{C478D4D6-D238-4E65-85E0-3610235674EF}" srcId="{9AEBAE38-F877-4FAC-827F-B69295CDDC13}" destId="{56453CE0-B15D-4A46-A3A5-7585C3931CF2}" srcOrd="0" destOrd="0" parTransId="{1C2176CF-4C4E-4325-9A52-A51D10AF6265}" sibTransId="{04BA26A4-6D07-402B-930A-B8134AF469F9}"/>
    <dgm:cxn modelId="{38A605B0-4F26-4D20-81C3-7DD8B570CA3B}" type="presOf" srcId="{0F71DB74-41F6-4038-BE63-98F859A79F3C}" destId="{592F5B7C-7862-4D24-9E01-9B567067C47A}" srcOrd="0" destOrd="0" presId="urn:microsoft.com/office/officeart/2005/8/layout/bProcess2"/>
    <dgm:cxn modelId="{D69AC649-93DD-4366-8E04-F1CE5BCE0BA5}" type="presOf" srcId="{04BA26A4-6D07-402B-930A-B8134AF469F9}" destId="{E7EABC0D-6E51-45A1-95EA-9EFEF1B0DC09}" srcOrd="0" destOrd="0" presId="urn:microsoft.com/office/officeart/2005/8/layout/bProcess2"/>
    <dgm:cxn modelId="{146BABB8-06AD-4FA5-B9B8-DCA5D16043EC}" type="presOf" srcId="{C6E8E941-351B-4484-BEB3-C6C58ACE9A4A}" destId="{91B2617A-E624-4D1C-AE3A-2AA5B14DA03B}" srcOrd="0" destOrd="0" presId="urn:microsoft.com/office/officeart/2005/8/layout/bProcess2"/>
    <dgm:cxn modelId="{20A993E2-E612-44EE-888E-575A7B73D3CC}" srcId="{9AEBAE38-F877-4FAC-827F-B69295CDDC13}" destId="{6F71204D-67AE-408F-84FA-0B4144D55160}" srcOrd="1" destOrd="0" parTransId="{9CDA0A7C-6FE2-4B5C-8754-649B37B7CEE1}" sibTransId="{7533A5A1-9AF5-41E4-82CF-6978E2B94813}"/>
    <dgm:cxn modelId="{E0E030D9-7A2F-4E46-92C6-2F2FCDA7FFE6}" type="presOf" srcId="{D6AB8D06-BBA0-404B-BF7C-3C88E63D1306}" destId="{C0971AF3-0835-4AC7-92C9-47EE17AD8726}" srcOrd="0" destOrd="0" presId="urn:microsoft.com/office/officeart/2005/8/layout/bProcess2"/>
    <dgm:cxn modelId="{A4DAD6A1-8FEE-4D18-ADA1-5CDCDC073D8E}" srcId="{9AEBAE38-F877-4FAC-827F-B69295CDDC13}" destId="{C6E8E941-351B-4484-BEB3-C6C58ACE9A4A}" srcOrd="4" destOrd="0" parTransId="{454E8B91-CD75-4F3F-9E8F-F6B11445DDC8}" sibTransId="{BFF4E97F-1DB8-4164-8211-4D0B0EC14FBE}"/>
    <dgm:cxn modelId="{08BEB213-4D11-4E1D-B704-CF42F8726503}" type="presOf" srcId="{12BE747E-0C82-47A0-9E60-BC74BDDCCA8C}" destId="{3ED399B6-2A58-4D00-9A60-E704EE0748AE}" srcOrd="0" destOrd="0" presId="urn:microsoft.com/office/officeart/2005/8/layout/bProcess2"/>
    <dgm:cxn modelId="{9B78E4A3-8581-4256-8A87-197987E90B85}" type="presOf" srcId="{BFF4E97F-1DB8-4164-8211-4D0B0EC14FBE}" destId="{1B4622BF-1BE8-46EC-90E9-8E2D0A209081}" srcOrd="0" destOrd="0" presId="urn:microsoft.com/office/officeart/2005/8/layout/bProcess2"/>
    <dgm:cxn modelId="{C9BC0D51-E1B2-41DE-9B42-C61384C94A52}" srcId="{9AEBAE38-F877-4FAC-827F-B69295CDDC13}" destId="{3F6BD649-EC49-47F7-82BD-4EF97CF95195}" srcOrd="3" destOrd="0" parTransId="{D0D72248-6223-4A5B-B528-D40D63639903}" sibTransId="{A310F4B1-3DC2-4CF5-95F6-FC52E5A1CE80}"/>
    <dgm:cxn modelId="{CB6787F4-0374-4C0D-ABD9-694BE9DDE59D}" srcId="{9AEBAE38-F877-4FAC-827F-B69295CDDC13}" destId="{423AF190-6517-43B8-A65B-31F515009372}" srcOrd="8" destOrd="0" parTransId="{87B609B8-E1C3-443F-82F3-6319B6E295D6}" sibTransId="{DA489383-7E04-4323-879B-7F66732CAFCC}"/>
    <dgm:cxn modelId="{ED44CBC0-4693-4CE2-9E60-38959E96C1EE}" type="presOf" srcId="{B8D709B9-9B6E-4B77-B7DF-D256E6219D67}" destId="{C34D1B6F-06F1-4604-8566-F8836F74024F}" srcOrd="0" destOrd="0" presId="urn:microsoft.com/office/officeart/2005/8/layout/bProcess2"/>
    <dgm:cxn modelId="{1823AD1F-5EA8-46A3-A671-D1AF2D93C4A3}" type="presOf" srcId="{3F6BD649-EC49-47F7-82BD-4EF97CF95195}" destId="{EEF1ABAE-9FF9-4551-8B67-383219604393}" srcOrd="0" destOrd="0" presId="urn:microsoft.com/office/officeart/2005/8/layout/bProcess2"/>
    <dgm:cxn modelId="{28C73F94-6058-4864-BDE8-931D109AC385}" type="presOf" srcId="{9AEBAE38-F877-4FAC-827F-B69295CDDC13}" destId="{80DA9C10-A70C-44FE-B29D-DFB0526E38DE}" srcOrd="0" destOrd="0" presId="urn:microsoft.com/office/officeart/2005/8/layout/bProcess2"/>
    <dgm:cxn modelId="{DDC0BC4A-8E96-478D-BF05-6841886F16E3}" type="presOf" srcId="{6F71204D-67AE-408F-84FA-0B4144D55160}" destId="{2417515A-9C21-47BA-A1DC-A1A767BF59D7}" srcOrd="0" destOrd="0" presId="urn:microsoft.com/office/officeart/2005/8/layout/bProcess2"/>
    <dgm:cxn modelId="{034FC13C-8BB0-4B20-806A-FF3560A40A9D}" srcId="{9AEBAE38-F877-4FAC-827F-B69295CDDC13}" destId="{D6AB8D06-BBA0-404B-BF7C-3C88E63D1306}" srcOrd="7" destOrd="0" parTransId="{41EC3131-C3BC-4A01-80A3-415464230D4D}" sibTransId="{CF6A51C0-7239-45B5-94A0-39F3DE78DAA6}"/>
    <dgm:cxn modelId="{D4791C84-D56F-4D71-A943-BC18E88602FF}" type="presOf" srcId="{CF6A51C0-7239-45B5-94A0-39F3DE78DAA6}" destId="{AC63B91B-2C36-40FF-A5E4-FADB52C4F5CC}" srcOrd="0" destOrd="0" presId="urn:microsoft.com/office/officeart/2005/8/layout/bProcess2"/>
    <dgm:cxn modelId="{CE825B1B-B2D5-4127-8FB6-05697A3C9E8E}" srcId="{9AEBAE38-F877-4FAC-827F-B69295CDDC13}" destId="{2E13C3CD-420E-47F6-A710-4AB6B78B9DC8}" srcOrd="5" destOrd="0" parTransId="{3477A11B-D541-405E-9922-62AE0C3A1462}" sibTransId="{70581605-876C-43F9-A57F-D921B736C529}"/>
    <dgm:cxn modelId="{E4AF86DD-1264-40FB-BC0A-ED592288BDF7}" type="presOf" srcId="{A310F4B1-3DC2-4CF5-95F6-FC52E5A1CE80}" destId="{FC0358EA-936E-4AEB-BD55-AA57390BE209}" srcOrd="0" destOrd="0" presId="urn:microsoft.com/office/officeart/2005/8/layout/bProcess2"/>
    <dgm:cxn modelId="{53EC190C-E506-410F-ACBB-B0078CD35442}" type="presOf" srcId="{56453CE0-B15D-4A46-A3A5-7585C3931CF2}" destId="{84DA4CBE-9C87-452E-BD0D-7351CAF107EA}" srcOrd="0" destOrd="0" presId="urn:microsoft.com/office/officeart/2005/8/layout/bProcess2"/>
    <dgm:cxn modelId="{0351CE23-19D0-4E49-B917-C367BABD54B8}" type="presParOf" srcId="{80DA9C10-A70C-44FE-B29D-DFB0526E38DE}" destId="{84DA4CBE-9C87-452E-BD0D-7351CAF107EA}" srcOrd="0" destOrd="0" presId="urn:microsoft.com/office/officeart/2005/8/layout/bProcess2"/>
    <dgm:cxn modelId="{799CF765-5455-498D-87FB-F029F24CA733}" type="presParOf" srcId="{80DA9C10-A70C-44FE-B29D-DFB0526E38DE}" destId="{E7EABC0D-6E51-45A1-95EA-9EFEF1B0DC09}" srcOrd="1" destOrd="0" presId="urn:microsoft.com/office/officeart/2005/8/layout/bProcess2"/>
    <dgm:cxn modelId="{ED963B8C-4FAD-49B6-9067-39959A4CD0FA}" type="presParOf" srcId="{80DA9C10-A70C-44FE-B29D-DFB0526E38DE}" destId="{615AE9B4-36C4-47EE-8888-D1F657FBC6C9}" srcOrd="2" destOrd="0" presId="urn:microsoft.com/office/officeart/2005/8/layout/bProcess2"/>
    <dgm:cxn modelId="{4AE1E324-B60E-467A-B1B3-685A9A903131}" type="presParOf" srcId="{615AE9B4-36C4-47EE-8888-D1F657FBC6C9}" destId="{A51270DF-A411-491D-A709-97FF506095AA}" srcOrd="0" destOrd="0" presId="urn:microsoft.com/office/officeart/2005/8/layout/bProcess2"/>
    <dgm:cxn modelId="{5FBFA031-4BB7-4CE4-96FD-561397F37057}" type="presParOf" srcId="{615AE9B4-36C4-47EE-8888-D1F657FBC6C9}" destId="{2417515A-9C21-47BA-A1DC-A1A767BF59D7}" srcOrd="1" destOrd="0" presId="urn:microsoft.com/office/officeart/2005/8/layout/bProcess2"/>
    <dgm:cxn modelId="{9A8E5737-EC6C-4DDA-A8EB-8F8870E50DCB}" type="presParOf" srcId="{80DA9C10-A70C-44FE-B29D-DFB0526E38DE}" destId="{2132A3E5-F5DD-45BA-8D15-4E0DED13934F}" srcOrd="3" destOrd="0" presId="urn:microsoft.com/office/officeart/2005/8/layout/bProcess2"/>
    <dgm:cxn modelId="{0FC164D9-4CB9-4B66-8C15-4305EB96118D}" type="presParOf" srcId="{80DA9C10-A70C-44FE-B29D-DFB0526E38DE}" destId="{E1E25EEB-6814-443B-8421-D5BDC0658D5D}" srcOrd="4" destOrd="0" presId="urn:microsoft.com/office/officeart/2005/8/layout/bProcess2"/>
    <dgm:cxn modelId="{A705BBA5-8480-4C2B-9785-FD8074CCAC06}" type="presParOf" srcId="{E1E25EEB-6814-443B-8421-D5BDC0658D5D}" destId="{207D3475-89C1-430F-84C6-F44936DF5C64}" srcOrd="0" destOrd="0" presId="urn:microsoft.com/office/officeart/2005/8/layout/bProcess2"/>
    <dgm:cxn modelId="{FD70782F-BD88-44A9-9079-4898E09D0689}" type="presParOf" srcId="{E1E25EEB-6814-443B-8421-D5BDC0658D5D}" destId="{592F5B7C-7862-4D24-9E01-9B567067C47A}" srcOrd="1" destOrd="0" presId="urn:microsoft.com/office/officeart/2005/8/layout/bProcess2"/>
    <dgm:cxn modelId="{92909366-382D-411D-95F9-D1230B108B96}" type="presParOf" srcId="{80DA9C10-A70C-44FE-B29D-DFB0526E38DE}" destId="{C34D1B6F-06F1-4604-8566-F8836F74024F}" srcOrd="5" destOrd="0" presId="urn:microsoft.com/office/officeart/2005/8/layout/bProcess2"/>
    <dgm:cxn modelId="{C5911FE8-6E30-4129-A295-621FC72C6105}" type="presParOf" srcId="{80DA9C10-A70C-44FE-B29D-DFB0526E38DE}" destId="{A0A4A508-263B-4635-9117-7D326D1D7C77}" srcOrd="6" destOrd="0" presId="urn:microsoft.com/office/officeart/2005/8/layout/bProcess2"/>
    <dgm:cxn modelId="{FF1B77E3-D4B2-4FD9-A275-AB9FA5CC1FE5}" type="presParOf" srcId="{A0A4A508-263B-4635-9117-7D326D1D7C77}" destId="{C4982C77-08B3-4E48-B533-4705F0DBDFE1}" srcOrd="0" destOrd="0" presId="urn:microsoft.com/office/officeart/2005/8/layout/bProcess2"/>
    <dgm:cxn modelId="{5E2AE06D-8744-460A-9A65-C8CBF736750C}" type="presParOf" srcId="{A0A4A508-263B-4635-9117-7D326D1D7C77}" destId="{EEF1ABAE-9FF9-4551-8B67-383219604393}" srcOrd="1" destOrd="0" presId="urn:microsoft.com/office/officeart/2005/8/layout/bProcess2"/>
    <dgm:cxn modelId="{B07761AC-7EA7-45DB-A2E5-732858D6CE59}" type="presParOf" srcId="{80DA9C10-A70C-44FE-B29D-DFB0526E38DE}" destId="{FC0358EA-936E-4AEB-BD55-AA57390BE209}" srcOrd="7" destOrd="0" presId="urn:microsoft.com/office/officeart/2005/8/layout/bProcess2"/>
    <dgm:cxn modelId="{26F9AFD9-EE9C-44AC-A832-0B17E1ED9E7F}" type="presParOf" srcId="{80DA9C10-A70C-44FE-B29D-DFB0526E38DE}" destId="{AA27C2A0-A40B-43D2-AE0D-D69EDA02EF2F}" srcOrd="8" destOrd="0" presId="urn:microsoft.com/office/officeart/2005/8/layout/bProcess2"/>
    <dgm:cxn modelId="{5C247B8F-6626-46FD-9DFC-92CCFE368DA9}" type="presParOf" srcId="{AA27C2A0-A40B-43D2-AE0D-D69EDA02EF2F}" destId="{11E05D78-D77C-40D6-BFD7-FAD189BE303D}" srcOrd="0" destOrd="0" presId="urn:microsoft.com/office/officeart/2005/8/layout/bProcess2"/>
    <dgm:cxn modelId="{CE3022C5-7A61-4B5D-8722-933BF6DEB539}" type="presParOf" srcId="{AA27C2A0-A40B-43D2-AE0D-D69EDA02EF2F}" destId="{91B2617A-E624-4D1C-AE3A-2AA5B14DA03B}" srcOrd="1" destOrd="0" presId="urn:microsoft.com/office/officeart/2005/8/layout/bProcess2"/>
    <dgm:cxn modelId="{45C4C2AB-6DCC-47C6-9234-19EAE84FB170}" type="presParOf" srcId="{80DA9C10-A70C-44FE-B29D-DFB0526E38DE}" destId="{1B4622BF-1BE8-46EC-90E9-8E2D0A209081}" srcOrd="9" destOrd="0" presId="urn:microsoft.com/office/officeart/2005/8/layout/bProcess2"/>
    <dgm:cxn modelId="{A6FBAF5E-67E7-40D7-ABFD-7854925AE589}" type="presParOf" srcId="{80DA9C10-A70C-44FE-B29D-DFB0526E38DE}" destId="{9131D65A-5D46-46B1-AF01-D70E46DB4E2B}" srcOrd="10" destOrd="0" presId="urn:microsoft.com/office/officeart/2005/8/layout/bProcess2"/>
    <dgm:cxn modelId="{B89E4FF3-564A-4CC3-9933-52779186D791}" type="presParOf" srcId="{9131D65A-5D46-46B1-AF01-D70E46DB4E2B}" destId="{44AA0174-3642-4E08-A8E8-DE76EDFF5A69}" srcOrd="0" destOrd="0" presId="urn:microsoft.com/office/officeart/2005/8/layout/bProcess2"/>
    <dgm:cxn modelId="{F031649C-6618-438F-B073-64A41A18058E}" type="presParOf" srcId="{9131D65A-5D46-46B1-AF01-D70E46DB4E2B}" destId="{282E9CCB-96E5-4AAC-8069-549572723815}" srcOrd="1" destOrd="0" presId="urn:microsoft.com/office/officeart/2005/8/layout/bProcess2"/>
    <dgm:cxn modelId="{F9EFC41F-74C2-4E3A-89ED-809187072C07}" type="presParOf" srcId="{80DA9C10-A70C-44FE-B29D-DFB0526E38DE}" destId="{1BD8557C-4C0D-4E28-8081-526EB35ABEF1}" srcOrd="11" destOrd="0" presId="urn:microsoft.com/office/officeart/2005/8/layout/bProcess2"/>
    <dgm:cxn modelId="{9B2D73A3-7921-4616-9EEC-3767E9EF6632}" type="presParOf" srcId="{80DA9C10-A70C-44FE-B29D-DFB0526E38DE}" destId="{5F8FDF2F-AAB4-4605-B4BC-9CC0243490C0}" srcOrd="12" destOrd="0" presId="urn:microsoft.com/office/officeart/2005/8/layout/bProcess2"/>
    <dgm:cxn modelId="{D94B6193-7834-4211-A34F-E32A7D1C4AB5}" type="presParOf" srcId="{5F8FDF2F-AAB4-4605-B4BC-9CC0243490C0}" destId="{46C312B1-8CB8-4966-ACF1-9C3CE0D8AA9D}" srcOrd="0" destOrd="0" presId="urn:microsoft.com/office/officeart/2005/8/layout/bProcess2"/>
    <dgm:cxn modelId="{BA161FAD-A898-488A-98C7-B608EF38C938}" type="presParOf" srcId="{5F8FDF2F-AAB4-4605-B4BC-9CC0243490C0}" destId="{870E9F65-7D2F-49CF-B3B9-838D2E3289CF}" srcOrd="1" destOrd="0" presId="urn:microsoft.com/office/officeart/2005/8/layout/bProcess2"/>
    <dgm:cxn modelId="{ADCAC36D-5E4D-4454-8ED0-11BAD6DBF778}" type="presParOf" srcId="{80DA9C10-A70C-44FE-B29D-DFB0526E38DE}" destId="{3ED399B6-2A58-4D00-9A60-E704EE0748AE}" srcOrd="13" destOrd="0" presId="urn:microsoft.com/office/officeart/2005/8/layout/bProcess2"/>
    <dgm:cxn modelId="{1664A74D-54DF-481A-A988-325EE3345C63}" type="presParOf" srcId="{80DA9C10-A70C-44FE-B29D-DFB0526E38DE}" destId="{25F6DD77-A7BC-448F-A0B8-8AE28926D828}" srcOrd="14" destOrd="0" presId="urn:microsoft.com/office/officeart/2005/8/layout/bProcess2"/>
    <dgm:cxn modelId="{EFF31823-09CB-40EC-840C-3BB1E51601F1}" type="presParOf" srcId="{25F6DD77-A7BC-448F-A0B8-8AE28926D828}" destId="{4DBDAC6D-8BCF-4117-886C-2D97FF0D5D75}" srcOrd="0" destOrd="0" presId="urn:microsoft.com/office/officeart/2005/8/layout/bProcess2"/>
    <dgm:cxn modelId="{022E4AFA-A568-4B74-BEE4-4F0CD661C567}" type="presParOf" srcId="{25F6DD77-A7BC-448F-A0B8-8AE28926D828}" destId="{C0971AF3-0835-4AC7-92C9-47EE17AD8726}" srcOrd="1" destOrd="0" presId="urn:microsoft.com/office/officeart/2005/8/layout/bProcess2"/>
    <dgm:cxn modelId="{CEBA4392-F5DD-4D8A-A0DC-FFD1CBA87E5C}" type="presParOf" srcId="{80DA9C10-A70C-44FE-B29D-DFB0526E38DE}" destId="{AC63B91B-2C36-40FF-A5E4-FADB52C4F5CC}" srcOrd="15" destOrd="0" presId="urn:microsoft.com/office/officeart/2005/8/layout/bProcess2"/>
    <dgm:cxn modelId="{46BCA853-A001-4F5C-87E5-07E0092EAB20}" type="presParOf" srcId="{80DA9C10-A70C-44FE-B29D-DFB0526E38DE}" destId="{32851F0F-C0B0-4DD1-B3BD-E9B0938B5D0E}" srcOrd="16" destOrd="0" presId="urn:microsoft.com/office/officeart/2005/8/layout/bProcess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1D7184-6879-46EA-B8F7-92EBB85C2C5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0134EE93-FF4E-4E94-8009-B9E128F7AF45}">
      <dgm:prSet custT="1"/>
      <dgm:spPr/>
      <dgm:t>
        <a:bodyPr/>
        <a:lstStyle/>
        <a:p>
          <a:pPr rtl="0"/>
          <a:r>
            <a:rPr lang="zh-CN" altLang="en-US" sz="2000" b="1" smtClean="0"/>
            <a:t>对专业建设成熟度现状进行评估</a:t>
          </a:r>
          <a:endParaRPr lang="zh-CN" altLang="en-US" sz="2000"/>
        </a:p>
      </dgm:t>
    </dgm:pt>
    <dgm:pt modelId="{1E98CB0E-E0B3-472F-B192-CAFA9AC91D51}" cxnId="{ECE464A0-4FA1-4CEE-AB87-CCEAE4235DE4}" type="parTrans">
      <dgm:prSet/>
      <dgm:spPr/>
      <dgm:t>
        <a:bodyPr/>
        <a:lstStyle/>
        <a:p>
          <a:endParaRPr lang="zh-CN" altLang="en-US" sz="2000"/>
        </a:p>
      </dgm:t>
    </dgm:pt>
    <dgm:pt modelId="{DABFD140-3010-4C0A-ACC3-18520CEC686D}" cxnId="{ECE464A0-4FA1-4CEE-AB87-CCEAE4235DE4}" type="sibTrans">
      <dgm:prSet/>
      <dgm:spPr/>
      <dgm:t>
        <a:bodyPr/>
        <a:lstStyle/>
        <a:p>
          <a:endParaRPr lang="zh-CN" altLang="en-US" sz="2000"/>
        </a:p>
      </dgm:t>
    </dgm:pt>
    <dgm:pt modelId="{61602AB3-FBE0-45CB-B2C7-7E5D86DD1BEA}">
      <dgm:prSet custT="1"/>
      <dgm:spPr/>
      <dgm:t>
        <a:bodyPr/>
        <a:lstStyle/>
        <a:p>
          <a:pPr rtl="0"/>
          <a:r>
            <a:rPr lang="zh-CN" altLang="en-US" sz="2000" b="1" smtClean="0"/>
            <a:t>从现有成熟度出发提出改进方案</a:t>
          </a:r>
          <a:endParaRPr lang="zh-CN" altLang="en-US" sz="2000"/>
        </a:p>
      </dgm:t>
    </dgm:pt>
    <dgm:pt modelId="{4E25A960-B200-404A-8B98-FF59939BD1C7}" cxnId="{2980351D-1798-43C3-979C-F55DE6199BFE}" type="parTrans">
      <dgm:prSet/>
      <dgm:spPr/>
      <dgm:t>
        <a:bodyPr/>
        <a:lstStyle/>
        <a:p>
          <a:endParaRPr lang="zh-CN" altLang="en-US" sz="2000"/>
        </a:p>
      </dgm:t>
    </dgm:pt>
    <dgm:pt modelId="{37D1F063-8ED4-439E-8841-28F83A8B4A9E}" cxnId="{2980351D-1798-43C3-979C-F55DE6199BFE}" type="sibTrans">
      <dgm:prSet/>
      <dgm:spPr/>
      <dgm:t>
        <a:bodyPr/>
        <a:lstStyle/>
        <a:p>
          <a:endParaRPr lang="zh-CN" altLang="en-US" sz="2000"/>
        </a:p>
      </dgm:t>
    </dgm:pt>
    <dgm:pt modelId="{39B6CA3D-FF03-49A4-9EA7-92B313A4945C}">
      <dgm:prSet custT="1"/>
      <dgm:spPr/>
      <dgm:t>
        <a:bodyPr/>
        <a:lstStyle/>
        <a:p>
          <a:pPr rtl="0"/>
          <a:r>
            <a:rPr lang="zh-CN" altLang="en-US" sz="2000" b="1" smtClean="0"/>
            <a:t>改进要兼顾行业水平和专业特色</a:t>
          </a:r>
          <a:endParaRPr lang="zh-CN" altLang="en-US" sz="2000"/>
        </a:p>
      </dgm:t>
    </dgm:pt>
    <dgm:pt modelId="{CFCBCC48-3644-417F-91A9-57D40107F20B}" cxnId="{0D892294-1645-465F-ADA3-7DE190728A29}" type="parTrans">
      <dgm:prSet/>
      <dgm:spPr/>
      <dgm:t>
        <a:bodyPr/>
        <a:lstStyle/>
        <a:p>
          <a:endParaRPr lang="zh-CN" altLang="en-US" sz="2000"/>
        </a:p>
      </dgm:t>
    </dgm:pt>
    <dgm:pt modelId="{4D01D384-7CEA-4585-B0BC-DFFA10F3EE23}" cxnId="{0D892294-1645-465F-ADA3-7DE190728A29}" type="sibTrans">
      <dgm:prSet/>
      <dgm:spPr/>
      <dgm:t>
        <a:bodyPr/>
        <a:lstStyle/>
        <a:p>
          <a:endParaRPr lang="zh-CN" altLang="en-US" sz="2000"/>
        </a:p>
      </dgm:t>
    </dgm:pt>
    <dgm:pt modelId="{9845C8B1-05E0-4537-9C19-BF1B7E0C54E7}">
      <dgm:prSet custT="1"/>
      <dgm:spPr/>
      <dgm:t>
        <a:bodyPr/>
        <a:lstStyle/>
        <a:p>
          <a:pPr rtl="0"/>
          <a:r>
            <a:rPr lang="zh-CN" altLang="en-US" sz="2000" b="1" smtClean="0"/>
            <a:t>不同的活动有不同的成熟度目标</a:t>
          </a:r>
          <a:endParaRPr lang="zh-CN" altLang="en-US" sz="2000"/>
        </a:p>
      </dgm:t>
    </dgm:pt>
    <dgm:pt modelId="{7AEC8ABB-3434-43C4-8329-64A258444583}" cxnId="{9B41931F-4C1C-47B8-BF80-C0E0FE9F9C96}" type="parTrans">
      <dgm:prSet/>
      <dgm:spPr/>
      <dgm:t>
        <a:bodyPr/>
        <a:lstStyle/>
        <a:p>
          <a:endParaRPr lang="zh-CN" altLang="en-US" sz="2000"/>
        </a:p>
      </dgm:t>
    </dgm:pt>
    <dgm:pt modelId="{F5FCB776-C2AD-405E-9A44-57B27D545742}" cxnId="{9B41931F-4C1C-47B8-BF80-C0E0FE9F9C96}" type="sibTrans">
      <dgm:prSet/>
      <dgm:spPr/>
      <dgm:t>
        <a:bodyPr/>
        <a:lstStyle/>
        <a:p>
          <a:endParaRPr lang="zh-CN" altLang="en-US" sz="2000"/>
        </a:p>
      </dgm:t>
    </dgm:pt>
    <dgm:pt modelId="{3AFBB806-925F-4480-BE57-8BE318721863}">
      <dgm:prSet custT="1"/>
      <dgm:spPr/>
      <dgm:t>
        <a:bodyPr/>
        <a:lstStyle/>
        <a:p>
          <a:pPr rtl="0"/>
          <a:r>
            <a:rPr lang="zh-CN" altLang="en-US" sz="2000" b="1" smtClean="0"/>
            <a:t>改进活动让所有相关者参与进来</a:t>
          </a:r>
          <a:endParaRPr lang="zh-CN" altLang="en-US" sz="2000"/>
        </a:p>
      </dgm:t>
    </dgm:pt>
    <dgm:pt modelId="{E6F3F438-44CF-42ED-83B7-DEDCEB607391}" cxnId="{6A894153-FC5B-46FB-A910-3D76634481C5}" type="parTrans">
      <dgm:prSet/>
      <dgm:spPr/>
      <dgm:t>
        <a:bodyPr/>
        <a:lstStyle/>
        <a:p>
          <a:endParaRPr lang="zh-CN" altLang="en-US" sz="2000"/>
        </a:p>
      </dgm:t>
    </dgm:pt>
    <dgm:pt modelId="{C7F08762-78E6-4439-8B8B-3D9E53B21D3E}" cxnId="{6A894153-FC5B-46FB-A910-3D76634481C5}" type="sibTrans">
      <dgm:prSet/>
      <dgm:spPr/>
      <dgm:t>
        <a:bodyPr/>
        <a:lstStyle/>
        <a:p>
          <a:endParaRPr lang="zh-CN" altLang="en-US" sz="2000"/>
        </a:p>
      </dgm:t>
    </dgm:pt>
    <dgm:pt modelId="{F18FDB35-5993-490C-83F5-8E94A0708899}">
      <dgm:prSet custT="1"/>
      <dgm:spPr/>
      <dgm:t>
        <a:bodyPr/>
        <a:lstStyle/>
        <a:p>
          <a:pPr rtl="0"/>
          <a:r>
            <a:rPr lang="zh-CN" altLang="en-US" sz="2000" b="1" smtClean="0"/>
            <a:t>成熟度改进周期性地执行并评估</a:t>
          </a:r>
          <a:endParaRPr lang="zh-CN" altLang="en-US" sz="2000"/>
        </a:p>
      </dgm:t>
    </dgm:pt>
    <dgm:pt modelId="{1D3D7319-15CB-4CC9-B512-3E04DA2EB9AF}" cxnId="{3032CD12-108B-4F47-8225-B6FEAEAD6228}" type="parTrans">
      <dgm:prSet/>
      <dgm:spPr/>
      <dgm:t>
        <a:bodyPr/>
        <a:lstStyle/>
        <a:p>
          <a:endParaRPr lang="zh-CN" altLang="en-US" sz="2000"/>
        </a:p>
      </dgm:t>
    </dgm:pt>
    <dgm:pt modelId="{9A9D4B0D-761A-44CF-83EB-80D74F7F56C4}" cxnId="{3032CD12-108B-4F47-8225-B6FEAEAD6228}" type="sibTrans">
      <dgm:prSet/>
      <dgm:spPr/>
      <dgm:t>
        <a:bodyPr/>
        <a:lstStyle/>
        <a:p>
          <a:endParaRPr lang="zh-CN" altLang="en-US" sz="2000"/>
        </a:p>
      </dgm:t>
    </dgm:pt>
    <dgm:pt modelId="{5876273A-FBEA-47D8-806E-1A836EC80851}" type="pres">
      <dgm:prSet presAssocID="{371D7184-6879-46EA-B8F7-92EBB85C2C52}" presName="Name0" presStyleCnt="0">
        <dgm:presLayoutVars>
          <dgm:dir/>
          <dgm:animLvl val="lvl"/>
          <dgm:resizeHandles val="exact"/>
        </dgm:presLayoutVars>
      </dgm:prSet>
      <dgm:spPr/>
      <dgm:t>
        <a:bodyPr/>
        <a:lstStyle/>
        <a:p>
          <a:endParaRPr lang="zh-CN" altLang="en-US"/>
        </a:p>
      </dgm:t>
    </dgm:pt>
    <dgm:pt modelId="{35ED38C4-4669-4983-9957-7A7DADC33045}" type="pres">
      <dgm:prSet presAssocID="{0134EE93-FF4E-4E94-8009-B9E128F7AF45}" presName="linNode" presStyleCnt="0"/>
      <dgm:spPr/>
    </dgm:pt>
    <dgm:pt modelId="{0798CD41-396A-45C0-A621-057CFCD5CF24}" type="pres">
      <dgm:prSet presAssocID="{0134EE93-FF4E-4E94-8009-B9E128F7AF45}" presName="parentText" presStyleLbl="node1" presStyleIdx="0" presStyleCnt="6" custScaleX="179111">
        <dgm:presLayoutVars>
          <dgm:chMax val="1"/>
          <dgm:bulletEnabled val="1"/>
        </dgm:presLayoutVars>
      </dgm:prSet>
      <dgm:spPr/>
      <dgm:t>
        <a:bodyPr/>
        <a:lstStyle/>
        <a:p>
          <a:endParaRPr lang="zh-CN" altLang="en-US"/>
        </a:p>
      </dgm:t>
    </dgm:pt>
    <dgm:pt modelId="{F56B7281-6619-420A-BAAE-D188829E8997}" type="pres">
      <dgm:prSet presAssocID="{DABFD140-3010-4C0A-ACC3-18520CEC686D}" presName="sp" presStyleCnt="0"/>
      <dgm:spPr/>
    </dgm:pt>
    <dgm:pt modelId="{A252262E-3444-4ABD-B77B-3D754E8555D4}" type="pres">
      <dgm:prSet presAssocID="{61602AB3-FBE0-45CB-B2C7-7E5D86DD1BEA}" presName="linNode" presStyleCnt="0"/>
      <dgm:spPr/>
    </dgm:pt>
    <dgm:pt modelId="{10AAC6EA-0D6C-4DC0-8545-DD3E1797F165}" type="pres">
      <dgm:prSet presAssocID="{61602AB3-FBE0-45CB-B2C7-7E5D86DD1BEA}" presName="parentText" presStyleLbl="node1" presStyleIdx="1" presStyleCnt="6" custScaleX="179111">
        <dgm:presLayoutVars>
          <dgm:chMax val="1"/>
          <dgm:bulletEnabled val="1"/>
        </dgm:presLayoutVars>
      </dgm:prSet>
      <dgm:spPr/>
      <dgm:t>
        <a:bodyPr/>
        <a:lstStyle/>
        <a:p>
          <a:endParaRPr lang="zh-CN" altLang="en-US"/>
        </a:p>
      </dgm:t>
    </dgm:pt>
    <dgm:pt modelId="{3CC6B305-9C60-4182-82E8-4158ED07F368}" type="pres">
      <dgm:prSet presAssocID="{37D1F063-8ED4-439E-8841-28F83A8B4A9E}" presName="sp" presStyleCnt="0"/>
      <dgm:spPr/>
    </dgm:pt>
    <dgm:pt modelId="{FB7C8B67-AA99-478D-9C37-2EEA28AAFC5F}" type="pres">
      <dgm:prSet presAssocID="{39B6CA3D-FF03-49A4-9EA7-92B313A4945C}" presName="linNode" presStyleCnt="0"/>
      <dgm:spPr/>
    </dgm:pt>
    <dgm:pt modelId="{FAD10C9B-C952-478C-B85E-E94C3898492A}" type="pres">
      <dgm:prSet presAssocID="{39B6CA3D-FF03-49A4-9EA7-92B313A4945C}" presName="parentText" presStyleLbl="node1" presStyleIdx="2" presStyleCnt="6" custScaleX="179111">
        <dgm:presLayoutVars>
          <dgm:chMax val="1"/>
          <dgm:bulletEnabled val="1"/>
        </dgm:presLayoutVars>
      </dgm:prSet>
      <dgm:spPr/>
      <dgm:t>
        <a:bodyPr/>
        <a:lstStyle/>
        <a:p>
          <a:endParaRPr lang="zh-CN" altLang="en-US"/>
        </a:p>
      </dgm:t>
    </dgm:pt>
    <dgm:pt modelId="{BE9533AF-5C8F-4E2A-9E5E-3DFFF7513D57}" type="pres">
      <dgm:prSet presAssocID="{4D01D384-7CEA-4585-B0BC-DFFA10F3EE23}" presName="sp" presStyleCnt="0"/>
      <dgm:spPr/>
    </dgm:pt>
    <dgm:pt modelId="{5E2D0360-7F29-4E9E-8F8D-AAB8F15362C7}" type="pres">
      <dgm:prSet presAssocID="{9845C8B1-05E0-4537-9C19-BF1B7E0C54E7}" presName="linNode" presStyleCnt="0"/>
      <dgm:spPr/>
    </dgm:pt>
    <dgm:pt modelId="{B348826C-6C5A-403E-8D87-B222B2CF081E}" type="pres">
      <dgm:prSet presAssocID="{9845C8B1-05E0-4537-9C19-BF1B7E0C54E7}" presName="parentText" presStyleLbl="node1" presStyleIdx="3" presStyleCnt="6" custScaleX="179111">
        <dgm:presLayoutVars>
          <dgm:chMax val="1"/>
          <dgm:bulletEnabled val="1"/>
        </dgm:presLayoutVars>
      </dgm:prSet>
      <dgm:spPr/>
      <dgm:t>
        <a:bodyPr/>
        <a:lstStyle/>
        <a:p>
          <a:endParaRPr lang="zh-CN" altLang="en-US"/>
        </a:p>
      </dgm:t>
    </dgm:pt>
    <dgm:pt modelId="{BB63D28B-7DC1-451A-8976-70059889856D}" type="pres">
      <dgm:prSet presAssocID="{F5FCB776-C2AD-405E-9A44-57B27D545742}" presName="sp" presStyleCnt="0"/>
      <dgm:spPr/>
    </dgm:pt>
    <dgm:pt modelId="{BC3B7D34-3539-42A0-9E6D-EAD5B1E8CE63}" type="pres">
      <dgm:prSet presAssocID="{3AFBB806-925F-4480-BE57-8BE318721863}" presName="linNode" presStyleCnt="0"/>
      <dgm:spPr/>
    </dgm:pt>
    <dgm:pt modelId="{641F4029-6A7A-47BB-850D-65BB72654D8F}" type="pres">
      <dgm:prSet presAssocID="{3AFBB806-925F-4480-BE57-8BE318721863}" presName="parentText" presStyleLbl="node1" presStyleIdx="4" presStyleCnt="6" custScaleX="179111">
        <dgm:presLayoutVars>
          <dgm:chMax val="1"/>
          <dgm:bulletEnabled val="1"/>
        </dgm:presLayoutVars>
      </dgm:prSet>
      <dgm:spPr/>
      <dgm:t>
        <a:bodyPr/>
        <a:lstStyle/>
        <a:p>
          <a:endParaRPr lang="zh-CN" altLang="en-US"/>
        </a:p>
      </dgm:t>
    </dgm:pt>
    <dgm:pt modelId="{64B1B6F7-5D58-4BAE-B191-F0514064D8FB}" type="pres">
      <dgm:prSet presAssocID="{C7F08762-78E6-4439-8B8B-3D9E53B21D3E}" presName="sp" presStyleCnt="0"/>
      <dgm:spPr/>
    </dgm:pt>
    <dgm:pt modelId="{02602001-D62E-405D-91C7-BE9EDFC035FA}" type="pres">
      <dgm:prSet presAssocID="{F18FDB35-5993-490C-83F5-8E94A0708899}" presName="linNode" presStyleCnt="0"/>
      <dgm:spPr/>
    </dgm:pt>
    <dgm:pt modelId="{8FD552F2-5DF9-4704-81A0-9D55D0E98F7B}" type="pres">
      <dgm:prSet presAssocID="{F18FDB35-5993-490C-83F5-8E94A0708899}" presName="parentText" presStyleLbl="node1" presStyleIdx="5" presStyleCnt="6" custScaleX="179111">
        <dgm:presLayoutVars>
          <dgm:chMax val="1"/>
          <dgm:bulletEnabled val="1"/>
        </dgm:presLayoutVars>
      </dgm:prSet>
      <dgm:spPr/>
      <dgm:t>
        <a:bodyPr/>
        <a:lstStyle/>
        <a:p>
          <a:endParaRPr lang="zh-CN" altLang="en-US"/>
        </a:p>
      </dgm:t>
    </dgm:pt>
  </dgm:ptLst>
  <dgm:cxnLst>
    <dgm:cxn modelId="{4ABEB93F-2D86-4945-9BE9-F9B370C44D79}" type="presOf" srcId="{F18FDB35-5993-490C-83F5-8E94A0708899}" destId="{8FD552F2-5DF9-4704-81A0-9D55D0E98F7B}" srcOrd="0" destOrd="0" presId="urn:microsoft.com/office/officeart/2005/8/layout/vList5"/>
    <dgm:cxn modelId="{D078E62E-95AB-42F8-A1AC-81E4C24D4908}" type="presOf" srcId="{61602AB3-FBE0-45CB-B2C7-7E5D86DD1BEA}" destId="{10AAC6EA-0D6C-4DC0-8545-DD3E1797F165}" srcOrd="0" destOrd="0" presId="urn:microsoft.com/office/officeart/2005/8/layout/vList5"/>
    <dgm:cxn modelId="{6A894153-FC5B-46FB-A910-3D76634481C5}" srcId="{371D7184-6879-46EA-B8F7-92EBB85C2C52}" destId="{3AFBB806-925F-4480-BE57-8BE318721863}" srcOrd="4" destOrd="0" parTransId="{E6F3F438-44CF-42ED-83B7-DEDCEB607391}" sibTransId="{C7F08762-78E6-4439-8B8B-3D9E53B21D3E}"/>
    <dgm:cxn modelId="{27DDF939-5A7E-401F-B532-AD71E1B556A6}" type="presOf" srcId="{9845C8B1-05E0-4537-9C19-BF1B7E0C54E7}" destId="{B348826C-6C5A-403E-8D87-B222B2CF081E}" srcOrd="0" destOrd="0" presId="urn:microsoft.com/office/officeart/2005/8/layout/vList5"/>
    <dgm:cxn modelId="{7C4BDCDD-1788-4608-B133-CFCB00CF00EA}" type="presOf" srcId="{0134EE93-FF4E-4E94-8009-B9E128F7AF45}" destId="{0798CD41-396A-45C0-A621-057CFCD5CF24}" srcOrd="0" destOrd="0" presId="urn:microsoft.com/office/officeart/2005/8/layout/vList5"/>
    <dgm:cxn modelId="{666C960F-7A8E-4E4C-B2F9-11446FDFC82E}" type="presOf" srcId="{371D7184-6879-46EA-B8F7-92EBB85C2C52}" destId="{5876273A-FBEA-47D8-806E-1A836EC80851}" srcOrd="0" destOrd="0" presId="urn:microsoft.com/office/officeart/2005/8/layout/vList5"/>
    <dgm:cxn modelId="{ECE464A0-4FA1-4CEE-AB87-CCEAE4235DE4}" srcId="{371D7184-6879-46EA-B8F7-92EBB85C2C52}" destId="{0134EE93-FF4E-4E94-8009-B9E128F7AF45}" srcOrd="0" destOrd="0" parTransId="{1E98CB0E-E0B3-472F-B192-CAFA9AC91D51}" sibTransId="{DABFD140-3010-4C0A-ACC3-18520CEC686D}"/>
    <dgm:cxn modelId="{2980351D-1798-43C3-979C-F55DE6199BFE}" srcId="{371D7184-6879-46EA-B8F7-92EBB85C2C52}" destId="{61602AB3-FBE0-45CB-B2C7-7E5D86DD1BEA}" srcOrd="1" destOrd="0" parTransId="{4E25A960-B200-404A-8B98-FF59939BD1C7}" sibTransId="{37D1F063-8ED4-439E-8841-28F83A8B4A9E}"/>
    <dgm:cxn modelId="{3032CD12-108B-4F47-8225-B6FEAEAD6228}" srcId="{371D7184-6879-46EA-B8F7-92EBB85C2C52}" destId="{F18FDB35-5993-490C-83F5-8E94A0708899}" srcOrd="5" destOrd="0" parTransId="{1D3D7319-15CB-4CC9-B512-3E04DA2EB9AF}" sibTransId="{9A9D4B0D-761A-44CF-83EB-80D74F7F56C4}"/>
    <dgm:cxn modelId="{0D892294-1645-465F-ADA3-7DE190728A29}" srcId="{371D7184-6879-46EA-B8F7-92EBB85C2C52}" destId="{39B6CA3D-FF03-49A4-9EA7-92B313A4945C}" srcOrd="2" destOrd="0" parTransId="{CFCBCC48-3644-417F-91A9-57D40107F20B}" sibTransId="{4D01D384-7CEA-4585-B0BC-DFFA10F3EE23}"/>
    <dgm:cxn modelId="{9B41931F-4C1C-47B8-BF80-C0E0FE9F9C96}" srcId="{371D7184-6879-46EA-B8F7-92EBB85C2C52}" destId="{9845C8B1-05E0-4537-9C19-BF1B7E0C54E7}" srcOrd="3" destOrd="0" parTransId="{7AEC8ABB-3434-43C4-8329-64A258444583}" sibTransId="{F5FCB776-C2AD-405E-9A44-57B27D545742}"/>
    <dgm:cxn modelId="{6E3DC1CA-80D2-4B84-8902-8F8C02D7A60E}" type="presOf" srcId="{39B6CA3D-FF03-49A4-9EA7-92B313A4945C}" destId="{FAD10C9B-C952-478C-B85E-E94C3898492A}" srcOrd="0" destOrd="0" presId="urn:microsoft.com/office/officeart/2005/8/layout/vList5"/>
    <dgm:cxn modelId="{51F8FF24-0553-4B72-A6E3-019347AB76A3}" type="presOf" srcId="{3AFBB806-925F-4480-BE57-8BE318721863}" destId="{641F4029-6A7A-47BB-850D-65BB72654D8F}" srcOrd="0" destOrd="0" presId="urn:microsoft.com/office/officeart/2005/8/layout/vList5"/>
    <dgm:cxn modelId="{C2CA45DF-F8BE-478E-AAD0-448DA02B8503}" type="presParOf" srcId="{5876273A-FBEA-47D8-806E-1A836EC80851}" destId="{35ED38C4-4669-4983-9957-7A7DADC33045}" srcOrd="0" destOrd="0" presId="urn:microsoft.com/office/officeart/2005/8/layout/vList5"/>
    <dgm:cxn modelId="{545DBC76-3DF7-4B8C-BE90-D43283030822}" type="presParOf" srcId="{35ED38C4-4669-4983-9957-7A7DADC33045}" destId="{0798CD41-396A-45C0-A621-057CFCD5CF24}" srcOrd="0" destOrd="0" presId="urn:microsoft.com/office/officeart/2005/8/layout/vList5"/>
    <dgm:cxn modelId="{2C15F024-2EB1-4F03-97FD-104DA58FBFDB}" type="presParOf" srcId="{5876273A-FBEA-47D8-806E-1A836EC80851}" destId="{F56B7281-6619-420A-BAAE-D188829E8997}" srcOrd="1" destOrd="0" presId="urn:microsoft.com/office/officeart/2005/8/layout/vList5"/>
    <dgm:cxn modelId="{D927A168-8859-423E-BE23-D120BB31F36D}" type="presParOf" srcId="{5876273A-FBEA-47D8-806E-1A836EC80851}" destId="{A252262E-3444-4ABD-B77B-3D754E8555D4}" srcOrd="2" destOrd="0" presId="urn:microsoft.com/office/officeart/2005/8/layout/vList5"/>
    <dgm:cxn modelId="{DE22EF68-1E40-4D31-ACAC-E446C6E45A8E}" type="presParOf" srcId="{A252262E-3444-4ABD-B77B-3D754E8555D4}" destId="{10AAC6EA-0D6C-4DC0-8545-DD3E1797F165}" srcOrd="0" destOrd="0" presId="urn:microsoft.com/office/officeart/2005/8/layout/vList5"/>
    <dgm:cxn modelId="{D1572B14-D812-4274-B3B3-F76134CA0CDA}" type="presParOf" srcId="{5876273A-FBEA-47D8-806E-1A836EC80851}" destId="{3CC6B305-9C60-4182-82E8-4158ED07F368}" srcOrd="3" destOrd="0" presId="urn:microsoft.com/office/officeart/2005/8/layout/vList5"/>
    <dgm:cxn modelId="{279FBC50-3223-4DAB-A795-7E8E753A3770}" type="presParOf" srcId="{5876273A-FBEA-47D8-806E-1A836EC80851}" destId="{FB7C8B67-AA99-478D-9C37-2EEA28AAFC5F}" srcOrd="4" destOrd="0" presId="urn:microsoft.com/office/officeart/2005/8/layout/vList5"/>
    <dgm:cxn modelId="{D01BA0AF-D4E8-41D0-BDBC-24BD7F27091B}" type="presParOf" srcId="{FB7C8B67-AA99-478D-9C37-2EEA28AAFC5F}" destId="{FAD10C9B-C952-478C-B85E-E94C3898492A}" srcOrd="0" destOrd="0" presId="urn:microsoft.com/office/officeart/2005/8/layout/vList5"/>
    <dgm:cxn modelId="{6D196A73-FB5F-4475-9352-80CE1FD63143}" type="presParOf" srcId="{5876273A-FBEA-47D8-806E-1A836EC80851}" destId="{BE9533AF-5C8F-4E2A-9E5E-3DFFF7513D57}" srcOrd="5" destOrd="0" presId="urn:microsoft.com/office/officeart/2005/8/layout/vList5"/>
    <dgm:cxn modelId="{74CC5838-DCFD-431B-BAF6-DEE75DCB1D5E}" type="presParOf" srcId="{5876273A-FBEA-47D8-806E-1A836EC80851}" destId="{5E2D0360-7F29-4E9E-8F8D-AAB8F15362C7}" srcOrd="6" destOrd="0" presId="urn:microsoft.com/office/officeart/2005/8/layout/vList5"/>
    <dgm:cxn modelId="{DC2104DD-FCCA-4A30-A154-F7D72CEF4C86}" type="presParOf" srcId="{5E2D0360-7F29-4E9E-8F8D-AAB8F15362C7}" destId="{B348826C-6C5A-403E-8D87-B222B2CF081E}" srcOrd="0" destOrd="0" presId="urn:microsoft.com/office/officeart/2005/8/layout/vList5"/>
    <dgm:cxn modelId="{32970E05-14B2-44B2-A6F8-EBBFBB6E4B7C}" type="presParOf" srcId="{5876273A-FBEA-47D8-806E-1A836EC80851}" destId="{BB63D28B-7DC1-451A-8976-70059889856D}" srcOrd="7" destOrd="0" presId="urn:microsoft.com/office/officeart/2005/8/layout/vList5"/>
    <dgm:cxn modelId="{1FDE0702-E593-4534-8225-D7739CFA1D55}" type="presParOf" srcId="{5876273A-FBEA-47D8-806E-1A836EC80851}" destId="{BC3B7D34-3539-42A0-9E6D-EAD5B1E8CE63}" srcOrd="8" destOrd="0" presId="urn:microsoft.com/office/officeart/2005/8/layout/vList5"/>
    <dgm:cxn modelId="{134185D9-B212-4190-AFB1-5C07A7075459}" type="presParOf" srcId="{BC3B7D34-3539-42A0-9E6D-EAD5B1E8CE63}" destId="{641F4029-6A7A-47BB-850D-65BB72654D8F}" srcOrd="0" destOrd="0" presId="urn:microsoft.com/office/officeart/2005/8/layout/vList5"/>
    <dgm:cxn modelId="{86DA7896-9056-4B92-960A-1F1146C5118B}" type="presParOf" srcId="{5876273A-FBEA-47D8-806E-1A836EC80851}" destId="{64B1B6F7-5D58-4BAE-B191-F0514064D8FB}" srcOrd="9" destOrd="0" presId="urn:microsoft.com/office/officeart/2005/8/layout/vList5"/>
    <dgm:cxn modelId="{F0168ADF-E9EB-42DC-8943-09B18D3F36B3}" type="presParOf" srcId="{5876273A-FBEA-47D8-806E-1A836EC80851}" destId="{02602001-D62E-405D-91C7-BE9EDFC035FA}" srcOrd="10" destOrd="0" presId="urn:microsoft.com/office/officeart/2005/8/layout/vList5"/>
    <dgm:cxn modelId="{0C6D5C94-9050-42B1-A651-A2E33B17F153}" type="presParOf" srcId="{02602001-D62E-405D-91C7-BE9EDFC035FA}" destId="{8FD552F2-5DF9-4704-81A0-9D55D0E98F7B}" srcOrd="0"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DA4CBE-9C87-452E-BD0D-7351CAF107EA}">
      <dsp:nvSpPr>
        <dsp:cNvPr id="0" name=""/>
        <dsp:cNvSpPr/>
      </dsp:nvSpPr>
      <dsp:spPr>
        <a:xfrm>
          <a:off x="1298568" y="3730"/>
          <a:ext cx="1516406" cy="1516406"/>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做什么</a:t>
          </a:r>
          <a:endParaRPr lang="zh-CN" altLang="en-US" sz="2000" b="1" kern="1200" dirty="0">
            <a:latin typeface="微软雅黑" pitchFamily="34" charset="-122"/>
            <a:ea typeface="微软雅黑" pitchFamily="34" charset="-122"/>
          </a:endParaRPr>
        </a:p>
      </dsp:txBody>
      <dsp:txXfrm>
        <a:off x="1298568" y="3730"/>
        <a:ext cx="1516406" cy="1516406"/>
      </dsp:txXfrm>
    </dsp:sp>
    <dsp:sp modelId="{E7EABC0D-6E51-45A1-95EA-9EFEF1B0DC09}">
      <dsp:nvSpPr>
        <dsp:cNvPr id="0" name=""/>
        <dsp:cNvSpPr/>
      </dsp:nvSpPr>
      <dsp:spPr>
        <a:xfrm rot="10800000">
          <a:off x="1791400" y="1715942"/>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417515A-9C21-47BA-A1DC-A1A767BF59D7}">
      <dsp:nvSpPr>
        <dsp:cNvPr id="0" name=""/>
        <dsp:cNvSpPr/>
      </dsp:nvSpPr>
      <dsp:spPr>
        <a:xfrm>
          <a:off x="1551049"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怎么做</a:t>
          </a:r>
          <a:endParaRPr lang="zh-CN" altLang="en-US" sz="1400" b="1" kern="1200" dirty="0">
            <a:latin typeface="微软雅黑" pitchFamily="34" charset="-122"/>
            <a:ea typeface="微软雅黑" pitchFamily="34" charset="-122"/>
          </a:endParaRPr>
        </a:p>
      </dsp:txBody>
      <dsp:txXfrm>
        <a:off x="1551049" y="2303360"/>
        <a:ext cx="1011442" cy="1011442"/>
      </dsp:txXfrm>
    </dsp:sp>
    <dsp:sp modelId="{2132A3E5-F5DD-45BA-8D15-4E0DED13934F}">
      <dsp:nvSpPr>
        <dsp:cNvPr id="0" name=""/>
        <dsp:cNvSpPr/>
      </dsp:nvSpPr>
      <dsp:spPr>
        <a:xfrm rot="10800000">
          <a:off x="1791400" y="3636850"/>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592F5B7C-7862-4D24-9E01-9B567067C47A}">
      <dsp:nvSpPr>
        <dsp:cNvPr id="0" name=""/>
        <dsp:cNvSpPr/>
      </dsp:nvSpPr>
      <dsp:spPr>
        <a:xfrm>
          <a:off x="1551049" y="4350508"/>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何时做</a:t>
          </a:r>
          <a:endParaRPr lang="zh-CN" altLang="en-US" sz="1400" b="1" kern="1200" dirty="0">
            <a:latin typeface="微软雅黑" pitchFamily="34" charset="-122"/>
            <a:ea typeface="微软雅黑" pitchFamily="34" charset="-122"/>
          </a:endParaRPr>
        </a:p>
      </dsp:txBody>
      <dsp:txXfrm>
        <a:off x="1551049" y="4350508"/>
        <a:ext cx="1011442" cy="1011442"/>
      </dsp:txXfrm>
    </dsp:sp>
    <dsp:sp modelId="{C34D1B6F-06F1-4604-8566-F8836F74024F}">
      <dsp:nvSpPr>
        <dsp:cNvPr id="0" name=""/>
        <dsp:cNvSpPr/>
      </dsp:nvSpPr>
      <dsp:spPr>
        <a:xfrm rot="5400000">
          <a:off x="2940453" y="4648676"/>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EEF1ABAE-9FF9-4551-8B67-383219604393}">
      <dsp:nvSpPr>
        <dsp:cNvPr id="0" name=""/>
        <dsp:cNvSpPr/>
      </dsp:nvSpPr>
      <dsp:spPr>
        <a:xfrm>
          <a:off x="3825659" y="4350508"/>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zh-CN" altLang="en-US" sz="1400" b="1" kern="1200" dirty="0" smtClean="0">
              <a:latin typeface="微软雅黑" pitchFamily="34" charset="-122"/>
              <a:ea typeface="微软雅黑" pitchFamily="34" charset="-122"/>
            </a:rPr>
            <a:t>和谁做</a:t>
          </a:r>
          <a:endParaRPr lang="zh-CN" altLang="en-US" sz="1400" b="1" kern="1200" dirty="0">
            <a:latin typeface="微软雅黑" pitchFamily="34" charset="-122"/>
            <a:ea typeface="微软雅黑" pitchFamily="34" charset="-122"/>
          </a:endParaRPr>
        </a:p>
      </dsp:txBody>
      <dsp:txXfrm>
        <a:off x="3825659" y="4350508"/>
        <a:ext cx="1011442" cy="1011442"/>
      </dsp:txXfrm>
    </dsp:sp>
    <dsp:sp modelId="{FC0358EA-936E-4AEB-BD55-AA57390BE209}">
      <dsp:nvSpPr>
        <dsp:cNvPr id="0" name=""/>
        <dsp:cNvSpPr/>
      </dsp:nvSpPr>
      <dsp:spPr>
        <a:xfrm>
          <a:off x="4066009" y="3613353"/>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91B2617A-E624-4D1C-AE3A-2AA5B14DA03B}">
      <dsp:nvSpPr>
        <dsp:cNvPr id="0" name=""/>
        <dsp:cNvSpPr/>
      </dsp:nvSpPr>
      <dsp:spPr>
        <a:xfrm>
          <a:off x="3825659"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什么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结果</a:t>
          </a:r>
          <a:endParaRPr lang="en-US" altLang="zh-CN" sz="1400" b="1" kern="1200" dirty="0" smtClean="0">
            <a:latin typeface="微软雅黑" pitchFamily="34" charset="-122"/>
            <a:ea typeface="微软雅黑" pitchFamily="34" charset="-122"/>
          </a:endParaRPr>
        </a:p>
      </dsp:txBody>
      <dsp:txXfrm>
        <a:off x="3825659" y="2303360"/>
        <a:ext cx="1011442" cy="1011442"/>
      </dsp:txXfrm>
    </dsp:sp>
    <dsp:sp modelId="{1B4622BF-1BE8-46EC-90E9-8E2D0A209081}">
      <dsp:nvSpPr>
        <dsp:cNvPr id="0" name=""/>
        <dsp:cNvSpPr/>
      </dsp:nvSpPr>
      <dsp:spPr>
        <a:xfrm>
          <a:off x="4066009" y="1566205"/>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282E9CCB-96E5-4AAC-8069-549572723815}">
      <dsp:nvSpPr>
        <dsp:cNvPr id="0" name=""/>
        <dsp:cNvSpPr/>
      </dsp:nvSpPr>
      <dsp:spPr>
        <a:xfrm>
          <a:off x="3825659" y="256212"/>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如何</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测量</a:t>
          </a:r>
          <a:endParaRPr lang="zh-CN" altLang="en-US" sz="1400" b="1" kern="1200" dirty="0">
            <a:latin typeface="微软雅黑" pitchFamily="34" charset="-122"/>
            <a:ea typeface="微软雅黑" pitchFamily="34" charset="-122"/>
          </a:endParaRPr>
        </a:p>
      </dsp:txBody>
      <dsp:txXfrm>
        <a:off x="3825659" y="256212"/>
        <a:ext cx="1011442" cy="1011442"/>
      </dsp:txXfrm>
    </dsp:sp>
    <dsp:sp modelId="{1BD8557C-4C0D-4E28-8081-526EB35ABEF1}">
      <dsp:nvSpPr>
        <dsp:cNvPr id="0" name=""/>
        <dsp:cNvSpPr/>
      </dsp:nvSpPr>
      <dsp:spPr>
        <a:xfrm rot="5400000">
          <a:off x="5215062" y="554379"/>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870E9F65-7D2F-49CF-B3B9-838D2E3289CF}">
      <dsp:nvSpPr>
        <dsp:cNvPr id="0" name=""/>
        <dsp:cNvSpPr/>
      </dsp:nvSpPr>
      <dsp:spPr>
        <a:xfrm>
          <a:off x="6100268" y="256212"/>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怎么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改进</a:t>
          </a:r>
          <a:endParaRPr lang="zh-CN" altLang="en-US" sz="1400" b="1" kern="1200" dirty="0">
            <a:latin typeface="微软雅黑" pitchFamily="34" charset="-122"/>
            <a:ea typeface="微软雅黑" pitchFamily="34" charset="-122"/>
          </a:endParaRPr>
        </a:p>
      </dsp:txBody>
      <dsp:txXfrm>
        <a:off x="6100268" y="256212"/>
        <a:ext cx="1011442" cy="1011442"/>
      </dsp:txXfrm>
    </dsp:sp>
    <dsp:sp modelId="{3ED399B6-2A58-4D00-9A60-E704EE0748AE}">
      <dsp:nvSpPr>
        <dsp:cNvPr id="0" name=""/>
        <dsp:cNvSpPr/>
      </dsp:nvSpPr>
      <dsp:spPr>
        <a:xfrm rot="10800000">
          <a:off x="6340618" y="1589701"/>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C0971AF3-0835-4AC7-92C9-47EE17AD8726}">
      <dsp:nvSpPr>
        <dsp:cNvPr id="0" name=""/>
        <dsp:cNvSpPr/>
      </dsp:nvSpPr>
      <dsp:spPr>
        <a:xfrm>
          <a:off x="6100268" y="2303360"/>
          <a:ext cx="1011442" cy="1011442"/>
        </a:xfrm>
        <a:prstGeom prst="ellipse">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怎么</a:t>
          </a:r>
          <a:endParaRPr lang="en-US" altLang="zh-CN" sz="1400" b="1" kern="1200" dirty="0" smtClean="0">
            <a:latin typeface="微软雅黑" pitchFamily="34" charset="-122"/>
            <a:ea typeface="微软雅黑" pitchFamily="34" charset="-122"/>
          </a:endParaRPr>
        </a:p>
        <a:p>
          <a:pPr lvl="0" algn="ctr" defTabSz="622300">
            <a:lnSpc>
              <a:spcPct val="100000"/>
            </a:lnSpc>
            <a:spcBef>
              <a:spcPct val="0"/>
            </a:spcBef>
            <a:spcAft>
              <a:spcPts val="0"/>
            </a:spcAft>
          </a:pPr>
          <a:r>
            <a:rPr lang="zh-CN" altLang="en-US" sz="1400" b="1" kern="1200" dirty="0" smtClean="0">
              <a:latin typeface="微软雅黑" pitchFamily="34" charset="-122"/>
              <a:ea typeface="微软雅黑" pitchFamily="34" charset="-122"/>
            </a:rPr>
            <a:t>落实</a:t>
          </a:r>
          <a:endParaRPr lang="zh-CN" altLang="en-US" sz="1400" b="1" kern="1200" dirty="0">
            <a:latin typeface="微软雅黑" pitchFamily="34" charset="-122"/>
            <a:ea typeface="微软雅黑" pitchFamily="34" charset="-122"/>
          </a:endParaRPr>
        </a:p>
      </dsp:txBody>
      <dsp:txXfrm>
        <a:off x="6100268" y="2303360"/>
        <a:ext cx="1011442" cy="1011442"/>
      </dsp:txXfrm>
    </dsp:sp>
    <dsp:sp modelId="{AC63B91B-2C36-40FF-A5E4-FADB52C4F5CC}">
      <dsp:nvSpPr>
        <dsp:cNvPr id="0" name=""/>
        <dsp:cNvSpPr/>
      </dsp:nvSpPr>
      <dsp:spPr>
        <a:xfrm rot="10800000">
          <a:off x="6340618" y="3510609"/>
          <a:ext cx="530742" cy="415108"/>
        </a:xfrm>
        <a:prstGeom prst="triangle">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32851F0F-C0B0-4DD1-B3BD-E9B0938B5D0E}">
      <dsp:nvSpPr>
        <dsp:cNvPr id="0" name=""/>
        <dsp:cNvSpPr/>
      </dsp:nvSpPr>
      <dsp:spPr>
        <a:xfrm>
          <a:off x="5847786" y="4098027"/>
          <a:ext cx="1516406" cy="1516406"/>
        </a:xfrm>
        <a:prstGeom prst="ellipse">
          <a:avLst/>
        </a:prstGeom>
        <a:solidFill>
          <a:srgbClr val="FF0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新的</a:t>
          </a:r>
          <a:endParaRPr lang="en-US" altLang="zh-CN" sz="2000" b="1" kern="1200" dirty="0" smtClean="0">
            <a:latin typeface="微软雅黑" pitchFamily="34" charset="-122"/>
            <a:ea typeface="微软雅黑" pitchFamily="34" charset="-122"/>
          </a:endParaRPr>
        </a:p>
        <a:p>
          <a:pPr lvl="0" algn="ctr" defTabSz="889000">
            <a:lnSpc>
              <a:spcPct val="90000"/>
            </a:lnSpc>
            <a:spcBef>
              <a:spcPct val="0"/>
            </a:spcBef>
            <a:spcAft>
              <a:spcPct val="35000"/>
            </a:spcAft>
          </a:pPr>
          <a:r>
            <a:rPr lang="zh-CN" altLang="en-US" sz="2000" b="1" kern="1200" dirty="0" smtClean="0">
              <a:latin typeface="微软雅黑" pitchFamily="34" charset="-122"/>
              <a:ea typeface="微软雅黑" pitchFamily="34" charset="-122"/>
            </a:rPr>
            <a:t>成熟度</a:t>
          </a:r>
          <a:endParaRPr lang="zh-CN" altLang="en-US" sz="2000" b="1" kern="1200" dirty="0">
            <a:latin typeface="微软雅黑" pitchFamily="34" charset="-122"/>
            <a:ea typeface="微软雅黑" pitchFamily="34" charset="-122"/>
          </a:endParaRPr>
        </a:p>
      </dsp:txBody>
      <dsp:txXfrm>
        <a:off x="5847786" y="4098027"/>
        <a:ext cx="1516406" cy="15164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98CD41-396A-45C0-A621-057CFCD5CF24}">
      <dsp:nvSpPr>
        <dsp:cNvPr id="0" name=""/>
        <dsp:cNvSpPr/>
      </dsp:nvSpPr>
      <dsp:spPr>
        <a:xfrm>
          <a:off x="1585914" y="1581"/>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对专业建设成熟度现状进行评估</a:t>
          </a:r>
          <a:endParaRPr lang="zh-CN" altLang="en-US" sz="2000" kern="1200"/>
        </a:p>
      </dsp:txBody>
      <dsp:txXfrm>
        <a:off x="1585914" y="1581"/>
        <a:ext cx="5757857" cy="920580"/>
      </dsp:txXfrm>
    </dsp:sp>
    <dsp:sp modelId="{10AAC6EA-0D6C-4DC0-8545-DD3E1797F165}">
      <dsp:nvSpPr>
        <dsp:cNvPr id="0" name=""/>
        <dsp:cNvSpPr/>
      </dsp:nvSpPr>
      <dsp:spPr>
        <a:xfrm>
          <a:off x="1585914" y="96819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从现有成熟度出发提出改进方案</a:t>
          </a:r>
          <a:endParaRPr lang="zh-CN" altLang="en-US" sz="2000" kern="1200"/>
        </a:p>
      </dsp:txBody>
      <dsp:txXfrm>
        <a:off x="1585914" y="968190"/>
        <a:ext cx="5757857" cy="920580"/>
      </dsp:txXfrm>
    </dsp:sp>
    <dsp:sp modelId="{FAD10C9B-C952-478C-B85E-E94C3898492A}">
      <dsp:nvSpPr>
        <dsp:cNvPr id="0" name=""/>
        <dsp:cNvSpPr/>
      </dsp:nvSpPr>
      <dsp:spPr>
        <a:xfrm>
          <a:off x="1585914" y="193480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改进要兼顾行业水平和专业特色</a:t>
          </a:r>
          <a:endParaRPr lang="zh-CN" altLang="en-US" sz="2000" kern="1200"/>
        </a:p>
      </dsp:txBody>
      <dsp:txXfrm>
        <a:off x="1585914" y="1934800"/>
        <a:ext cx="5757857" cy="920580"/>
      </dsp:txXfrm>
    </dsp:sp>
    <dsp:sp modelId="{B348826C-6C5A-403E-8D87-B222B2CF081E}">
      <dsp:nvSpPr>
        <dsp:cNvPr id="0" name=""/>
        <dsp:cNvSpPr/>
      </dsp:nvSpPr>
      <dsp:spPr>
        <a:xfrm>
          <a:off x="1585914" y="2901410"/>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不同的活动有不同的成熟度目标</a:t>
          </a:r>
          <a:endParaRPr lang="zh-CN" altLang="en-US" sz="2000" kern="1200"/>
        </a:p>
      </dsp:txBody>
      <dsp:txXfrm>
        <a:off x="1585914" y="2901410"/>
        <a:ext cx="5757857" cy="920580"/>
      </dsp:txXfrm>
    </dsp:sp>
    <dsp:sp modelId="{641F4029-6A7A-47BB-850D-65BB72654D8F}">
      <dsp:nvSpPr>
        <dsp:cNvPr id="0" name=""/>
        <dsp:cNvSpPr/>
      </dsp:nvSpPr>
      <dsp:spPr>
        <a:xfrm>
          <a:off x="1585914" y="3868019"/>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改进活动让所有相关者参与进来</a:t>
          </a:r>
          <a:endParaRPr lang="zh-CN" altLang="en-US" sz="2000" kern="1200"/>
        </a:p>
      </dsp:txBody>
      <dsp:txXfrm>
        <a:off x="1585914" y="3868019"/>
        <a:ext cx="5757857" cy="920580"/>
      </dsp:txXfrm>
    </dsp:sp>
    <dsp:sp modelId="{8FD552F2-5DF9-4704-81A0-9D55D0E98F7B}">
      <dsp:nvSpPr>
        <dsp:cNvPr id="0" name=""/>
        <dsp:cNvSpPr/>
      </dsp:nvSpPr>
      <dsp:spPr>
        <a:xfrm>
          <a:off x="1585914" y="4834629"/>
          <a:ext cx="5757857" cy="9205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zh-CN" altLang="en-US" sz="2000" b="1" kern="1200" smtClean="0"/>
            <a:t>成熟度改进周期性地执行并评估</a:t>
          </a:r>
          <a:endParaRPr lang="zh-CN" altLang="en-US" sz="2000" kern="1200"/>
        </a:p>
      </dsp:txBody>
      <dsp:txXfrm>
        <a:off x="1585914" y="4834629"/>
        <a:ext cx="5757857" cy="92058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contDir" val="revDir"/>
          <dgm:param type="grDir" val="tL"/>
          <dgm:param type="flowDir" val="col"/>
        </dgm:alg>
      </dgm:if>
      <dgm:else name="Name2">
        <dgm:alg type="snake">
          <dgm:param type="contDir" val="revDir"/>
          <dgm:param type="grDir" val="tR"/>
          <dgm:param type="flowDir" val="col"/>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srcNode" val="firstNode"/>
                    <dgm:param type="dstNode" val="shape"/>
                    <dgm:param type="begPts" val="auto"/>
                    <dgm:param type="endPts" val="auto"/>
                  </dgm:alg>
                </dgm:if>
                <dgm:if name="Name13" axis="self" ptType="sibTrans" func="revPos" op="equ" val="1">
                  <dgm:alg type="conn">
                    <dgm:param type="srcNode" val="shape"/>
                    <dgm:param type="dstNode" val="lastNode"/>
                    <dgm:param type="begPts" val="auto"/>
                    <dgm:param type="endPts" val="auto"/>
                  </dgm:alg>
                </dgm:if>
                <dgm:else name="Name14">
                  <dgm:alg type="conn">
                    <dgm:param type="srcNode" val="shape"/>
                    <dgm:param type="dstNode" val="shape"/>
                    <dgm:param type="begPts" val="auto"/>
                    <dgm:param type="endPts" val="auto"/>
                  </dgm:alg>
                </dgm:else>
              </dgm:choose>
            </dgm:if>
            <dgm:else name="Name15">
              <dgm:choose name="Name16">
                <dgm:if name="Name17" axis="self" ptType="sibTrans" func="pos" op="equ" val="1">
                  <dgm:alg type="conn">
                    <dgm:param type="srcNode" val="firstNode"/>
                    <dgm:param type="dstNode" val="shape"/>
                    <dgm:param type="begPts" val="auto"/>
                    <dgm:param type="endPts" val="auto"/>
                  </dgm:alg>
                </dgm:if>
                <dgm:if name="Name18" axis="self" ptType="sibTrans" func="revPos" op="equ" val="1">
                  <dgm:alg type="conn">
                    <dgm:param type="srcNode" val="shape"/>
                    <dgm:param type="dstNode" val="lastNode"/>
                    <dgm:param type="begPts" val="auto"/>
                    <dgm:param type="endPts" val="auto"/>
                  </dgm:alg>
                </dgm:if>
                <dgm:else name="Name19">
                  <dgm:alg type="conn">
                    <dgm:param type="srcNode" val="shape"/>
                    <dgm:param type="dstNode" val="shape"/>
                    <dgm:param type="begPts" val="auto"/>
                    <dgm:param type="endPts" val="auto"/>
                  </dgm:alg>
                </dgm:else>
              </dgm:choose>
            </dgm:else>
          </dgm:choose>
          <dgm:shape xmlns:r="http://schemas.openxmlformats.org/officeDocument/2006/relationships" type="triangle" r:blip="" rot="90">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6E1AB2-8050-4452-A77B-491A866D9A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6F500C-A1AB-4B8A-B4EC-659EC336AAA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幻灯片图像占位符 1"/>
          <p:cNvSpPr>
            <a:spLocks noGrp="1" noRot="1" noChangeAspect="1" noTextEdit="1"/>
          </p:cNvSpPr>
          <p:nvPr>
            <p:ph type="sldImg"/>
          </p:nvPr>
        </p:nvSpPr>
        <p:spPr bwMode="auto">
          <a:noFill/>
          <a:ln>
            <a:solidFill>
              <a:srgbClr val="000000"/>
            </a:solidFill>
            <a:miter lim="800000"/>
          </a:ln>
        </p:spPr>
      </p:sp>
      <p:sp>
        <p:nvSpPr>
          <p:cNvPr id="5222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latin typeface="Arial" panose="020B0604020202020204" pitchFamily="34" charset="0"/>
            </a:endParaRPr>
          </a:p>
        </p:txBody>
      </p:sp>
      <p:sp>
        <p:nvSpPr>
          <p:cNvPr id="125956" name="灯片编号占位符 3"/>
          <p:cNvSpPr>
            <a:spLocks noGrp="1"/>
          </p:cNvSpPr>
          <p:nvPr>
            <p:ph type="sldNum" sz="quarter" idx="5"/>
          </p:nvPr>
        </p:nvSpPr>
        <p:spPr bwMode="auto">
          <a:ln>
            <a:miter lim="800000"/>
          </a:ln>
        </p:spPr>
        <p:txBody>
          <a:bodyPr wrap="square" numCol="1" anchorCtr="0" compatLnSpc="1"/>
          <a:lstStyle/>
          <a:p>
            <a:pPr>
              <a:defRPr/>
            </a:pPr>
            <a:fld id="{9FA1FA51-4D3B-4029-BBEA-B255048B41DC}" type="slidenum">
              <a:rPr lang="en-US" altLang="zh-CN"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E46F500C-A1AB-4B8A-B4EC-659EC336AAA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en-US" altLang="zh-CN" dirty="0" smtClean="0"/>
          </a:p>
        </p:txBody>
      </p:sp>
      <p:sp>
        <p:nvSpPr>
          <p:cNvPr id="4" name="灯片编号占位符 3"/>
          <p:cNvSpPr>
            <a:spLocks noGrp="1"/>
          </p:cNvSpPr>
          <p:nvPr>
            <p:ph type="sldNum" sz="quarter" idx="10"/>
          </p:nvPr>
        </p:nvSpPr>
        <p:spPr/>
        <p:txBody>
          <a:bodyPr/>
          <a:lstStyle/>
          <a:p>
            <a:pPr>
              <a:defRPr/>
            </a:pPr>
            <a:fld id="{D8B03DFA-5644-40E5-8073-FAC8F5C4E74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幻灯片图像占位符 1"/>
          <p:cNvSpPr>
            <a:spLocks noGrp="1" noRot="1" noChangeAspect="1" noTextEdit="1"/>
          </p:cNvSpPr>
          <p:nvPr>
            <p:ph type="sldImg"/>
          </p:nvPr>
        </p:nvSpPr>
        <p:spPr/>
      </p:sp>
      <p:sp>
        <p:nvSpPr>
          <p:cNvPr id="117763" name="备注占位符 2"/>
          <p:cNvSpPr>
            <a:spLocks noGrp="1"/>
          </p:cNvSpPr>
          <p:nvPr>
            <p:ph type="body" idx="1"/>
          </p:nvPr>
        </p:nvSpPr>
        <p:spPr>
          <a:noFill/>
        </p:spPr>
        <p:txBody>
          <a:bodyPr/>
          <a:lstStyle/>
          <a:p>
            <a:pPr>
              <a:spcBef>
                <a:spcPct val="0"/>
              </a:spcBef>
            </a:pPr>
            <a:endParaRPr lang="zh-CN" altLang="en-US" smtClean="0">
              <a:latin typeface="Arial" panose="020B0604020202020204" pitchFamily="34" charset="0"/>
            </a:endParaRPr>
          </a:p>
        </p:txBody>
      </p:sp>
      <p:sp>
        <p:nvSpPr>
          <p:cNvPr id="117764" name="灯片编号占位符 3"/>
          <p:cNvSpPr>
            <a:spLocks noGrp="1"/>
          </p:cNvSpPr>
          <p:nvPr>
            <p:ph type="sldNum" sz="quarter" idx="5"/>
          </p:nvPr>
        </p:nvSpPr>
        <p:spPr>
          <a:noFill/>
        </p:spPr>
        <p:txBody>
          <a:bodyPr/>
          <a:lstStyle/>
          <a:p>
            <a:fld id="{F0A0FAFF-26EB-4077-A632-24AA530766D9}" type="slidenum">
              <a:rPr lang="en-US" altLang="zh-CN"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
        <p:nvSpPr>
          <p:cNvPr id="7" name="Title 1"/>
          <p:cNvSpPr>
            <a:spLocks noGrp="1"/>
          </p:cNvSpPr>
          <p:nvPr>
            <p:ph type="title"/>
          </p:nvPr>
        </p:nvSpPr>
        <p:spPr>
          <a:xfrm>
            <a:off x="457200" y="274638"/>
            <a:ext cx="8229600" cy="1143000"/>
          </a:xfrm>
          <a:prstGeom prst="rect">
            <a:avLst/>
          </a:prstGeom>
          <a:noFill/>
          <a:ln w="9525">
            <a:noFill/>
            <a:miter lim="800000"/>
          </a:ln>
        </p:spPr>
        <p:txBody>
          <a:bodyPr vert="horz" wrap="square" lIns="91440" tIns="45720" rIns="91440" bIns="45720" numCol="1" anchor="ctr" anchorCtr="0" compatLnSpc="1"/>
          <a:lstStyle>
            <a:lvl1pPr algn="ctr">
              <a:defRPr lang="en-US" sz="2400" dirty="0">
                <a:solidFill>
                  <a:srgbClr val="003399"/>
                </a:solidFill>
                <a:latin typeface="黑体" panose="02010609060101010101" pitchFamily="49" charset="-122"/>
                <a:ea typeface="黑体" panose="02010609060101010101" pitchFamily="49" charset="-122"/>
                <a:cs typeface="+mj-cs"/>
              </a:defRPr>
            </a:lvl1pPr>
          </a:lstStyle>
          <a:p>
            <a:pPr lvl="0" algn="l"/>
            <a:r>
              <a:rPr lang="zh-CN" altLang="en-US" dirty="0"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a:noFill/>
          <a:ln w="9525">
            <a:noFill/>
            <a:miter lim="800000"/>
          </a:ln>
        </p:spPr>
        <p:txBody>
          <a:bodyPr vert="horz" wrap="square" lIns="91440" tIns="45720" rIns="91440" bIns="45720" numCol="1" anchor="ctr" anchorCtr="0" compatLnSpc="1"/>
          <a:lstStyle>
            <a:lvl1pPr algn="ctr">
              <a:defRPr lang="en-US" sz="2400" dirty="0">
                <a:solidFill>
                  <a:srgbClr val="003399"/>
                </a:solidFill>
                <a:latin typeface="黑体" panose="02010609060101010101" pitchFamily="49" charset="-122"/>
                <a:ea typeface="黑体" panose="02010609060101010101" pitchFamily="49" charset="-122"/>
                <a:cs typeface="+mj-cs"/>
              </a:defRPr>
            </a:lvl1pPr>
          </a:lstStyle>
          <a:p>
            <a:pPr lvl="0" algn="l"/>
            <a:r>
              <a:rPr lang="zh-CN" altLang="en-US" dirty="0" smtClean="0"/>
              <a:t>单击此处编辑母版标题样式</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en-US"/>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30820CF-B880-4189-942D-D702A7CBA730}" type="datetimeFigureOut">
              <a:rPr lang="zh-CN" altLang="en-US" smtClean="0"/>
            </a:fld>
            <a:endParaRPr lang="zh-CN" alt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zh-CN" alt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fontAlgn="base" hangingPunct="1">
        <a:spcBef>
          <a:spcPct val="0"/>
        </a:spcBef>
        <a:spcAft>
          <a:spcPct val="0"/>
        </a:spcAft>
        <a:defRPr sz="4400" kern="1200">
          <a:solidFill>
            <a:schemeClr val="bg1"/>
          </a:solidFill>
          <a:latin typeface="+mj-lt"/>
          <a:ea typeface="MS PGothic" panose="020B0600070205080204" pitchFamily="34" charset="-128"/>
          <a:cs typeface="MS PGothic" panose="020B0600070205080204" pitchFamily="34" charset="-128"/>
        </a:defRPr>
      </a:lvl1pPr>
      <a:lvl2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2pPr>
      <a:lvl3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3pPr>
      <a:lvl4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4pPr>
      <a:lvl5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5pPr>
      <a:lvl6pPr marL="457200" algn="ctr" defTabSz="457200" rtl="0" eaLnBrk="1" fontAlgn="base" hangingPunct="1">
        <a:spcBef>
          <a:spcPct val="0"/>
        </a:spcBef>
        <a:spcAft>
          <a:spcPct val="0"/>
        </a:spcAft>
        <a:defRPr sz="4400">
          <a:solidFill>
            <a:schemeClr val="bg1"/>
          </a:solidFill>
          <a:latin typeface="Verdana" panose="020B0604030504040204" pitchFamily="34" charset="0"/>
        </a:defRPr>
      </a:lvl6pPr>
      <a:lvl7pPr marL="914400" algn="ctr" defTabSz="457200" rtl="0" eaLnBrk="1" fontAlgn="base" hangingPunct="1">
        <a:spcBef>
          <a:spcPct val="0"/>
        </a:spcBef>
        <a:spcAft>
          <a:spcPct val="0"/>
        </a:spcAft>
        <a:defRPr sz="4400">
          <a:solidFill>
            <a:schemeClr val="bg1"/>
          </a:solidFill>
          <a:latin typeface="Verdana" panose="020B0604030504040204" pitchFamily="34" charset="0"/>
        </a:defRPr>
      </a:lvl7pPr>
      <a:lvl8pPr marL="1371600" algn="ctr" defTabSz="457200" rtl="0" eaLnBrk="1" fontAlgn="base" hangingPunct="1">
        <a:spcBef>
          <a:spcPct val="0"/>
        </a:spcBef>
        <a:spcAft>
          <a:spcPct val="0"/>
        </a:spcAft>
        <a:defRPr sz="4400">
          <a:solidFill>
            <a:schemeClr val="bg1"/>
          </a:solidFill>
          <a:latin typeface="Verdana" panose="020B0604030504040204" pitchFamily="34" charset="0"/>
        </a:defRPr>
      </a:lvl8pPr>
      <a:lvl9pPr marL="1828800" algn="ctr" defTabSz="457200" rtl="0" eaLnBrk="1" fontAlgn="base" hangingPunct="1">
        <a:spcBef>
          <a:spcPct val="0"/>
        </a:spcBef>
        <a:spcAft>
          <a:spcPct val="0"/>
        </a:spcAft>
        <a:defRPr sz="4400">
          <a:solidFill>
            <a:schemeClr val="bg1"/>
          </a:solidFill>
          <a:latin typeface="Verdana" panose="020B0604030504040204" pitchFamily="34" charset="0"/>
        </a:defRPr>
      </a:lvl9pPr>
    </p:titleStyle>
    <p:bodyStyle>
      <a:lvl1pPr marL="342900" indent="-342900" algn="l" defTabSz="457200" rtl="0" eaLnBrk="1" fontAlgn="base" hangingPunct="1">
        <a:spcBef>
          <a:spcPct val="20000"/>
        </a:spcBef>
        <a:spcAft>
          <a:spcPct val="0"/>
        </a:spcAft>
        <a:buClr>
          <a:schemeClr val="tx2"/>
        </a:buClr>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1pPr>
      <a:lvl2pPr marL="742950" indent="-285750" algn="l" defTabSz="457200" rtl="0" eaLnBrk="1" fontAlgn="base" hangingPunct="1">
        <a:spcBef>
          <a:spcPct val="20000"/>
        </a:spcBef>
        <a:spcAft>
          <a:spcPct val="0"/>
        </a:spcAft>
        <a:buClr>
          <a:schemeClr val="tx2"/>
        </a:buClr>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Clr>
          <a:schemeClr val="tx2"/>
        </a:buClr>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Clr>
          <a:schemeClr val="tx2"/>
        </a:buClr>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Clr>
          <a:schemeClr val="tx2"/>
        </a:buClr>
        <a:buFont typeface="Arial" panose="020B0604020202020204" pitchFamily="34" charset="0"/>
        <a:buChar char="»"/>
        <a:defRPr sz="2000" kern="1200">
          <a:solidFill>
            <a:schemeClr val="tx1"/>
          </a:solidFill>
          <a:latin typeface="+mn-lt"/>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0.jpeg"/><Relationship Id="rId1" Type="http://schemas.openxmlformats.org/officeDocument/2006/relationships/image" Target="../media/image9.jpe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2.jpeg"/><Relationship Id="rId1" Type="http://schemas.openxmlformats.org/officeDocument/2006/relationships/image" Target="../media/image1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3.png"/></Relationships>
</file>

<file path=ppt/slides/_rels/slide4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 28"/>
          <p:cNvGrpSpPr/>
          <p:nvPr/>
        </p:nvGrpSpPr>
        <p:grpSpPr>
          <a:xfrm>
            <a:off x="3476362" y="-30480"/>
            <a:ext cx="5654939" cy="6677573"/>
            <a:chOff x="3476362" y="-30480"/>
            <a:chExt cx="5654939" cy="6677573"/>
          </a:xfrm>
        </p:grpSpPr>
        <p:grpSp>
          <p:nvGrpSpPr>
            <p:cNvPr id="30" name="组 29"/>
            <p:cNvGrpSpPr/>
            <p:nvPr/>
          </p:nvGrpSpPr>
          <p:grpSpPr>
            <a:xfrm>
              <a:off x="3476362" y="109769"/>
              <a:ext cx="5595066" cy="6537324"/>
              <a:chOff x="3476362" y="109769"/>
              <a:chExt cx="5595066" cy="6537324"/>
            </a:xfrm>
          </p:grpSpPr>
          <p:grpSp>
            <p:nvGrpSpPr>
              <p:cNvPr id="32" name="组 31"/>
              <p:cNvGrpSpPr/>
              <p:nvPr/>
            </p:nvGrpSpPr>
            <p:grpSpPr>
              <a:xfrm>
                <a:off x="3476362" y="5951402"/>
                <a:ext cx="5554656" cy="695691"/>
                <a:chOff x="3476362" y="5951402"/>
                <a:chExt cx="5554656" cy="695691"/>
              </a:xfrm>
            </p:grpSpPr>
            <p:pic>
              <p:nvPicPr>
                <p:cNvPr id="35" name="Picture 4" descr="databymycos"/>
                <p:cNvPicPr>
                  <a:picLocks noChangeAspect="1" noChangeArrowheads="1"/>
                </p:cNvPicPr>
                <p:nvPr/>
              </p:nvPicPr>
              <p:blipFill>
                <a:blip r:embed="rId1" cstate="print"/>
                <a:srcRect/>
                <a:stretch>
                  <a:fillRect/>
                </a:stretch>
              </p:blipFill>
              <p:spPr bwMode="auto">
                <a:xfrm>
                  <a:off x="3697730" y="5951402"/>
                  <a:ext cx="1668551" cy="392755"/>
                </a:xfrm>
                <a:prstGeom prst="rect">
                  <a:avLst/>
                </a:prstGeom>
                <a:noFill/>
                <a:ln w="9525">
                  <a:noFill/>
                  <a:miter lim="800000"/>
                  <a:headEnd/>
                  <a:tailEnd/>
                </a:ln>
              </p:spPr>
            </p:pic>
            <p:pic>
              <p:nvPicPr>
                <p:cNvPr id="36" name="Picture 2" descr="C:\Users\hd\Desktop\PPT背景图副本2.jpg"/>
                <p:cNvPicPr>
                  <a:picLocks noChangeAspect="1" noChangeArrowheads="1"/>
                </p:cNvPicPr>
                <p:nvPr/>
              </p:nvPicPr>
              <p:blipFill rotWithShape="1">
                <a:blip r:embed="rId2" cstate="print"/>
                <a:srcRect l="73862" t="92869" r="2110" b="4021"/>
                <a:stretch>
                  <a:fillRect/>
                </a:stretch>
              </p:blipFill>
              <p:spPr bwMode="auto">
                <a:xfrm>
                  <a:off x="3476362" y="6433867"/>
                  <a:ext cx="2197063" cy="213226"/>
                </a:xfrm>
                <a:prstGeom prst="rect">
                  <a:avLst/>
                </a:prstGeom>
                <a:noFill/>
                <a:ln w="9525">
                  <a:noFill/>
                  <a:miter lim="800000"/>
                  <a:headEnd/>
                  <a:tailEnd/>
                </a:ln>
              </p:spPr>
            </p:pic>
            <p:pic>
              <p:nvPicPr>
                <p:cNvPr id="37" name="Picture 2" descr="C:\Users\hd\Desktop\PPT背景图副本2.jpg"/>
                <p:cNvPicPr>
                  <a:picLocks noChangeAspect="1" noChangeArrowheads="1"/>
                </p:cNvPicPr>
                <p:nvPr/>
              </p:nvPicPr>
              <p:blipFill rotWithShape="1">
                <a:blip r:embed="rId2" cstate="print"/>
                <a:srcRect l="51760" t="91396" r="24212" b="3750"/>
                <a:stretch>
                  <a:fillRect/>
                </a:stretch>
              </p:blipFill>
              <p:spPr bwMode="auto">
                <a:xfrm>
                  <a:off x="6833955" y="6304076"/>
                  <a:ext cx="2197063" cy="332780"/>
                </a:xfrm>
                <a:prstGeom prst="rect">
                  <a:avLst/>
                </a:prstGeom>
                <a:noFill/>
                <a:ln w="9525">
                  <a:noFill/>
                  <a:miter lim="800000"/>
                  <a:headEnd/>
                  <a:tailEnd/>
                </a:ln>
              </p:spPr>
            </p:pic>
          </p:grpSp>
          <p:pic>
            <p:nvPicPr>
              <p:cNvPr id="33" name="Picture 2" descr="C:\Users\hd\Desktop\PPT背景图副本2.jpg"/>
              <p:cNvPicPr>
                <a:picLocks noChangeAspect="1" noChangeArrowheads="1"/>
              </p:cNvPicPr>
              <p:nvPr/>
            </p:nvPicPr>
            <p:blipFill rotWithShape="1">
              <a:blip r:embed="rId2" cstate="print"/>
              <a:srcRect l="34292" r="28705" b="92474"/>
              <a:stretch>
                <a:fillRect/>
              </a:stretch>
            </p:blipFill>
            <p:spPr bwMode="auto">
              <a:xfrm>
                <a:off x="5687785" y="109769"/>
                <a:ext cx="3383643" cy="516159"/>
              </a:xfrm>
              <a:prstGeom prst="rect">
                <a:avLst/>
              </a:prstGeom>
              <a:noFill/>
              <a:ln w="9525">
                <a:noFill/>
                <a:miter lim="800000"/>
                <a:headEnd/>
                <a:tailEnd/>
              </a:ln>
            </p:spPr>
          </p:pic>
        </p:grpSp>
        <p:pic>
          <p:nvPicPr>
            <p:cNvPr id="31" name="图片 30" descr="麦可思研究院.jpg"/>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071960" y="-30480"/>
              <a:ext cx="2059341" cy="792054"/>
            </a:xfrm>
            <a:prstGeom prst="rect">
              <a:avLst/>
            </a:prstGeom>
          </p:spPr>
        </p:pic>
      </p:grpSp>
      <p:sp>
        <p:nvSpPr>
          <p:cNvPr id="38" name="Rectangle 2"/>
          <p:cNvSpPr txBox="1">
            <a:spLocks noChangeArrowheads="1"/>
          </p:cNvSpPr>
          <p:nvPr/>
        </p:nvSpPr>
        <p:spPr>
          <a:xfrm>
            <a:off x="0" y="2332971"/>
            <a:ext cx="9143999" cy="1096030"/>
          </a:xfrm>
          <a:prstGeom prst="rect">
            <a:avLst/>
          </a:prstGeom>
        </p:spPr>
        <p:txBody>
          <a:bodyPr/>
          <a:lstStyle>
            <a:lvl1pPr algn="ctr" defTabSz="457200" rtl="0" eaLnBrk="1" fontAlgn="base" hangingPunct="1">
              <a:spcBef>
                <a:spcPct val="0"/>
              </a:spcBef>
              <a:spcAft>
                <a:spcPct val="0"/>
              </a:spcAft>
              <a:defRPr sz="4400" kern="1200">
                <a:solidFill>
                  <a:schemeClr val="bg1"/>
                </a:solidFill>
                <a:latin typeface="+mj-lt"/>
                <a:ea typeface="MS PGothic" panose="020B0600070205080204" pitchFamily="34" charset="-128"/>
                <a:cs typeface="MS PGothic" panose="020B0600070205080204" pitchFamily="34" charset="-128"/>
              </a:defRPr>
            </a:lvl1pPr>
            <a:lvl2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2pPr>
            <a:lvl3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3pPr>
            <a:lvl4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4pPr>
            <a:lvl5pPr algn="ctr" defTabSz="457200" rtl="0" eaLnBrk="1" fontAlgn="base" hangingPunct="1">
              <a:spcBef>
                <a:spcPct val="0"/>
              </a:spcBef>
              <a:spcAft>
                <a:spcPct val="0"/>
              </a:spcAft>
              <a:defRPr sz="4400">
                <a:solidFill>
                  <a:schemeClr val="bg1"/>
                </a:solidFill>
                <a:latin typeface="Verdana" panose="020B0604030504040204" pitchFamily="34" charset="0"/>
                <a:ea typeface="MS PGothic" panose="020B0600070205080204" pitchFamily="34" charset="-128"/>
                <a:cs typeface="MS PGothic" panose="020B0600070205080204" pitchFamily="34" charset="-128"/>
              </a:defRPr>
            </a:lvl5pPr>
            <a:lvl6pPr marL="457200" algn="ctr" defTabSz="457200" rtl="0" eaLnBrk="1" fontAlgn="base" hangingPunct="1">
              <a:spcBef>
                <a:spcPct val="0"/>
              </a:spcBef>
              <a:spcAft>
                <a:spcPct val="0"/>
              </a:spcAft>
              <a:defRPr sz="4400">
                <a:solidFill>
                  <a:schemeClr val="bg1"/>
                </a:solidFill>
                <a:latin typeface="Verdana" panose="020B0604030504040204" pitchFamily="34" charset="0"/>
              </a:defRPr>
            </a:lvl6pPr>
            <a:lvl7pPr marL="914400" algn="ctr" defTabSz="457200" rtl="0" eaLnBrk="1" fontAlgn="base" hangingPunct="1">
              <a:spcBef>
                <a:spcPct val="0"/>
              </a:spcBef>
              <a:spcAft>
                <a:spcPct val="0"/>
              </a:spcAft>
              <a:defRPr sz="4400">
                <a:solidFill>
                  <a:schemeClr val="bg1"/>
                </a:solidFill>
                <a:latin typeface="Verdana" panose="020B0604030504040204" pitchFamily="34" charset="0"/>
              </a:defRPr>
            </a:lvl7pPr>
            <a:lvl8pPr marL="1371600" algn="ctr" defTabSz="457200" rtl="0" eaLnBrk="1" fontAlgn="base" hangingPunct="1">
              <a:spcBef>
                <a:spcPct val="0"/>
              </a:spcBef>
              <a:spcAft>
                <a:spcPct val="0"/>
              </a:spcAft>
              <a:defRPr sz="4400">
                <a:solidFill>
                  <a:schemeClr val="bg1"/>
                </a:solidFill>
                <a:latin typeface="Verdana" panose="020B0604030504040204" pitchFamily="34" charset="0"/>
              </a:defRPr>
            </a:lvl8pPr>
            <a:lvl9pPr marL="1828800" algn="ctr" defTabSz="457200" rtl="0" eaLnBrk="1" fontAlgn="base" hangingPunct="1">
              <a:spcBef>
                <a:spcPct val="0"/>
              </a:spcBef>
              <a:spcAft>
                <a:spcPct val="0"/>
              </a:spcAft>
              <a:defRPr sz="4400">
                <a:solidFill>
                  <a:schemeClr val="bg1"/>
                </a:solidFill>
                <a:latin typeface="Verdana" panose="020B0604030504040204" pitchFamily="34" charset="0"/>
              </a:defRPr>
            </a:lvl9pPr>
          </a:lstStyle>
          <a:p>
            <a:pPr>
              <a:lnSpc>
                <a:spcPct val="137000"/>
              </a:lnSpc>
            </a:pPr>
            <a:r>
              <a:rPr lang="zh-CN" altLang="en-US" b="1" dirty="0" smtClean="0">
                <a:solidFill>
                  <a:schemeClr val="tx1"/>
                </a:solidFill>
                <a:latin typeface="微软雅黑" panose="020B0503020204020204" pitchFamily="34" charset="-122"/>
                <a:ea typeface="微软雅黑" panose="020B0503020204020204" pitchFamily="34" charset="-122"/>
              </a:rPr>
              <a:t>悉尼协议与高职专业建设</a:t>
            </a:r>
            <a:endParaRPr lang="en-US" altLang="zh-CN" b="1" dirty="0">
              <a:solidFill>
                <a:schemeClr val="tx1"/>
              </a:solidFill>
              <a:latin typeface="微软雅黑" panose="020B0503020204020204" pitchFamily="34" charset="-122"/>
              <a:ea typeface="微软雅黑" panose="020B0503020204020204" pitchFamily="34" charset="-122"/>
            </a:endParaRPr>
          </a:p>
        </p:txBody>
      </p:sp>
      <p:sp>
        <p:nvSpPr>
          <p:cNvPr id="39" name="矩形 38"/>
          <p:cNvSpPr>
            <a:spLocks noChangeArrowheads="1"/>
          </p:cNvSpPr>
          <p:nvPr/>
        </p:nvSpPr>
        <p:spPr bwMode="auto">
          <a:xfrm>
            <a:off x="0" y="3679825"/>
            <a:ext cx="9071428" cy="417830"/>
          </a:xfrm>
          <a:prstGeom prst="rect">
            <a:avLst/>
          </a:prstGeom>
          <a:noFill/>
          <a:ln w="9525">
            <a:noFill/>
            <a:miter lim="800000"/>
          </a:ln>
        </p:spPr>
        <p:txBody>
          <a:bodyPr wrap="square">
            <a:spAutoFit/>
          </a:bodyPr>
          <a:lstStyle/>
          <a:p>
            <a:pPr algn="ctr"/>
            <a:r>
              <a:rPr lang="zh-CN" altLang="en-US" sz="2000" dirty="0" smtClean="0">
                <a:solidFill>
                  <a:schemeClr val="bg1">
                    <a:lumMod val="95000"/>
                  </a:schemeClr>
                </a:solidFill>
                <a:latin typeface="+mn-ea"/>
              </a:rPr>
              <a:t>麦</a:t>
            </a:r>
            <a:r>
              <a:rPr lang="zh-CN" altLang="en-US" sz="2000" dirty="0">
                <a:solidFill>
                  <a:schemeClr val="bg1">
                    <a:lumMod val="95000"/>
                  </a:schemeClr>
                </a:solidFill>
                <a:latin typeface="+mn-ea"/>
              </a:rPr>
              <a:t>可思</a:t>
            </a:r>
            <a:r>
              <a:rPr lang="zh-CN" altLang="en-US" sz="2000" dirty="0" smtClean="0">
                <a:solidFill>
                  <a:schemeClr val="bg1">
                    <a:lumMod val="95000"/>
                  </a:schemeClr>
                </a:solidFill>
                <a:latin typeface="+mn-ea"/>
              </a:rPr>
              <a:t>究院</a:t>
            </a:r>
            <a:endParaRPr lang="en-US" altLang="zh-CN" sz="2000" dirty="0" smtClean="0">
              <a:solidFill>
                <a:schemeClr val="bg1">
                  <a:lumMod val="95000"/>
                </a:schemeClr>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anim calcmode="lin" valueType="num">
                                      <p:cBhvr>
                                        <p:cTn id="11" dur="500" fill="hold"/>
                                        <p:tgtEl>
                                          <p:spTgt spid="39"/>
                                        </p:tgtEl>
                                        <p:attrNameLst>
                                          <p:attrName>ppt_x</p:attrName>
                                        </p:attrNameLst>
                                      </p:cBhvr>
                                      <p:tavLst>
                                        <p:tav tm="0">
                                          <p:val>
                                            <p:strVal val="#ppt_x"/>
                                          </p:val>
                                        </p:tav>
                                        <p:tav tm="100000">
                                          <p:val>
                                            <p:strVal val="#ppt_x"/>
                                          </p:val>
                                        </p:tav>
                                      </p:tavLst>
                                    </p:anim>
                                    <p:anim calcmode="lin" valueType="num">
                                      <p:cBhvr>
                                        <p:cTn id="12" dur="5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9"/>
          <p:cNvSpPr>
            <a:spLocks noChangeArrowheads="1"/>
          </p:cNvSpPr>
          <p:nvPr/>
        </p:nvSpPr>
        <p:spPr bwMode="auto">
          <a:xfrm>
            <a:off x="5229121" y="5803940"/>
            <a:ext cx="2092018"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培养目标标准项</a:t>
            </a:r>
            <a:endParaRPr lang="zh-CN" altLang="en-US" dirty="0">
              <a:solidFill>
                <a:schemeClr val="bg1"/>
              </a:solidFill>
            </a:endParaRPr>
          </a:p>
        </p:txBody>
      </p:sp>
      <p:sp>
        <p:nvSpPr>
          <p:cNvPr id="5" name="Rectangle 59"/>
          <p:cNvSpPr>
            <a:spLocks noChangeArrowheads="1"/>
          </p:cNvSpPr>
          <p:nvPr/>
        </p:nvSpPr>
        <p:spPr bwMode="auto">
          <a:xfrm>
            <a:off x="4767962" y="4832143"/>
            <a:ext cx="2092018"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持续改进标准项</a:t>
            </a:r>
            <a:endParaRPr lang="zh-CN" altLang="en-US" dirty="0">
              <a:solidFill>
                <a:schemeClr val="bg1"/>
              </a:solidFill>
            </a:endParaRPr>
          </a:p>
        </p:txBody>
      </p:sp>
      <p:sp>
        <p:nvSpPr>
          <p:cNvPr id="6" name="Rectangle 59"/>
          <p:cNvSpPr>
            <a:spLocks noChangeArrowheads="1"/>
          </p:cNvSpPr>
          <p:nvPr/>
        </p:nvSpPr>
        <p:spPr bwMode="auto">
          <a:xfrm>
            <a:off x="4793693" y="3884096"/>
            <a:ext cx="2092018"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设施建设标准项</a:t>
            </a:r>
            <a:endParaRPr lang="zh-CN" altLang="en-US" dirty="0">
              <a:solidFill>
                <a:schemeClr val="bg1"/>
              </a:solidFill>
            </a:endParaRPr>
          </a:p>
        </p:txBody>
      </p:sp>
      <p:sp>
        <p:nvSpPr>
          <p:cNvPr id="7" name="Rectangle 59"/>
          <p:cNvSpPr>
            <a:spLocks noChangeArrowheads="1"/>
          </p:cNvSpPr>
          <p:nvPr/>
        </p:nvSpPr>
        <p:spPr bwMode="auto">
          <a:xfrm>
            <a:off x="5460879" y="3031052"/>
            <a:ext cx="2092018"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课程体系标准项</a:t>
            </a:r>
            <a:endParaRPr lang="zh-CN" altLang="en-US" dirty="0">
              <a:solidFill>
                <a:schemeClr val="bg1"/>
              </a:solidFill>
            </a:endParaRPr>
          </a:p>
        </p:txBody>
      </p:sp>
      <p:sp>
        <p:nvSpPr>
          <p:cNvPr id="8" name="Rectangle 59"/>
          <p:cNvSpPr>
            <a:spLocks noChangeArrowheads="1"/>
          </p:cNvSpPr>
          <p:nvPr/>
        </p:nvSpPr>
        <p:spPr bwMode="auto">
          <a:xfrm>
            <a:off x="4736296" y="2223528"/>
            <a:ext cx="2020766"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师资队伍标准项</a:t>
            </a:r>
            <a:endParaRPr lang="zh-CN" altLang="en-US" dirty="0">
              <a:solidFill>
                <a:schemeClr val="bg1"/>
              </a:solidFill>
            </a:endParaRPr>
          </a:p>
        </p:txBody>
      </p:sp>
      <p:sp>
        <p:nvSpPr>
          <p:cNvPr id="9" name="Rectangle 59"/>
          <p:cNvSpPr>
            <a:spLocks noChangeArrowheads="1"/>
          </p:cNvSpPr>
          <p:nvPr/>
        </p:nvSpPr>
        <p:spPr bwMode="auto">
          <a:xfrm>
            <a:off x="4702649" y="1417986"/>
            <a:ext cx="1733780"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学生标准项</a:t>
            </a:r>
            <a:endParaRPr lang="zh-CN" altLang="en-US" dirty="0">
              <a:solidFill>
                <a:schemeClr val="bg1"/>
              </a:solidFill>
            </a:endParaRPr>
          </a:p>
        </p:txBody>
      </p:sp>
      <p:sp>
        <p:nvSpPr>
          <p:cNvPr id="10" name="Rectangle 59"/>
          <p:cNvSpPr>
            <a:spLocks noChangeArrowheads="1"/>
          </p:cNvSpPr>
          <p:nvPr/>
        </p:nvSpPr>
        <p:spPr bwMode="auto">
          <a:xfrm>
            <a:off x="1252864" y="5615915"/>
            <a:ext cx="2264236"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社会服务能力建设</a:t>
            </a:r>
            <a:endParaRPr lang="zh-CN" altLang="en-US" dirty="0">
              <a:solidFill>
                <a:schemeClr val="bg1"/>
              </a:solidFill>
            </a:endParaRPr>
          </a:p>
        </p:txBody>
      </p:sp>
      <p:sp>
        <p:nvSpPr>
          <p:cNvPr id="11" name="Rectangle 59"/>
          <p:cNvSpPr>
            <a:spLocks noChangeArrowheads="1"/>
          </p:cNvSpPr>
          <p:nvPr/>
        </p:nvSpPr>
        <p:spPr bwMode="auto">
          <a:xfrm>
            <a:off x="316694" y="4644117"/>
            <a:ext cx="3200406"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管理机制建设与第三方评价</a:t>
            </a:r>
            <a:endParaRPr lang="zh-CN" altLang="en-US" dirty="0">
              <a:solidFill>
                <a:schemeClr val="bg1"/>
              </a:solidFill>
            </a:endParaRPr>
          </a:p>
        </p:txBody>
      </p:sp>
      <p:sp>
        <p:nvSpPr>
          <p:cNvPr id="12" name="Rectangle 59"/>
          <p:cNvSpPr>
            <a:spLocks noChangeArrowheads="1"/>
          </p:cNvSpPr>
          <p:nvPr/>
        </p:nvSpPr>
        <p:spPr bwMode="auto">
          <a:xfrm>
            <a:off x="1248908" y="1218085"/>
            <a:ext cx="2268192"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人才培养模式改革</a:t>
            </a:r>
            <a:endParaRPr lang="zh-CN" altLang="en-US" dirty="0">
              <a:solidFill>
                <a:schemeClr val="bg1"/>
              </a:solidFill>
            </a:endParaRPr>
          </a:p>
        </p:txBody>
      </p:sp>
      <p:sp>
        <p:nvSpPr>
          <p:cNvPr id="13" name="Rectangle 59"/>
          <p:cNvSpPr>
            <a:spLocks noChangeArrowheads="1"/>
          </p:cNvSpPr>
          <p:nvPr/>
        </p:nvSpPr>
        <p:spPr bwMode="auto">
          <a:xfrm>
            <a:off x="106899" y="2831150"/>
            <a:ext cx="3410201"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r>
              <a:rPr lang="zh-CN" altLang="en-US" dirty="0" smtClean="0">
                <a:solidFill>
                  <a:schemeClr val="bg1"/>
                </a:solidFill>
              </a:rPr>
              <a:t>课程体系改革与教学资源建设</a:t>
            </a:r>
            <a:endParaRPr lang="zh-CN" altLang="en-US" dirty="0">
              <a:solidFill>
                <a:schemeClr val="bg1"/>
              </a:solidFill>
            </a:endParaRPr>
          </a:p>
        </p:txBody>
      </p:sp>
      <p:sp>
        <p:nvSpPr>
          <p:cNvPr id="14" name="Rectangle 59"/>
          <p:cNvSpPr>
            <a:spLocks noChangeArrowheads="1"/>
          </p:cNvSpPr>
          <p:nvPr/>
        </p:nvSpPr>
        <p:spPr bwMode="auto">
          <a:xfrm>
            <a:off x="425551" y="3707945"/>
            <a:ext cx="3091549"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实践教学体系与条件建设</a:t>
            </a:r>
            <a:endParaRPr lang="zh-CN" altLang="en-US" dirty="0">
              <a:solidFill>
                <a:schemeClr val="bg1"/>
              </a:solidFill>
            </a:endParaRPr>
          </a:p>
        </p:txBody>
      </p:sp>
      <p:grpSp>
        <p:nvGrpSpPr>
          <p:cNvPr id="2" name="组合 7"/>
          <p:cNvGrpSpPr/>
          <p:nvPr/>
        </p:nvGrpSpPr>
        <p:grpSpPr>
          <a:xfrm>
            <a:off x="3685085" y="1223157"/>
            <a:ext cx="1100783" cy="386661"/>
            <a:chOff x="-110846" y="838200"/>
            <a:chExt cx="6461277" cy="576266"/>
          </a:xfrm>
          <a:effectLst>
            <a:outerShdw blurRad="50800" dist="38100" dir="2700000" algn="tl" rotWithShape="0">
              <a:prstClr val="black">
                <a:alpha val="40000"/>
              </a:prstClr>
            </a:outerShdw>
          </a:effectLst>
        </p:grpSpPr>
        <p:sp>
          <p:nvSpPr>
            <p:cNvPr id="16" name="单圆角矩形 15"/>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1.</a:t>
              </a:r>
              <a:r>
                <a:rPr lang="zh-CN" altLang="en-US" dirty="0" smtClean="0">
                  <a:solidFill>
                    <a:schemeClr val="bg1"/>
                  </a:solidFill>
                </a:rPr>
                <a:t>学生</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sp>
        <p:nvSpPr>
          <p:cNvPr id="18" name="Rectangle 59"/>
          <p:cNvSpPr>
            <a:spLocks noChangeArrowheads="1"/>
          </p:cNvSpPr>
          <p:nvPr/>
        </p:nvSpPr>
        <p:spPr bwMode="auto">
          <a:xfrm>
            <a:off x="665037" y="2035503"/>
            <a:ext cx="2852063" cy="386904"/>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“双师”教学队伍建设</a:t>
            </a:r>
            <a:endParaRPr lang="zh-CN" altLang="en-US" dirty="0">
              <a:solidFill>
                <a:schemeClr val="bg1"/>
              </a:solidFill>
            </a:endParaRPr>
          </a:p>
        </p:txBody>
      </p:sp>
      <p:grpSp>
        <p:nvGrpSpPr>
          <p:cNvPr id="3" name="组合 10"/>
          <p:cNvGrpSpPr/>
          <p:nvPr/>
        </p:nvGrpSpPr>
        <p:grpSpPr>
          <a:xfrm>
            <a:off x="3683105" y="2040567"/>
            <a:ext cx="1138389" cy="386661"/>
            <a:chOff x="-110846" y="838200"/>
            <a:chExt cx="6461277" cy="576266"/>
          </a:xfrm>
          <a:effectLst>
            <a:outerShdw blurRad="50800" dist="38100" dir="2700000" algn="tl" rotWithShape="0">
              <a:prstClr val="black">
                <a:alpha val="40000"/>
              </a:prstClr>
            </a:outerShdw>
          </a:effectLst>
        </p:grpSpPr>
        <p:sp>
          <p:nvSpPr>
            <p:cNvPr id="20" name="单圆角矩形 19"/>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2.</a:t>
              </a:r>
              <a:r>
                <a:rPr lang="zh-CN" altLang="en-US" dirty="0" smtClean="0">
                  <a:solidFill>
                    <a:schemeClr val="bg1"/>
                  </a:solidFill>
                </a:rPr>
                <a:t>教师</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5" name="组合 33"/>
          <p:cNvGrpSpPr/>
          <p:nvPr/>
        </p:nvGrpSpPr>
        <p:grpSpPr>
          <a:xfrm>
            <a:off x="3681125" y="2846109"/>
            <a:ext cx="1991013" cy="386661"/>
            <a:chOff x="-110846" y="838200"/>
            <a:chExt cx="6461276" cy="576266"/>
          </a:xfrm>
          <a:effectLst>
            <a:outerShdw blurRad="50800" dist="38100" dir="2700000" algn="tl" rotWithShape="0">
              <a:prstClr val="black">
                <a:alpha val="40000"/>
              </a:prstClr>
            </a:outerShdw>
          </a:effectLst>
        </p:grpSpPr>
        <p:sp>
          <p:nvSpPr>
            <p:cNvPr id="23" name="单圆角矩形 22"/>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4" name="TextBox 23"/>
            <p:cNvSpPr txBox="1"/>
            <p:nvPr/>
          </p:nvSpPr>
          <p:spPr>
            <a:xfrm>
              <a:off x="-75421" y="838203"/>
              <a:ext cx="6425851"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3.</a:t>
              </a:r>
              <a:r>
                <a:rPr lang="zh-CN" altLang="en-US" dirty="0" smtClean="0">
                  <a:solidFill>
                    <a:schemeClr val="bg1"/>
                  </a:solidFill>
                </a:rPr>
                <a:t>课程  </a:t>
              </a:r>
              <a:r>
                <a:rPr lang="en-US" altLang="zh-CN" dirty="0" smtClean="0">
                  <a:solidFill>
                    <a:schemeClr val="bg1"/>
                  </a:solidFill>
                </a:rPr>
                <a:t>4.</a:t>
              </a:r>
              <a:r>
                <a:rPr lang="zh-CN" altLang="en-US" dirty="0" smtClean="0">
                  <a:solidFill>
                    <a:schemeClr val="bg1"/>
                  </a:solidFill>
                </a:rPr>
                <a:t>教学</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19" name="组合 36"/>
          <p:cNvGrpSpPr/>
          <p:nvPr/>
        </p:nvGrpSpPr>
        <p:grpSpPr>
          <a:xfrm>
            <a:off x="3681126" y="3713009"/>
            <a:ext cx="1199656" cy="386661"/>
            <a:chOff x="-110846" y="838200"/>
            <a:chExt cx="6461277" cy="576266"/>
          </a:xfrm>
          <a:effectLst>
            <a:outerShdw blurRad="50800" dist="38100" dir="2700000" algn="tl" rotWithShape="0">
              <a:prstClr val="black">
                <a:alpha val="40000"/>
              </a:prstClr>
            </a:outerShdw>
          </a:effectLst>
        </p:grpSpPr>
        <p:sp>
          <p:nvSpPr>
            <p:cNvPr id="26" name="单圆角矩形 25"/>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7" name="TextBox 26"/>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5.</a:t>
              </a:r>
              <a:r>
                <a:rPr lang="zh-CN" altLang="en-US" dirty="0" smtClean="0">
                  <a:solidFill>
                    <a:schemeClr val="bg1"/>
                  </a:solidFill>
                </a:rPr>
                <a:t>实践</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22" name="组合 39"/>
          <p:cNvGrpSpPr/>
          <p:nvPr/>
        </p:nvGrpSpPr>
        <p:grpSpPr>
          <a:xfrm>
            <a:off x="3691022" y="4649179"/>
            <a:ext cx="1166009" cy="386661"/>
            <a:chOff x="-110846" y="838200"/>
            <a:chExt cx="6461277" cy="576266"/>
          </a:xfrm>
          <a:effectLst>
            <a:outerShdw blurRad="50800" dist="38100" dir="2700000" algn="tl" rotWithShape="0">
              <a:prstClr val="black">
                <a:alpha val="40000"/>
              </a:prstClr>
            </a:outerShdw>
          </a:effectLst>
        </p:grpSpPr>
        <p:sp>
          <p:nvSpPr>
            <p:cNvPr id="29" name="单圆角矩形 28"/>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0" name="TextBox 29"/>
            <p:cNvSpPr txBox="1"/>
            <p:nvPr/>
          </p:nvSpPr>
          <p:spPr>
            <a:xfrm>
              <a:off x="-75422" y="838203"/>
              <a:ext cx="6425853"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6.</a:t>
              </a:r>
              <a:r>
                <a:rPr lang="zh-CN" altLang="en-US" dirty="0" smtClean="0">
                  <a:solidFill>
                    <a:schemeClr val="bg1"/>
                  </a:solidFill>
                </a:rPr>
                <a:t>管理</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25" name="组合 43"/>
          <p:cNvGrpSpPr/>
          <p:nvPr/>
        </p:nvGrpSpPr>
        <p:grpSpPr>
          <a:xfrm>
            <a:off x="3689042" y="5620977"/>
            <a:ext cx="1643083" cy="386661"/>
            <a:chOff x="-110846" y="838200"/>
            <a:chExt cx="6461277" cy="576266"/>
          </a:xfrm>
          <a:effectLst>
            <a:outerShdw blurRad="50800" dist="38100" dir="2700000" algn="tl" rotWithShape="0">
              <a:prstClr val="black">
                <a:alpha val="40000"/>
              </a:prstClr>
            </a:outerShdw>
          </a:effectLst>
        </p:grpSpPr>
        <p:sp>
          <p:nvSpPr>
            <p:cNvPr id="32" name="单圆角矩形 31"/>
            <p:cNvSpPr/>
            <p:nvPr/>
          </p:nvSpPr>
          <p:spPr>
            <a:xfrm>
              <a:off x="-110846" y="838200"/>
              <a:ext cx="6149694" cy="576266"/>
            </a:xfrm>
            <a:prstGeom prst="snipRoundRect">
              <a:avLst>
                <a:gd name="adj1" fmla="val 16667"/>
                <a:gd name="adj2" fmla="val 50000"/>
              </a:avLst>
            </a:prstGeom>
            <a:solidFill>
              <a:srgbClr val="15335E"/>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33" name="TextBox 32"/>
            <p:cNvSpPr txBox="1"/>
            <p:nvPr/>
          </p:nvSpPr>
          <p:spPr>
            <a:xfrm>
              <a:off x="-75423" y="838203"/>
              <a:ext cx="6425854" cy="550439"/>
            </a:xfrm>
            <a:prstGeom prst="rect">
              <a:avLst/>
            </a:prstGeom>
            <a:noFill/>
          </p:spPr>
          <p:txBody>
            <a:bodyPr wrap="square" rtlCol="0">
              <a:spAutoFit/>
            </a:bodyPr>
            <a:lstStyle/>
            <a:p>
              <a:pPr fontAlgn="base">
                <a:spcBef>
                  <a:spcPct val="0"/>
                </a:spcBef>
                <a:spcAft>
                  <a:spcPct val="0"/>
                </a:spcAft>
              </a:pPr>
              <a:r>
                <a:rPr lang="en-US" altLang="zh-CN" dirty="0" smtClean="0">
                  <a:solidFill>
                    <a:schemeClr val="bg1"/>
                  </a:solidFill>
                </a:rPr>
                <a:t>7.</a:t>
              </a:r>
              <a:r>
                <a:rPr lang="zh-CN" altLang="en-US" dirty="0" smtClean="0">
                  <a:solidFill>
                    <a:schemeClr val="bg1"/>
                  </a:solidFill>
                </a:rPr>
                <a:t>社会需求</a:t>
              </a:r>
              <a:endParaRPr lang="zh-CN" altLang="zh-CN"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grpSp>
      <p:sp>
        <p:nvSpPr>
          <p:cNvPr id="34" name="Rectangle 59"/>
          <p:cNvSpPr>
            <a:spLocks noChangeArrowheads="1"/>
          </p:cNvSpPr>
          <p:nvPr/>
        </p:nvSpPr>
        <p:spPr bwMode="auto">
          <a:xfrm>
            <a:off x="6541350" y="1416007"/>
            <a:ext cx="2008886"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毕业要求标准项</a:t>
            </a:r>
            <a:endParaRPr lang="zh-CN" altLang="en-US" dirty="0">
              <a:solidFill>
                <a:schemeClr val="bg1"/>
              </a:solidFill>
            </a:endParaRPr>
          </a:p>
        </p:txBody>
      </p:sp>
      <p:sp>
        <p:nvSpPr>
          <p:cNvPr id="35" name="Rectangle 59"/>
          <p:cNvSpPr>
            <a:spLocks noChangeArrowheads="1"/>
          </p:cNvSpPr>
          <p:nvPr/>
        </p:nvSpPr>
        <p:spPr bwMode="auto">
          <a:xfrm>
            <a:off x="6956982" y="3882117"/>
            <a:ext cx="2092018" cy="386904"/>
          </a:xfrm>
          <a:prstGeom prst="roundRect">
            <a:avLst/>
          </a:prstGeom>
          <a:solidFill>
            <a:schemeClr val="tx2">
              <a:lumMod val="75000"/>
            </a:schemeClr>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zh-CN" altLang="en-US" dirty="0" smtClean="0">
                <a:solidFill>
                  <a:schemeClr val="bg1"/>
                </a:solidFill>
              </a:rPr>
              <a:t>支持条件标准项</a:t>
            </a:r>
            <a:endParaRPr lang="zh-CN" altLang="en-US" dirty="0">
              <a:solidFill>
                <a:schemeClr val="bg1"/>
              </a:solidFill>
            </a:endParaRPr>
          </a:p>
        </p:txBody>
      </p:sp>
      <p:cxnSp>
        <p:nvCxnSpPr>
          <p:cNvPr id="37"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38"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高职专业建设的国内标准</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par>
                                <p:cTn id="28" presetID="10"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par>
                                <p:cTn id="40" presetID="10" presetClass="entr" presetSubtype="0" fill="hold"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fade">
                                      <p:cBhvr>
                                        <p:cTn id="50" dur="500"/>
                                        <p:tgtEl>
                                          <p:spTgt spid="5"/>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fade">
                                      <p:cBhvr>
                                        <p:cTn id="56" dur="500"/>
                                        <p:tgtEl>
                                          <p:spTgt spid="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500"/>
                                        <p:tgtEl>
                                          <p:spTgt spid="8"/>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500"/>
                                        <p:tgtEl>
                                          <p:spTgt spid="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500"/>
                                        <p:tgtEl>
                                          <p:spTgt spid="3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fade">
                                      <p:cBhvr>
                                        <p:cTn id="6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8" grpId="0" animBg="1"/>
      <p:bldP spid="34" grpId="0" animBg="1"/>
      <p:bldP spid="3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395535" y="980728"/>
          <a:ext cx="8352929" cy="5358324"/>
        </p:xfrm>
        <a:graphic>
          <a:graphicData uri="http://schemas.openxmlformats.org/drawingml/2006/table">
            <a:tbl>
              <a:tblPr firstRow="1" bandRow="1">
                <a:tableStyleId>{5C22544A-7EE6-4342-B048-85BDC9FD1C3A}</a:tableStyleId>
              </a:tblPr>
              <a:tblGrid>
                <a:gridCol w="1168378"/>
                <a:gridCol w="2183540"/>
                <a:gridCol w="1659839"/>
                <a:gridCol w="1670586"/>
                <a:gridCol w="1670586"/>
              </a:tblGrid>
              <a:tr h="740654">
                <a:tc>
                  <a:txBody>
                    <a:bodyPr/>
                    <a:lstStyle/>
                    <a:p>
                      <a:pPr algn="ctr"/>
                      <a:endParaRPr lang="zh-CN" altLang="en-US" dirty="0"/>
                    </a:p>
                  </a:txBody>
                  <a:tcPr anchor="ctr"/>
                </a:tc>
                <a:tc>
                  <a:txBody>
                    <a:bodyPr/>
                    <a:lstStyle/>
                    <a:p>
                      <a:pPr algn="ctr">
                        <a:spcAft>
                          <a:spcPts val="0"/>
                        </a:spcAft>
                      </a:pPr>
                      <a:r>
                        <a:rPr lang="en-US" sz="2400" kern="100" dirty="0">
                          <a:latin typeface="Calibri" panose="020F0502020204030204"/>
                          <a:ea typeface="宋体" panose="02010600030101010101" pitchFamily="2" charset="-122"/>
                          <a:cs typeface="Times New Roman" panose="02020603050405020304"/>
                        </a:rPr>
                        <a:t>1</a:t>
                      </a:r>
                      <a:r>
                        <a:rPr lang="zh-CN" sz="2400" kern="100" dirty="0">
                          <a:latin typeface="Calibri" panose="020F0502020204030204"/>
                          <a:ea typeface="宋体" panose="02010600030101010101" pitchFamily="2" charset="-122"/>
                          <a:cs typeface="Times New Roman" panose="02020603050405020304"/>
                        </a:rPr>
                        <a:t>学生建设</a:t>
                      </a:r>
                      <a:endParaRPr lang="zh-CN" sz="24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ctr">
                        <a:spcAft>
                          <a:spcPts val="0"/>
                        </a:spcAft>
                      </a:pPr>
                      <a:r>
                        <a:rPr lang="en-US" sz="2400" kern="100">
                          <a:latin typeface="Calibri" panose="020F0502020204030204"/>
                          <a:ea typeface="宋体" panose="02010600030101010101" pitchFamily="2" charset="-122"/>
                          <a:cs typeface="Times New Roman" panose="02020603050405020304"/>
                        </a:rPr>
                        <a:t>2</a:t>
                      </a:r>
                      <a:r>
                        <a:rPr lang="zh-CN" sz="2400" kern="100">
                          <a:latin typeface="Calibri" panose="020F0502020204030204"/>
                          <a:ea typeface="宋体" panose="02010600030101010101" pitchFamily="2" charset="-122"/>
                          <a:cs typeface="Times New Roman" panose="02020603050405020304"/>
                        </a:rPr>
                        <a:t>师资建设</a:t>
                      </a:r>
                      <a:endParaRPr lang="zh-CN" sz="24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ctr">
                        <a:spcAft>
                          <a:spcPts val="0"/>
                        </a:spcAft>
                      </a:pPr>
                      <a:r>
                        <a:rPr lang="en-US" sz="2400" kern="100">
                          <a:latin typeface="Calibri" panose="020F0502020204030204"/>
                          <a:ea typeface="宋体" panose="02010600030101010101" pitchFamily="2" charset="-122"/>
                          <a:cs typeface="Times New Roman" panose="02020603050405020304"/>
                        </a:rPr>
                        <a:t>3</a:t>
                      </a:r>
                      <a:r>
                        <a:rPr lang="zh-CN" sz="2400" kern="100">
                          <a:latin typeface="Calibri" panose="020F0502020204030204"/>
                          <a:ea typeface="宋体" panose="02010600030101010101" pitchFamily="2" charset="-122"/>
                          <a:cs typeface="Times New Roman" panose="02020603050405020304"/>
                        </a:rPr>
                        <a:t>课程建设</a:t>
                      </a:r>
                      <a:endParaRPr lang="zh-CN" sz="24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ctr">
                        <a:spcAft>
                          <a:spcPts val="0"/>
                        </a:spcAft>
                      </a:pPr>
                      <a:r>
                        <a:rPr lang="en-US" sz="2400" kern="100" dirty="0">
                          <a:latin typeface="Calibri" panose="020F0502020204030204"/>
                          <a:ea typeface="宋体" panose="02010600030101010101" pitchFamily="2" charset="-122"/>
                          <a:cs typeface="Times New Roman" panose="02020603050405020304"/>
                        </a:rPr>
                        <a:t>4</a:t>
                      </a:r>
                      <a:r>
                        <a:rPr lang="zh-CN" sz="2400" kern="100" dirty="0">
                          <a:latin typeface="Calibri" panose="020F0502020204030204"/>
                          <a:ea typeface="宋体" panose="02010600030101010101" pitchFamily="2" charset="-122"/>
                          <a:cs typeface="Times New Roman" panose="02020603050405020304"/>
                        </a:rPr>
                        <a:t>教学建设</a:t>
                      </a:r>
                      <a:endParaRPr lang="zh-CN" sz="2400" kern="100" dirty="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altLang="en-US" sz="2000" kern="100" dirty="0" smtClean="0">
                          <a:latin typeface="Calibri" panose="020F0502020204030204"/>
                          <a:ea typeface="宋体" panose="02010600030101010101" pitchFamily="2" charset="-122"/>
                          <a:cs typeface="Times New Roman" panose="02020603050405020304"/>
                        </a:rPr>
                        <a:t>河南</a:t>
                      </a:r>
                      <a:r>
                        <a:rPr lang="zh-CN" sz="2000" kern="100" dirty="0" smtClean="0">
                          <a:latin typeface="Calibri" panose="020F0502020204030204"/>
                          <a:ea typeface="宋体" panose="02010600030101010101" pitchFamily="2" charset="-122"/>
                          <a:cs typeface="Times New Roman" panose="02020603050405020304"/>
                        </a:rPr>
                        <a:t>省</a:t>
                      </a:r>
                      <a:endParaRPr lang="zh-CN" sz="2000" kern="100" dirty="0" smtClean="0">
                        <a:latin typeface="Calibri" panose="020F0502020204030204"/>
                        <a:ea typeface="宋体" panose="02010600030101010101" pitchFamily="2" charset="-122"/>
                        <a:cs typeface="Times New Roman" panose="02020603050405020304"/>
                      </a:endParaRPr>
                    </a:p>
                    <a:p>
                      <a:pPr marL="0" marR="0" lvl="0" indent="0" algn="ctr" defTabSz="457200" rtl="0" eaLnBrk="1" fontAlgn="auto" latinLnBrk="0" hangingPunct="1">
                        <a:lnSpc>
                          <a:spcPct val="100000"/>
                        </a:lnSpc>
                        <a:spcBef>
                          <a:spcPts val="0"/>
                        </a:spcBef>
                        <a:spcAft>
                          <a:spcPts val="0"/>
                        </a:spcAft>
                        <a:buClrTx/>
                        <a:buSzTx/>
                        <a:buFontTx/>
                        <a:buNone/>
                        <a:defRPr/>
                      </a:pPr>
                      <a:r>
                        <a:rPr kumimoji="0" lang="zh-CN" altLang="en-US" sz="2000" b="0" i="0" u="none" strike="noStrike" kern="100" cap="none" spc="0" normalizeH="0" baseline="0" noProof="0" dirty="0" smtClean="0">
                          <a:ln>
                            <a:noFill/>
                          </a:ln>
                          <a:solidFill>
                            <a:prstClr val="black"/>
                          </a:solidFill>
                          <a:effectLst/>
                          <a:uLnTx/>
                          <a:uFillTx/>
                          <a:latin typeface="Calibri" panose="020F0502020204030204"/>
                          <a:ea typeface="宋体" panose="02010600030101010101" pitchFamily="2" charset="-122"/>
                          <a:cs typeface="Times New Roman" panose="02020603050405020304"/>
                        </a:rPr>
                        <a:t>（</a:t>
                      </a:r>
                      <a:r>
                        <a:rPr kumimoji="0" lang="en-US" altLang="zh-CN" sz="2000" b="0" i="0" u="none" strike="noStrike" kern="100" cap="none" spc="0" normalizeH="0" baseline="0" noProof="0" dirty="0" smtClean="0">
                          <a:ln>
                            <a:noFill/>
                          </a:ln>
                          <a:solidFill>
                            <a:prstClr val="black"/>
                          </a:solidFill>
                          <a:effectLst/>
                          <a:uLnTx/>
                          <a:uFillTx/>
                          <a:latin typeface="Calibri" panose="020F0502020204030204"/>
                          <a:ea typeface="宋体" panose="02010600030101010101" pitchFamily="2" charset="-122"/>
                          <a:cs typeface="Times New Roman" panose="02020603050405020304"/>
                        </a:rPr>
                        <a:t>2014</a:t>
                      </a:r>
                      <a:r>
                        <a:rPr kumimoji="0" lang="zh-CN" altLang="en-US" sz="2000" b="0" i="0" u="none" strike="noStrike" kern="100" cap="none" spc="0" normalizeH="0" baseline="0" noProof="0" dirty="0" smtClean="0">
                          <a:ln>
                            <a:noFill/>
                          </a:ln>
                          <a:solidFill>
                            <a:prstClr val="black"/>
                          </a:solidFill>
                          <a:effectLst/>
                          <a:uLnTx/>
                          <a:uFillTx/>
                          <a:latin typeface="Calibri" panose="020F0502020204030204"/>
                          <a:ea typeface="宋体" panose="02010600030101010101" pitchFamily="2" charset="-122"/>
                          <a:cs typeface="Times New Roman" panose="02020603050405020304"/>
                        </a:rPr>
                        <a:t>）</a:t>
                      </a:r>
                      <a:endParaRPr kumimoji="0" lang="zh-CN" altLang="en-US" sz="2000" b="0" i="0" u="none" strike="noStrike" kern="100" cap="none" spc="0" normalizeH="0" baseline="0" noProof="0" dirty="0">
                        <a:ln>
                          <a:noFill/>
                        </a:ln>
                        <a:solidFill>
                          <a:prstClr val="black"/>
                        </a:solidFill>
                        <a:effectLst/>
                        <a:uLnTx/>
                        <a:uFillTx/>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altLang="en-US" sz="2000" kern="100" dirty="0" smtClean="0">
                          <a:latin typeface="Calibri" panose="020F0502020204030204"/>
                          <a:ea typeface="宋体" panose="02010600030101010101" pitchFamily="2" charset="-122"/>
                          <a:cs typeface="Times New Roman" panose="02020603050405020304"/>
                        </a:rPr>
                        <a:t>人才培养模式改革与创新</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altLang="en-US" sz="2000" kern="100" dirty="0" smtClean="0">
                          <a:latin typeface="Calibri" panose="020F0502020204030204"/>
                          <a:ea typeface="宋体" panose="02010600030101010101" pitchFamily="2" charset="-122"/>
                          <a:cs typeface="Times New Roman" panose="02020603050405020304"/>
                        </a:rPr>
                        <a:t>师资队伍与服务能力建设</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gridSpan="2">
                  <a:txBody>
                    <a:bodyPr/>
                    <a:lstStyle/>
                    <a:p>
                      <a:pPr algn="l">
                        <a:spcAft>
                          <a:spcPts val="0"/>
                        </a:spcAft>
                      </a:pPr>
                      <a:r>
                        <a:rPr lang="zh-CN" altLang="en-US" sz="2000" kern="100" dirty="0" smtClean="0">
                          <a:latin typeface="Calibri" panose="020F0502020204030204"/>
                          <a:ea typeface="宋体" panose="02010600030101010101" pitchFamily="2" charset="-122"/>
                          <a:cs typeface="Times New Roman" panose="02020603050405020304"/>
                        </a:rPr>
                        <a:t>课程与教学资源建设</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hMerge="1">
                  <a:tcPr marL="68580" marR="68580" marT="0" marB="0" anchor="ctr"/>
                </a:tc>
              </a:tr>
              <a:tr h="740654">
                <a:tc>
                  <a:txBody>
                    <a:bodyPr/>
                    <a:lstStyle/>
                    <a:p>
                      <a:pPr algn="ctr">
                        <a:spcAft>
                          <a:spcPts val="0"/>
                        </a:spcAft>
                      </a:pPr>
                      <a:r>
                        <a:rPr lang="zh-CN" sz="2000" kern="100" dirty="0">
                          <a:latin typeface="Calibri" panose="020F0502020204030204"/>
                          <a:ea typeface="宋体" panose="02010600030101010101" pitchFamily="2" charset="-122"/>
                          <a:cs typeface="Times New Roman" panose="02020603050405020304"/>
                        </a:rPr>
                        <a:t>四川省</a:t>
                      </a:r>
                      <a:endParaRPr lang="zh-CN" sz="2000" kern="100" dirty="0">
                        <a:latin typeface="Calibri" panose="020F0502020204030204"/>
                        <a:ea typeface="宋体" panose="02010600030101010101" pitchFamily="2" charset="-122"/>
                        <a:cs typeface="Times New Roman" panose="02020603050405020304"/>
                      </a:endParaRPr>
                    </a:p>
                    <a:p>
                      <a:pPr algn="ctr">
                        <a:spcAft>
                          <a:spcPts val="0"/>
                        </a:spcAft>
                      </a:pPr>
                      <a:r>
                        <a:rPr lang="zh-CN" sz="2000" kern="100" dirty="0">
                          <a:latin typeface="Calibri" panose="020F0502020204030204"/>
                          <a:ea typeface="宋体" panose="02010600030101010101" pitchFamily="2" charset="-122"/>
                          <a:cs typeface="Times New Roman" panose="02020603050405020304"/>
                        </a:rPr>
                        <a:t>（</a:t>
                      </a:r>
                      <a:r>
                        <a:rPr lang="en-US" sz="2000" kern="100" dirty="0">
                          <a:latin typeface="Calibri" panose="020F0502020204030204"/>
                          <a:ea typeface="宋体" panose="02010600030101010101" pitchFamily="2" charset="-122"/>
                          <a:cs typeface="Times New Roman" panose="02020603050405020304"/>
                        </a:rPr>
                        <a:t>2014</a:t>
                      </a:r>
                      <a:r>
                        <a:rPr lang="zh-CN" sz="2000" kern="100" dirty="0">
                          <a:latin typeface="Calibri" panose="020F0502020204030204"/>
                          <a:ea typeface="宋体" panose="02010600030101010101" pitchFamily="2" charset="-122"/>
                          <a:cs typeface="Times New Roman" panose="02020603050405020304"/>
                        </a:rPr>
                        <a:t>）</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人才培养模式改革创新</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0" dirty="0">
                          <a:solidFill>
                            <a:srgbClr val="000000"/>
                          </a:solidFill>
                          <a:latin typeface="Calibri" panose="020F0502020204030204"/>
                          <a:ea typeface="宋体" panose="02010600030101010101" pitchFamily="2" charset="-122"/>
                          <a:cs typeface="宋体" panose="02010600030101010101" pitchFamily="2" charset="-122"/>
                        </a:rPr>
                        <a:t>“双师”教学队伍建设</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l">
                        <a:spcAft>
                          <a:spcPts val="0"/>
                        </a:spcAft>
                      </a:pPr>
                      <a:r>
                        <a:rPr lang="zh-CN" sz="2000" kern="0">
                          <a:solidFill>
                            <a:srgbClr val="000000"/>
                          </a:solidFill>
                          <a:latin typeface="Calibri" panose="020F0502020204030204"/>
                          <a:ea typeface="宋体" panose="02010600030101010101" pitchFamily="2" charset="-122"/>
                          <a:cs typeface="宋体" panose="02010600030101010101" pitchFamily="2" charset="-122"/>
                        </a:rPr>
                        <a:t>课程改革与资源建设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0">
                          <a:solidFill>
                            <a:srgbClr val="000000"/>
                          </a:solidFill>
                          <a:latin typeface="Calibri" panose="020F0502020204030204"/>
                          <a:ea typeface="宋体" panose="02010600030101010101" pitchFamily="2" charset="-122"/>
                          <a:cs typeface="宋体" panose="02010600030101010101" pitchFamily="2" charset="-122"/>
                        </a:rPr>
                        <a:t>教学方法与手段改革</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江苏省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2012</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人才培养体制建设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dirty="0">
                          <a:latin typeface="Calibri" panose="020F0502020204030204"/>
                          <a:ea typeface="宋体" panose="02010600030101010101" pitchFamily="2" charset="-122"/>
                          <a:cs typeface="Times New Roman" panose="02020603050405020304"/>
                        </a:rPr>
                        <a:t>“双师”团队建设</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l">
                        <a:spcAft>
                          <a:spcPts val="0"/>
                        </a:spcAft>
                      </a:pPr>
                      <a:r>
                        <a:rPr lang="zh-CN" sz="2000" kern="100">
                          <a:latin typeface="Calibri" panose="020F0502020204030204"/>
                          <a:ea typeface="宋体" panose="02010600030101010101" pitchFamily="2" charset="-122"/>
                          <a:cs typeface="Times New Roman" panose="02020603050405020304"/>
                        </a:rPr>
                        <a:t>课程体系建设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信息化教学资源建设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山西省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2013</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人才培养模式与方案</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师资队伍建设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课程与教学资源</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现代信息技术</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浙江省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2014</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人才培养方案</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师资队伍</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教学内容与课程体系改革</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教学方法与手段改革</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dirty="0">
                          <a:latin typeface="Calibri" panose="020F0502020204030204"/>
                          <a:ea typeface="宋体" panose="02010600030101010101" pitchFamily="2" charset="-122"/>
                          <a:cs typeface="Times New Roman" panose="02020603050405020304"/>
                        </a:rPr>
                        <a:t>湖北省</a:t>
                      </a:r>
                      <a:endParaRPr lang="zh-CN" sz="2000" kern="100" dirty="0">
                        <a:latin typeface="Calibri" panose="020F0502020204030204"/>
                        <a:ea typeface="宋体" panose="02010600030101010101" pitchFamily="2" charset="-122"/>
                        <a:cs typeface="Times New Roman" panose="02020603050405020304"/>
                      </a:endParaRPr>
                    </a:p>
                    <a:p>
                      <a:pPr algn="ctr">
                        <a:spcAft>
                          <a:spcPts val="0"/>
                        </a:spcAft>
                      </a:pPr>
                      <a:r>
                        <a:rPr lang="zh-CN" sz="2000" kern="100" dirty="0">
                          <a:latin typeface="Calibri" panose="020F0502020204030204"/>
                          <a:ea typeface="宋体" panose="02010600030101010101" pitchFamily="2" charset="-122"/>
                          <a:cs typeface="Times New Roman" panose="02020603050405020304"/>
                        </a:rPr>
                        <a:t>（</a:t>
                      </a:r>
                      <a:r>
                        <a:rPr lang="en-US" sz="2000" kern="100" dirty="0">
                          <a:latin typeface="Calibri" panose="020F0502020204030204"/>
                          <a:ea typeface="宋体" panose="02010600030101010101" pitchFamily="2" charset="-122"/>
                          <a:cs typeface="Times New Roman" panose="02020603050405020304"/>
                        </a:rPr>
                        <a:t>2014</a:t>
                      </a:r>
                      <a:r>
                        <a:rPr lang="zh-CN" sz="2000" kern="100" dirty="0">
                          <a:latin typeface="Calibri" panose="020F0502020204030204"/>
                          <a:ea typeface="宋体" panose="02010600030101010101" pitchFamily="2" charset="-122"/>
                          <a:cs typeface="Times New Roman" panose="02020603050405020304"/>
                        </a:rPr>
                        <a:t>）</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改革人才培养模式</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改革教师评价制度</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gridSpan="2">
                  <a:txBody>
                    <a:bodyPr/>
                    <a:lstStyle/>
                    <a:p>
                      <a:pPr algn="just">
                        <a:spcAft>
                          <a:spcPts val="0"/>
                        </a:spcAft>
                      </a:pPr>
                      <a:r>
                        <a:rPr lang="zh-CN" sz="2000" kern="100" dirty="0">
                          <a:latin typeface="Calibri" panose="020F0502020204030204"/>
                          <a:ea typeface="宋体" panose="02010600030101010101" pitchFamily="2" charset="-122"/>
                          <a:cs typeface="Times New Roman" panose="02020603050405020304"/>
                        </a:rPr>
                        <a:t>改革教育教学方式</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hMerge="1">
                  <a:tcPr/>
                </a:tc>
              </a:tr>
            </a:tbl>
          </a:graphicData>
        </a:graphic>
      </p:graphicFrame>
      <p:cxnSp>
        <p:nvCxnSpPr>
          <p:cNvPr id="6"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高职专业建设的国内标准</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graphicFrame>
        <p:nvGraphicFramePr>
          <p:cNvPr id="4" name="表格 3"/>
          <p:cNvGraphicFramePr>
            <a:graphicFrameLocks noGrp="1"/>
          </p:cNvGraphicFramePr>
          <p:nvPr/>
        </p:nvGraphicFramePr>
        <p:xfrm>
          <a:off x="467544" y="980728"/>
          <a:ext cx="8136904" cy="5184578"/>
        </p:xfrm>
        <a:graphic>
          <a:graphicData uri="http://schemas.openxmlformats.org/drawingml/2006/table">
            <a:tbl>
              <a:tblPr firstRow="1" bandRow="1">
                <a:tableStyleId>{5C22544A-7EE6-4342-B048-85BDC9FD1C3A}</a:tableStyleId>
              </a:tblPr>
              <a:tblGrid>
                <a:gridCol w="1224136"/>
                <a:gridCol w="2304256"/>
                <a:gridCol w="2304256"/>
                <a:gridCol w="2304256"/>
              </a:tblGrid>
              <a:tr h="740654">
                <a:tc>
                  <a:txBody>
                    <a:bodyPr/>
                    <a:lstStyle/>
                    <a:p>
                      <a:pPr algn="ctr"/>
                      <a:endParaRPr lang="zh-CN" altLang="en-US" dirty="0"/>
                    </a:p>
                  </a:txBody>
                  <a:tcPr anchor="ctr"/>
                </a:tc>
                <a:tc>
                  <a:txBody>
                    <a:bodyPr/>
                    <a:lstStyle/>
                    <a:p>
                      <a:pPr algn="ctr">
                        <a:spcAft>
                          <a:spcPts val="0"/>
                        </a:spcAft>
                      </a:pPr>
                      <a:r>
                        <a:rPr lang="en-US" sz="2400" kern="100" dirty="0">
                          <a:latin typeface="Calibri" panose="020F0502020204030204"/>
                          <a:ea typeface="宋体" panose="02010600030101010101" pitchFamily="2" charset="-122"/>
                          <a:cs typeface="Times New Roman" panose="02020603050405020304"/>
                        </a:rPr>
                        <a:t>5</a:t>
                      </a:r>
                      <a:r>
                        <a:rPr lang="zh-CN" sz="2400" kern="100" dirty="0">
                          <a:latin typeface="Calibri" panose="020F0502020204030204"/>
                          <a:ea typeface="宋体" panose="02010600030101010101" pitchFamily="2" charset="-122"/>
                          <a:cs typeface="Times New Roman" panose="02020603050405020304"/>
                        </a:rPr>
                        <a:t>实践体系建设</a:t>
                      </a:r>
                      <a:endParaRPr lang="zh-CN" sz="24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ctr">
                        <a:spcAft>
                          <a:spcPts val="0"/>
                        </a:spcAft>
                      </a:pPr>
                      <a:r>
                        <a:rPr lang="en-US" sz="2400" kern="100">
                          <a:latin typeface="Calibri" panose="020F0502020204030204"/>
                          <a:ea typeface="宋体" panose="02010600030101010101" pitchFamily="2" charset="-122"/>
                          <a:cs typeface="Times New Roman" panose="02020603050405020304"/>
                        </a:rPr>
                        <a:t>6</a:t>
                      </a:r>
                      <a:r>
                        <a:rPr lang="zh-CN" sz="2400" kern="100">
                          <a:latin typeface="Calibri" panose="020F0502020204030204"/>
                          <a:ea typeface="宋体" panose="02010600030101010101" pitchFamily="2" charset="-122"/>
                          <a:cs typeface="Times New Roman" panose="02020603050405020304"/>
                        </a:rPr>
                        <a:t>管理机制建设</a:t>
                      </a:r>
                      <a:endParaRPr lang="zh-CN" sz="24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ctr">
                        <a:spcAft>
                          <a:spcPts val="0"/>
                        </a:spcAft>
                      </a:pPr>
                      <a:r>
                        <a:rPr lang="en-US" sz="2400" kern="100" dirty="0">
                          <a:latin typeface="Calibri" panose="020F0502020204030204"/>
                          <a:ea typeface="宋体" panose="02010600030101010101" pitchFamily="2" charset="-122"/>
                          <a:cs typeface="Times New Roman" panose="02020603050405020304"/>
                        </a:rPr>
                        <a:t>7</a:t>
                      </a:r>
                      <a:r>
                        <a:rPr lang="zh-CN" sz="2400" kern="100" dirty="0">
                          <a:latin typeface="Calibri" panose="020F0502020204030204"/>
                          <a:ea typeface="宋体" panose="02010600030101010101" pitchFamily="2" charset="-122"/>
                          <a:cs typeface="Times New Roman" panose="02020603050405020304"/>
                        </a:rPr>
                        <a:t>社会服务建设</a:t>
                      </a:r>
                      <a:endParaRPr lang="zh-CN" sz="2400" kern="100" dirty="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altLang="en-US" sz="2000" kern="100" dirty="0" smtClean="0">
                          <a:latin typeface="Calibri" panose="020F0502020204030204"/>
                          <a:ea typeface="宋体" panose="02010600030101010101" pitchFamily="2" charset="-122"/>
                          <a:cs typeface="Times New Roman" panose="02020603050405020304"/>
                        </a:rPr>
                        <a:t>河南</a:t>
                      </a:r>
                      <a:r>
                        <a:rPr lang="zh-CN" sz="2000" kern="100" dirty="0" smtClean="0">
                          <a:latin typeface="Calibri" panose="020F0502020204030204"/>
                          <a:ea typeface="宋体" panose="02010600030101010101" pitchFamily="2" charset="-122"/>
                          <a:cs typeface="Times New Roman" panose="02020603050405020304"/>
                        </a:rPr>
                        <a:t>省</a:t>
                      </a:r>
                      <a:endParaRPr lang="zh-CN" sz="2000" kern="100" dirty="0">
                        <a:latin typeface="Calibri" panose="020F0502020204030204"/>
                        <a:ea typeface="宋体" panose="02010600030101010101" pitchFamily="2" charset="-122"/>
                        <a:cs typeface="Times New Roman" panose="02020603050405020304"/>
                      </a:endParaRPr>
                    </a:p>
                    <a:p>
                      <a:pPr algn="ctr">
                        <a:spcAft>
                          <a:spcPts val="0"/>
                        </a:spcAft>
                      </a:pPr>
                      <a:r>
                        <a:rPr lang="zh-CN" sz="2000" kern="100" dirty="0">
                          <a:latin typeface="Calibri" panose="020F0502020204030204"/>
                          <a:ea typeface="宋体" panose="02010600030101010101" pitchFamily="2" charset="-122"/>
                          <a:cs typeface="Times New Roman" panose="02020603050405020304"/>
                        </a:rPr>
                        <a:t>（</a:t>
                      </a:r>
                      <a:r>
                        <a:rPr lang="en-US" sz="2000" kern="100" dirty="0">
                          <a:latin typeface="Calibri" panose="020F0502020204030204"/>
                          <a:ea typeface="宋体" panose="02010600030101010101" pitchFamily="2" charset="-122"/>
                          <a:cs typeface="Times New Roman" panose="02020603050405020304"/>
                        </a:rPr>
                        <a:t>2014</a:t>
                      </a:r>
                      <a:r>
                        <a:rPr lang="zh-CN" sz="2000" kern="100" dirty="0">
                          <a:latin typeface="Calibri" panose="020F0502020204030204"/>
                          <a:ea typeface="宋体" panose="02010600030101010101" pitchFamily="2" charset="-122"/>
                          <a:cs typeface="Times New Roman" panose="02020603050405020304"/>
                        </a:rPr>
                        <a:t>）</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altLang="en-US" sz="2000" kern="100" dirty="0" smtClean="0">
                          <a:latin typeface="Calibri" panose="020F0502020204030204"/>
                          <a:ea typeface="宋体" panose="02010600030101010101" pitchFamily="2" charset="-122"/>
                          <a:cs typeface="Times New Roman" panose="02020603050405020304"/>
                        </a:rPr>
                        <a:t>实训实习条件改善</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altLang="en-US" sz="2000" kern="100" dirty="0" smtClean="0">
                          <a:latin typeface="Calibri" panose="020F0502020204030204"/>
                          <a:ea typeface="宋体" panose="02010600030101010101" pitchFamily="2" charset="-122"/>
                          <a:cs typeface="Times New Roman" panose="02020603050405020304"/>
                        </a:rPr>
                        <a:t>校企合作与管理运行机制建设</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altLang="en-US" sz="2000" kern="100" dirty="0" smtClean="0">
                          <a:latin typeface="Calibri" panose="020F0502020204030204"/>
                          <a:ea typeface="宋体" panose="02010600030101010101" pitchFamily="2" charset="-122"/>
                          <a:cs typeface="Times New Roman" panose="02020603050405020304"/>
                        </a:rPr>
                        <a:t>其他</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四川省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2014</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0">
                          <a:solidFill>
                            <a:srgbClr val="000000"/>
                          </a:solidFill>
                          <a:latin typeface="Calibri" panose="020F0502020204030204"/>
                          <a:ea typeface="宋体" panose="02010600030101010101" pitchFamily="2" charset="-122"/>
                          <a:cs typeface="宋体" panose="02010600030101010101" pitchFamily="2" charset="-122"/>
                        </a:rPr>
                        <a:t>实践教学体系与条件建设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0">
                          <a:solidFill>
                            <a:srgbClr val="000000"/>
                          </a:solidFill>
                          <a:latin typeface="Calibri" panose="020F0502020204030204"/>
                          <a:ea typeface="宋体" panose="02010600030101010101" pitchFamily="2" charset="-122"/>
                          <a:cs typeface="宋体" panose="02010600030101010101" pitchFamily="2" charset="-122"/>
                        </a:rPr>
                        <a:t>管理机制建设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0">
                          <a:solidFill>
                            <a:srgbClr val="000000"/>
                          </a:solidFill>
                          <a:latin typeface="Calibri" panose="020F0502020204030204"/>
                          <a:ea typeface="宋体" panose="02010600030101010101" pitchFamily="2" charset="-122"/>
                          <a:cs typeface="宋体" panose="02010600030101010101" pitchFamily="2" charset="-122"/>
                        </a:rPr>
                        <a:t>服务社会能力建设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江苏省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2012</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实训体系建设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专业群体制和运行机制建设</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dirty="0">
                          <a:latin typeface="Calibri" panose="020F0502020204030204"/>
                          <a:ea typeface="宋体" panose="02010600030101010101" pitchFamily="2" charset="-122"/>
                          <a:cs typeface="Times New Roman" panose="02020603050405020304"/>
                        </a:rPr>
                        <a:t>社会服务能力强</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山西省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2013</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实训实习条件、校企合作机制</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保障措施与质量控制</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社会服务</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a:latin typeface="Calibri" panose="020F0502020204030204"/>
                          <a:ea typeface="宋体" panose="02010600030101010101" pitchFamily="2" charset="-122"/>
                          <a:cs typeface="Times New Roman" panose="02020603050405020304"/>
                        </a:rPr>
                        <a:t>浙江省</a:t>
                      </a:r>
                      <a:endParaRPr lang="zh-CN" sz="2000" kern="100">
                        <a:latin typeface="Calibri" panose="020F0502020204030204"/>
                        <a:ea typeface="宋体" panose="02010600030101010101" pitchFamily="2" charset="-122"/>
                        <a:cs typeface="Times New Roman" panose="02020603050405020304"/>
                      </a:endParaRPr>
                    </a:p>
                    <a:p>
                      <a:pPr algn="ctr">
                        <a:spcAft>
                          <a:spcPts val="0"/>
                        </a:spcAft>
                      </a:pPr>
                      <a:r>
                        <a:rPr lang="zh-CN" sz="2000" kern="100">
                          <a:latin typeface="Calibri" panose="020F0502020204030204"/>
                          <a:ea typeface="宋体" panose="02010600030101010101" pitchFamily="2" charset="-122"/>
                          <a:cs typeface="Times New Roman" panose="02020603050405020304"/>
                        </a:rPr>
                        <a:t>（</a:t>
                      </a:r>
                      <a:r>
                        <a:rPr lang="en-US" sz="2000" kern="100">
                          <a:latin typeface="Calibri" panose="020F0502020204030204"/>
                          <a:ea typeface="宋体" panose="02010600030101010101" pitchFamily="2" charset="-122"/>
                          <a:cs typeface="Times New Roman" panose="02020603050405020304"/>
                        </a:rPr>
                        <a:t>2014</a:t>
                      </a:r>
                      <a:r>
                        <a:rPr lang="zh-CN" sz="2000" kern="100">
                          <a:latin typeface="Calibri" panose="020F0502020204030204"/>
                          <a:ea typeface="宋体" panose="02010600030101010101" pitchFamily="2" charset="-122"/>
                          <a:cs typeface="Times New Roman" panose="02020603050405020304"/>
                        </a:rPr>
                        <a:t>）</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实践教学条件</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教学管理</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dirty="0">
                          <a:latin typeface="Calibri" panose="020F0502020204030204"/>
                          <a:ea typeface="宋体" panose="02010600030101010101" pitchFamily="2" charset="-122"/>
                          <a:cs typeface="Times New Roman" panose="02020603050405020304"/>
                        </a:rPr>
                        <a:t>人才培养质量、声誉与社会服务</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r>
              <a:tr h="740654">
                <a:tc>
                  <a:txBody>
                    <a:bodyPr/>
                    <a:lstStyle/>
                    <a:p>
                      <a:pPr algn="ctr">
                        <a:spcAft>
                          <a:spcPts val="0"/>
                        </a:spcAft>
                      </a:pPr>
                      <a:r>
                        <a:rPr lang="zh-CN" sz="2000" kern="100" dirty="0">
                          <a:latin typeface="Calibri" panose="020F0502020204030204"/>
                          <a:ea typeface="宋体" panose="02010600030101010101" pitchFamily="2" charset="-122"/>
                          <a:cs typeface="Times New Roman" panose="02020603050405020304"/>
                        </a:rPr>
                        <a:t>湖北省</a:t>
                      </a:r>
                      <a:endParaRPr lang="zh-CN" sz="2000" kern="100" dirty="0">
                        <a:latin typeface="Calibri" panose="020F0502020204030204"/>
                        <a:ea typeface="宋体" panose="02010600030101010101" pitchFamily="2" charset="-122"/>
                        <a:cs typeface="Times New Roman" panose="02020603050405020304"/>
                      </a:endParaRPr>
                    </a:p>
                    <a:p>
                      <a:pPr algn="ctr">
                        <a:spcAft>
                          <a:spcPts val="0"/>
                        </a:spcAft>
                      </a:pPr>
                      <a:r>
                        <a:rPr lang="zh-CN" sz="2000" kern="100" dirty="0">
                          <a:latin typeface="Calibri" panose="020F0502020204030204"/>
                          <a:ea typeface="宋体" panose="02010600030101010101" pitchFamily="2" charset="-122"/>
                          <a:cs typeface="Times New Roman" panose="02020603050405020304"/>
                        </a:rPr>
                        <a:t>（</a:t>
                      </a:r>
                      <a:r>
                        <a:rPr lang="en-US" sz="2000" kern="100" dirty="0">
                          <a:latin typeface="Calibri" panose="020F0502020204030204"/>
                          <a:ea typeface="宋体" panose="02010600030101010101" pitchFamily="2" charset="-122"/>
                          <a:cs typeface="Times New Roman" panose="02020603050405020304"/>
                        </a:rPr>
                        <a:t>2014</a:t>
                      </a:r>
                      <a:r>
                        <a:rPr lang="zh-CN" sz="2000" kern="100" dirty="0">
                          <a:latin typeface="Calibri" panose="020F0502020204030204"/>
                          <a:ea typeface="宋体" panose="02010600030101010101" pitchFamily="2" charset="-122"/>
                          <a:cs typeface="Times New Roman" panose="02020603050405020304"/>
                        </a:rPr>
                        <a:t>）</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完善实践教育体系</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a:latin typeface="Calibri" panose="020F0502020204030204"/>
                          <a:ea typeface="宋体" panose="02010600030101010101" pitchFamily="2" charset="-122"/>
                          <a:cs typeface="Times New Roman" panose="02020603050405020304"/>
                        </a:rPr>
                        <a:t>改进教育质量评价</a:t>
                      </a:r>
                      <a:endParaRPr lang="zh-CN" sz="2000" kern="100">
                        <a:latin typeface="Calibri" panose="020F0502020204030204"/>
                        <a:ea typeface="宋体" panose="02010600030101010101" pitchFamily="2" charset="-122"/>
                        <a:cs typeface="Times New Roman" panose="02020603050405020304"/>
                      </a:endParaRPr>
                    </a:p>
                  </a:txBody>
                  <a:tcPr marL="68580" marR="68580" marT="0" marB="0" anchor="ctr"/>
                </a:tc>
                <a:tc>
                  <a:txBody>
                    <a:bodyPr/>
                    <a:lstStyle/>
                    <a:p>
                      <a:pPr algn="just">
                        <a:spcAft>
                          <a:spcPts val="0"/>
                        </a:spcAft>
                      </a:pPr>
                      <a:r>
                        <a:rPr lang="zh-CN" sz="2000" kern="100" dirty="0">
                          <a:latin typeface="Calibri" panose="020F0502020204030204"/>
                          <a:ea typeface="宋体" panose="02010600030101010101" pitchFamily="2" charset="-122"/>
                          <a:cs typeface="Times New Roman" panose="02020603050405020304"/>
                        </a:rPr>
                        <a:t>提升人才培养质量</a:t>
                      </a:r>
                      <a:endParaRPr lang="zh-CN" sz="2000" kern="100" dirty="0">
                        <a:latin typeface="Calibri" panose="020F0502020204030204"/>
                        <a:ea typeface="宋体" panose="02010600030101010101" pitchFamily="2" charset="-122"/>
                        <a:cs typeface="Times New Roman" panose="02020603050405020304"/>
                      </a:endParaRPr>
                    </a:p>
                  </a:txBody>
                  <a:tcPr marL="68580" marR="68580" marT="0" marB="0" anchor="ctr"/>
                </a:tc>
              </a:tr>
            </a:tbl>
          </a:graphicData>
        </a:graphic>
      </p:graphicFrame>
      <p:cxnSp>
        <p:nvCxnSpPr>
          <p:cNvPr id="6"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高职专业建设的国内标准</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17"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专业建设范式：开门七件事</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
        <p:nvSpPr>
          <p:cNvPr id="6" name="矩形 5"/>
          <p:cNvSpPr/>
          <p:nvPr/>
        </p:nvSpPr>
        <p:spPr>
          <a:xfrm>
            <a:off x="214314" y="1124744"/>
            <a:ext cx="8929686" cy="4826578"/>
          </a:xfrm>
          <a:prstGeom prst="rect">
            <a:avLst/>
          </a:prstGeom>
        </p:spPr>
        <p:txBody>
          <a:bodyPr wrap="square">
            <a:spAutoFit/>
          </a:bodyPr>
          <a:lstStyle/>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学生建设</a:t>
            </a:r>
            <a:r>
              <a:rPr lang="en-US" sz="2400" b="1" dirty="0" smtClean="0">
                <a:solidFill>
                  <a:schemeClr val="accent1">
                    <a:lumMod val="75000"/>
                  </a:schemeClr>
                </a:solidFill>
              </a:rPr>
              <a:t>:</a:t>
            </a:r>
            <a:r>
              <a:rPr lang="zh-CN" altLang="en-US" sz="2400" dirty="0" smtClean="0"/>
              <a:t>招生、学生在校成长、毕业；</a:t>
            </a:r>
            <a:endParaRPr lang="zh-CN" altLang="en-US" sz="2400" dirty="0" smtClean="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培养方案建设</a:t>
            </a:r>
            <a:r>
              <a:rPr lang="en-US" altLang="en-US" sz="2400" b="1" dirty="0" smtClean="0">
                <a:solidFill>
                  <a:schemeClr val="accent1">
                    <a:lumMod val="75000"/>
                  </a:schemeClr>
                </a:solidFill>
              </a:rPr>
              <a:t>:</a:t>
            </a:r>
            <a:r>
              <a:rPr lang="zh-CN" altLang="en-US" sz="2400" dirty="0" smtClean="0"/>
              <a:t>培养方案的制定、修订、发布；</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课程建设</a:t>
            </a:r>
            <a:r>
              <a:rPr lang="en-US" altLang="en-US" sz="2400" b="1" dirty="0" smtClean="0">
                <a:solidFill>
                  <a:schemeClr val="accent1">
                    <a:lumMod val="75000"/>
                  </a:schemeClr>
                </a:solidFill>
              </a:rPr>
              <a:t>:</a:t>
            </a:r>
            <a:r>
              <a:rPr lang="zh-CN" altLang="en-US" sz="2400" dirty="0"/>
              <a:t>课程</a:t>
            </a:r>
            <a:r>
              <a:rPr lang="zh-CN" altLang="en-US" sz="2400" dirty="0" smtClean="0"/>
              <a:t>体系结构、先修关系、对培养目标的支撑；</a:t>
            </a:r>
            <a:endParaRPr lang="en-US" altLang="zh-CN" sz="2400" dirty="0" smtClean="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师资建设</a:t>
            </a:r>
            <a:r>
              <a:rPr lang="en-US" altLang="en-US" sz="2400" b="1" dirty="0" smtClean="0">
                <a:solidFill>
                  <a:schemeClr val="accent1">
                    <a:lumMod val="75000"/>
                  </a:schemeClr>
                </a:solidFill>
              </a:rPr>
              <a:t>:</a:t>
            </a:r>
            <a:r>
              <a:rPr lang="zh-CN" altLang="en-US" sz="2400" dirty="0"/>
              <a:t>教师数量、能力、经验、产业</a:t>
            </a:r>
            <a:r>
              <a:rPr lang="zh-CN" altLang="en-US" sz="2400" dirty="0" smtClean="0"/>
              <a:t>背景；</a:t>
            </a:r>
            <a:endParaRPr lang="en-US" altLang="zh-CN" sz="2400" dirty="0" smtClean="0"/>
          </a:p>
          <a:p>
            <a:pPr marL="457200" indent="-457200">
              <a:lnSpc>
                <a:spcPct val="150000"/>
              </a:lnSpc>
              <a:spcBef>
                <a:spcPts val="600"/>
              </a:spcBef>
              <a:spcAft>
                <a:spcPts val="600"/>
              </a:spcAft>
              <a:buFont typeface="+mj-lt"/>
              <a:buAutoNum type="arabicPeriod"/>
            </a:pPr>
            <a:r>
              <a:rPr lang="zh-CN" altLang="en-US" sz="2400" b="1" dirty="0">
                <a:solidFill>
                  <a:schemeClr val="accent1">
                    <a:lumMod val="75000"/>
                  </a:schemeClr>
                </a:solidFill>
              </a:rPr>
              <a:t>科研建设</a:t>
            </a:r>
            <a:r>
              <a:rPr lang="en-US" altLang="en-US" sz="2400" b="1" dirty="0">
                <a:solidFill>
                  <a:schemeClr val="accent1">
                    <a:lumMod val="75000"/>
                  </a:schemeClr>
                </a:solidFill>
              </a:rPr>
              <a:t>:</a:t>
            </a:r>
            <a:r>
              <a:rPr lang="zh-CN" altLang="en-US" sz="2400" dirty="0"/>
              <a:t>课题、经费、产学教研合作、成果；</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条件建设</a:t>
            </a:r>
            <a:r>
              <a:rPr lang="en-US" altLang="en-US" sz="2400" b="1" dirty="0" smtClean="0">
                <a:solidFill>
                  <a:schemeClr val="accent1">
                    <a:lumMod val="75000"/>
                  </a:schemeClr>
                </a:solidFill>
              </a:rPr>
              <a:t>:</a:t>
            </a:r>
            <a:r>
              <a:rPr lang="zh-CN" altLang="en-US" sz="2400" dirty="0"/>
              <a:t>教室、</a:t>
            </a:r>
            <a:r>
              <a:rPr lang="zh-CN" altLang="en-US" sz="2400" dirty="0" smtClean="0"/>
              <a:t>实验室</a:t>
            </a:r>
            <a:r>
              <a:rPr lang="zh-CN" altLang="en-US" sz="2400" dirty="0"/>
              <a:t>、图书馆</a:t>
            </a:r>
            <a:r>
              <a:rPr lang="zh-CN" altLang="en-US" sz="2400" dirty="0" smtClean="0"/>
              <a:t>、网络及机房、资金；</a:t>
            </a:r>
            <a:endParaRPr lang="en-US" altLang="zh-CN" sz="2400" dirty="0"/>
          </a:p>
          <a:p>
            <a:pPr marL="457200" indent="-457200">
              <a:lnSpc>
                <a:spcPct val="150000"/>
              </a:lnSpc>
              <a:spcBef>
                <a:spcPts val="600"/>
              </a:spcBef>
              <a:spcAft>
                <a:spcPts val="600"/>
              </a:spcAft>
              <a:buFont typeface="+mj-lt"/>
              <a:buAutoNum type="arabicPeriod"/>
            </a:pPr>
            <a:r>
              <a:rPr lang="zh-CN" altLang="en-US" sz="2400" b="1" dirty="0" smtClean="0">
                <a:solidFill>
                  <a:schemeClr val="accent1">
                    <a:lumMod val="75000"/>
                  </a:schemeClr>
                </a:solidFill>
              </a:rPr>
              <a:t>持续改进</a:t>
            </a:r>
            <a:r>
              <a:rPr lang="en-US" altLang="en-US" sz="2400" b="1" dirty="0" smtClean="0">
                <a:solidFill>
                  <a:schemeClr val="accent1">
                    <a:lumMod val="75000"/>
                  </a:schemeClr>
                </a:solidFill>
              </a:rPr>
              <a:t>:</a:t>
            </a:r>
            <a:r>
              <a:rPr lang="zh-CN" altLang="en-US" sz="2400" dirty="0"/>
              <a:t>监测</a:t>
            </a:r>
            <a:r>
              <a:rPr lang="zh-CN" altLang="en-US" sz="2400" dirty="0" smtClean="0"/>
              <a:t>、反馈</a:t>
            </a:r>
            <a:r>
              <a:rPr lang="zh-CN" altLang="en-US" sz="2400" dirty="0"/>
              <a:t>、证据、改进</a:t>
            </a:r>
            <a:r>
              <a:rPr lang="zh-CN" altLang="en-US" sz="2400" dirty="0" smtClean="0"/>
              <a:t>机制。</a:t>
            </a:r>
            <a:endParaRPr lang="zh-CN" alt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up)">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up)">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up)">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up)">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up)">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up)">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wipe(up)">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第一件事：学生建设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400" b="1" dirty="0">
                <a:solidFill>
                  <a:schemeClr val="accent1">
                    <a:lumMod val="75000"/>
                  </a:schemeClr>
                </a:solidFill>
              </a:rPr>
              <a:t>优质生源建设</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招生是专业的头等大事</a:t>
            </a:r>
            <a:endParaRPr lang="en-US" altLang="zh-CN" sz="2400" dirty="0" smtClean="0"/>
          </a:p>
          <a:p>
            <a:pPr marL="457200" indent="-457200">
              <a:lnSpc>
                <a:spcPct val="150000"/>
              </a:lnSpc>
              <a:buFont typeface="Arial" panose="020B0604020202020204" pitchFamily="34" charset="0"/>
              <a:buChar char="•"/>
            </a:pPr>
            <a:r>
              <a:rPr lang="zh-CN" altLang="en-US" sz="2400" dirty="0" smtClean="0"/>
              <a:t>专业要制定吸引优秀生源的措施</a:t>
            </a:r>
            <a:endParaRPr lang="en-US" altLang="zh-CN" sz="2400" dirty="0" smtClean="0"/>
          </a:p>
          <a:p>
            <a:pPr marL="457200" indent="-457200">
              <a:lnSpc>
                <a:spcPct val="150000"/>
              </a:lnSpc>
              <a:buFont typeface="Arial" panose="020B0604020202020204" pitchFamily="34" charset="0"/>
              <a:buChar char="•"/>
            </a:pPr>
            <a:r>
              <a:rPr lang="zh-CN" altLang="en-US" sz="2400" dirty="0" smtClean="0"/>
              <a:t>既保证新生数量，也提高新生质量</a:t>
            </a:r>
            <a:endParaRPr lang="en-US" altLang="zh-CN" sz="2400" dirty="0" smtClean="0"/>
          </a:p>
          <a:p>
            <a:pPr marL="457200" indent="-457200">
              <a:lnSpc>
                <a:spcPct val="150000"/>
              </a:lnSpc>
              <a:buFont typeface="+mj-lt"/>
              <a:buAutoNum type="arabicPeriod" startAt="2"/>
            </a:pPr>
            <a:r>
              <a:rPr lang="zh-CN" altLang="en-US" sz="2400" b="1" dirty="0">
                <a:solidFill>
                  <a:schemeClr val="accent1">
                    <a:lumMod val="75000"/>
                  </a:schemeClr>
                </a:solidFill>
              </a:rPr>
              <a:t>学业、专业、职业、社团活动指导</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学生是专业的，不是学工处的</a:t>
            </a:r>
            <a:endParaRPr lang="en-US" altLang="zh-CN" sz="2400" dirty="0" smtClean="0"/>
          </a:p>
          <a:p>
            <a:pPr marL="457200" indent="-457200">
              <a:lnSpc>
                <a:spcPct val="150000"/>
              </a:lnSpc>
              <a:buFont typeface="Arial" panose="020B0604020202020204" pitchFamily="34" charset="0"/>
              <a:buChar char="•"/>
            </a:pPr>
            <a:r>
              <a:rPr lang="zh-CN" altLang="en-US" sz="2400" dirty="0" smtClean="0"/>
              <a:t>学生在校期间的全程指导要纳入专业建设安排</a:t>
            </a:r>
            <a:endParaRPr lang="en-US" altLang="zh-CN" sz="2400" dirty="0"/>
          </a:p>
          <a:p>
            <a:pPr marL="457200" indent="-457200">
              <a:lnSpc>
                <a:spcPct val="150000"/>
              </a:lnSpc>
              <a:buFont typeface="+mj-lt"/>
              <a:buAutoNum type="arabicPeriod" startAt="3"/>
            </a:pPr>
            <a:r>
              <a:rPr lang="zh-CN" altLang="en-US" sz="2400" b="1" dirty="0">
                <a:solidFill>
                  <a:schemeClr val="accent1">
                    <a:lumMod val="75000"/>
                  </a:schemeClr>
                </a:solidFill>
              </a:rPr>
              <a:t>心理辅导、奖助补、学生事务</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专业要为学生中的弱势群体服务</a:t>
            </a:r>
            <a:endParaRPr lang="en-US" altLang="zh-CN" sz="2400" dirty="0" smtClean="0"/>
          </a:p>
          <a:p>
            <a:pPr marL="457200" indent="-457200">
              <a:lnSpc>
                <a:spcPct val="150000"/>
              </a:lnSpc>
              <a:buFont typeface="Arial" panose="020B0604020202020204" pitchFamily="34" charset="0"/>
              <a:buChar char="•"/>
            </a:pPr>
            <a:r>
              <a:rPr lang="zh-CN" altLang="en-US" sz="2400" dirty="0" smtClean="0"/>
              <a:t>要及时缓解学生不适应性，提高在校体验</a:t>
            </a: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第二件事：培养方案建设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确定培养目标</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要适应学校使命、社会需求、毕业生长期发展</a:t>
            </a:r>
            <a:endParaRPr lang="en-US" altLang="zh-CN" sz="2400" dirty="0" smtClean="0"/>
          </a:p>
          <a:p>
            <a:pPr marL="457200" indent="-457200">
              <a:lnSpc>
                <a:spcPct val="150000"/>
              </a:lnSpc>
              <a:buFont typeface="Arial" panose="020B0604020202020204" pitchFamily="34" charset="0"/>
              <a:buChar char="•"/>
            </a:pPr>
            <a:r>
              <a:rPr lang="zh-CN" altLang="en-US" sz="2400" dirty="0" smtClean="0"/>
              <a:t>要向所有利益相关者公开发布</a:t>
            </a:r>
            <a:endParaRPr lang="en-US" altLang="zh-CN" sz="2400" dirty="0" smtClean="0"/>
          </a:p>
          <a:p>
            <a:pPr marL="457200" indent="-457200">
              <a:lnSpc>
                <a:spcPct val="150000"/>
              </a:lnSpc>
              <a:buFont typeface="Arial" panose="020B0604020202020204" pitchFamily="34" charset="0"/>
              <a:buChar char="•"/>
            </a:pPr>
            <a:r>
              <a:rPr lang="zh-CN" altLang="en-US" sz="2400" dirty="0" smtClean="0"/>
              <a:t>要请所有利益相关者参与修订</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确定毕业要求</a:t>
            </a:r>
            <a:endParaRPr lang="en-US" altLang="zh-CN" sz="24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培养什么样的人</a:t>
            </a:r>
            <a:r>
              <a:rPr lang="en-US" altLang="zh-CN" sz="2400" dirty="0" smtClean="0"/>
              <a:t>——</a:t>
            </a:r>
            <a:r>
              <a:rPr lang="zh-CN" altLang="en-US" sz="2400" dirty="0" smtClean="0"/>
              <a:t>毕业要求来回答</a:t>
            </a:r>
            <a:endParaRPr lang="en-US" altLang="zh-CN" sz="2400" dirty="0" smtClean="0"/>
          </a:p>
          <a:p>
            <a:pPr marL="457200" indent="-457200">
              <a:lnSpc>
                <a:spcPct val="150000"/>
              </a:lnSpc>
              <a:buFont typeface="Arial" panose="020B0604020202020204" pitchFamily="34" charset="0"/>
              <a:buChar char="•"/>
            </a:pPr>
            <a:r>
              <a:rPr lang="zh-CN" altLang="en-US" sz="2400" dirty="0" smtClean="0"/>
              <a:t>毕业要求贯穿到所有专业建设活动之中</a:t>
            </a:r>
            <a:endParaRPr lang="en-US" altLang="zh-CN" sz="2400" dirty="0" smtClean="0"/>
          </a:p>
          <a:p>
            <a:pPr marL="457200" indent="-457200">
              <a:lnSpc>
                <a:spcPct val="150000"/>
              </a:lnSpc>
              <a:buFont typeface="Arial" panose="020B0604020202020204" pitchFamily="34" charset="0"/>
              <a:buChar char="•"/>
            </a:pPr>
            <a:r>
              <a:rPr lang="zh-CN" altLang="en-US" sz="2400" dirty="0" smtClean="0"/>
              <a:t>对培养结果进行持续观测和评价，证明毕业要求达成</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制定教学计划</a:t>
            </a:r>
            <a:endParaRPr lang="en-US" altLang="zh-CN" sz="24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必须支撑</a:t>
            </a:r>
            <a:r>
              <a:rPr lang="zh-CN" altLang="en-US" sz="2400" dirty="0"/>
              <a:t>培养</a:t>
            </a:r>
            <a:r>
              <a:rPr lang="zh-CN" altLang="en-US" sz="2400" dirty="0" smtClean="0"/>
              <a:t>目标和毕业要求</a:t>
            </a:r>
            <a:endParaRPr lang="en-US" altLang="zh-CN"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第三件事：课程建设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6186309"/>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课程要成体系</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包括通识课程和专业课程</a:t>
            </a:r>
            <a:endParaRPr lang="en-US" altLang="zh-CN" sz="2400" dirty="0" smtClean="0"/>
          </a:p>
          <a:p>
            <a:pPr marL="457200" indent="-457200">
              <a:lnSpc>
                <a:spcPct val="150000"/>
              </a:lnSpc>
              <a:buFont typeface="Arial" panose="020B0604020202020204" pitchFamily="34" charset="0"/>
              <a:buChar char="•"/>
            </a:pPr>
            <a:r>
              <a:rPr lang="zh-CN" altLang="en-US" sz="2400" dirty="0"/>
              <a:t>通识</a:t>
            </a:r>
            <a:r>
              <a:rPr lang="zh-CN" altLang="en-US" sz="2400" dirty="0" smtClean="0"/>
              <a:t>课程</a:t>
            </a:r>
            <a:r>
              <a:rPr lang="en-US" altLang="zh-CN" sz="2400" dirty="0" smtClean="0"/>
              <a:t>=</a:t>
            </a:r>
            <a:r>
              <a:rPr lang="zh-CN" altLang="en-US" sz="2400" dirty="0" smtClean="0"/>
              <a:t>学科类通识课</a:t>
            </a:r>
            <a:r>
              <a:rPr lang="en-US" altLang="zh-CN" sz="2400" dirty="0" smtClean="0"/>
              <a:t>+</a:t>
            </a:r>
            <a:r>
              <a:rPr lang="zh-CN" altLang="en-US" sz="2400" dirty="0" smtClean="0"/>
              <a:t>素质能力类通识课程</a:t>
            </a:r>
            <a:endParaRPr lang="en-US" altLang="zh-CN" sz="2400" dirty="0" smtClean="0"/>
          </a:p>
          <a:p>
            <a:pPr marL="457200" indent="-457200">
              <a:lnSpc>
                <a:spcPct val="150000"/>
              </a:lnSpc>
              <a:buFont typeface="Arial" panose="020B0604020202020204" pitchFamily="34" charset="0"/>
              <a:buChar char="•"/>
            </a:pPr>
            <a:r>
              <a:rPr lang="zh-CN" altLang="en-US" sz="2400" dirty="0" smtClean="0"/>
              <a:t>专业课程</a:t>
            </a:r>
            <a:r>
              <a:rPr lang="en-US" altLang="zh-CN" sz="2400" dirty="0"/>
              <a:t>=</a:t>
            </a:r>
            <a:r>
              <a:rPr lang="zh-CN" altLang="en-US" sz="2400" dirty="0" smtClean="0"/>
              <a:t>学科类基础课</a:t>
            </a:r>
            <a:r>
              <a:rPr lang="en-US" altLang="zh-CN" sz="2400" dirty="0" smtClean="0"/>
              <a:t>+</a:t>
            </a:r>
            <a:r>
              <a:rPr lang="zh-CN" altLang="en-US" sz="2400" dirty="0" smtClean="0"/>
              <a:t>专业基础课</a:t>
            </a:r>
            <a:r>
              <a:rPr lang="en-US" altLang="zh-CN" sz="2400" dirty="0" smtClean="0"/>
              <a:t>+</a:t>
            </a:r>
            <a:r>
              <a:rPr lang="zh-CN" altLang="en-US" sz="2400" dirty="0" smtClean="0"/>
              <a:t>专业课</a:t>
            </a:r>
            <a:r>
              <a:rPr lang="en-US" altLang="zh-CN" sz="2400" dirty="0" smtClean="0"/>
              <a:t>+</a:t>
            </a:r>
            <a:r>
              <a:rPr lang="zh-CN" altLang="en-US" sz="2400" dirty="0" smtClean="0"/>
              <a:t>实践课</a:t>
            </a:r>
            <a:r>
              <a:rPr lang="en-US" altLang="zh-CN" sz="2400" dirty="0" smtClean="0"/>
              <a:t>+</a:t>
            </a:r>
            <a:r>
              <a:rPr lang="zh-CN" altLang="en-US" sz="2400" dirty="0" smtClean="0"/>
              <a:t>毕设</a:t>
            </a:r>
            <a:endParaRPr lang="en-US" altLang="zh-CN" sz="2400" dirty="0" smtClean="0"/>
          </a:p>
          <a:p>
            <a:pPr marL="457200" indent="-457200">
              <a:lnSpc>
                <a:spcPct val="150000"/>
              </a:lnSpc>
              <a:buFont typeface="Arial" panose="020B0604020202020204" pitchFamily="34" charset="0"/>
              <a:buChar char="•"/>
            </a:pPr>
            <a:r>
              <a:rPr lang="zh-CN" altLang="en-US" sz="2400" dirty="0"/>
              <a:t>制定好课程先修关系</a:t>
            </a:r>
            <a:endParaRPr lang="en-US" altLang="zh-CN" sz="2400" dirty="0"/>
          </a:p>
          <a:p>
            <a:pPr marL="457200" indent="-457200">
              <a:lnSpc>
                <a:spcPct val="150000"/>
              </a:lnSpc>
              <a:buFont typeface="+mj-lt"/>
              <a:buAutoNum type="arabicPeriod" startAt="2"/>
            </a:pPr>
            <a:r>
              <a:rPr lang="zh-CN" altLang="en-US" sz="2400" b="1" dirty="0" smtClean="0">
                <a:solidFill>
                  <a:schemeClr val="accent1">
                    <a:lumMod val="75000"/>
                  </a:schemeClr>
                </a:solidFill>
              </a:rPr>
              <a:t>课程要有评价</a:t>
            </a:r>
            <a:endParaRPr lang="en-US" altLang="zh-CN" sz="24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a:t>阶段性</a:t>
            </a:r>
            <a:r>
              <a:rPr lang="zh-CN" altLang="en-US" sz="2400" dirty="0" smtClean="0"/>
              <a:t>评价</a:t>
            </a:r>
            <a:r>
              <a:rPr lang="en-US" altLang="zh-CN" sz="2400" dirty="0" smtClean="0"/>
              <a:t>+</a:t>
            </a:r>
            <a:r>
              <a:rPr lang="zh-CN" altLang="en-US" sz="2400" dirty="0" smtClean="0"/>
              <a:t>即时性评价</a:t>
            </a:r>
            <a:endParaRPr lang="en-US" altLang="zh-CN" sz="2400" dirty="0" smtClean="0"/>
          </a:p>
          <a:p>
            <a:pPr marL="457200" indent="-457200">
              <a:lnSpc>
                <a:spcPct val="150000"/>
              </a:lnSpc>
              <a:buFont typeface="Arial" panose="020B0604020202020204" pitchFamily="34" charset="0"/>
              <a:buChar char="•"/>
            </a:pPr>
            <a:r>
              <a:rPr lang="zh-CN" altLang="en-US" sz="2400" dirty="0" smtClean="0"/>
              <a:t>多元评价：学校</a:t>
            </a:r>
            <a:r>
              <a:rPr lang="en-US" altLang="zh-CN" sz="2400" dirty="0" smtClean="0"/>
              <a:t>+</a:t>
            </a:r>
            <a:r>
              <a:rPr lang="zh-CN" altLang="en-US" sz="2400" dirty="0" smtClean="0"/>
              <a:t>学院</a:t>
            </a:r>
            <a:r>
              <a:rPr lang="en-US" altLang="zh-CN" sz="2400" dirty="0" smtClean="0"/>
              <a:t>+</a:t>
            </a:r>
            <a:r>
              <a:rPr lang="zh-CN" altLang="en-US" sz="2400" dirty="0" smtClean="0"/>
              <a:t>教师</a:t>
            </a:r>
            <a:r>
              <a:rPr lang="en-US" altLang="zh-CN" sz="2400" dirty="0" smtClean="0"/>
              <a:t>+</a:t>
            </a:r>
            <a:r>
              <a:rPr lang="zh-CN" altLang="en-US" sz="2400" dirty="0" smtClean="0"/>
              <a:t>同行</a:t>
            </a:r>
            <a:r>
              <a:rPr lang="en-US" altLang="zh-CN" sz="2400" dirty="0" smtClean="0"/>
              <a:t>+</a:t>
            </a:r>
            <a:r>
              <a:rPr lang="zh-CN" altLang="en-US" sz="2400" dirty="0" smtClean="0"/>
              <a:t>学生</a:t>
            </a:r>
            <a:r>
              <a:rPr lang="en-US" altLang="zh-CN" sz="2400" dirty="0" smtClean="0"/>
              <a:t>+</a:t>
            </a:r>
            <a:r>
              <a:rPr lang="zh-CN" altLang="en-US" sz="2400" dirty="0" smtClean="0"/>
              <a:t>行业</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保留特色课程</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要建特色专业，必有特色课程</a:t>
            </a:r>
            <a:endParaRPr lang="en-US" altLang="zh-CN" sz="2400" dirty="0" smtClean="0"/>
          </a:p>
          <a:p>
            <a:pPr marL="457200" indent="-457200">
              <a:lnSpc>
                <a:spcPct val="150000"/>
              </a:lnSpc>
              <a:buFont typeface="Arial" panose="020B0604020202020204" pitchFamily="34" charset="0"/>
              <a:buChar char="•"/>
            </a:pP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第四件事：师资建设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078313"/>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支撑培养方案</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师资建设也要“</a:t>
            </a:r>
            <a:r>
              <a:rPr lang="zh-CN" altLang="en-US" sz="2400" dirty="0"/>
              <a:t>以</a:t>
            </a:r>
            <a:r>
              <a:rPr lang="zh-CN" altLang="en-US" sz="2400" dirty="0" smtClean="0"/>
              <a:t>学生为中心”</a:t>
            </a:r>
            <a:endParaRPr lang="en-US" altLang="zh-CN" sz="2400" dirty="0" smtClean="0"/>
          </a:p>
          <a:p>
            <a:pPr marL="457200" indent="-457200">
              <a:lnSpc>
                <a:spcPct val="150000"/>
              </a:lnSpc>
              <a:buFont typeface="Arial" panose="020B0604020202020204" pitchFamily="34" charset="0"/>
              <a:buChar char="•"/>
            </a:pPr>
            <a:r>
              <a:rPr lang="zh-CN" altLang="en-US" sz="2400" dirty="0" smtClean="0"/>
              <a:t>教师要进行产业历练</a:t>
            </a:r>
            <a:endParaRPr lang="en-US" altLang="zh-CN" sz="2400" dirty="0" smtClean="0"/>
          </a:p>
          <a:p>
            <a:pPr marL="457200" indent="-457200">
              <a:lnSpc>
                <a:spcPct val="150000"/>
              </a:lnSpc>
              <a:buFont typeface="Arial" panose="020B0604020202020204" pitchFamily="34" charset="0"/>
              <a:buChar char="•"/>
            </a:pPr>
            <a:r>
              <a:rPr lang="zh-CN" altLang="en-US" sz="2400" dirty="0" smtClean="0"/>
              <a:t>聘请产业人士担任有学分的课程的教师</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教师的三项职责</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教师职责</a:t>
            </a:r>
            <a:r>
              <a:rPr lang="en-US" altLang="zh-CN" sz="2400" dirty="0" smtClean="0"/>
              <a:t>=</a:t>
            </a:r>
            <a:r>
              <a:rPr lang="zh-CN" altLang="en-US" sz="2400" dirty="0" smtClean="0"/>
              <a:t>教学</a:t>
            </a:r>
            <a:r>
              <a:rPr lang="en-US" altLang="zh-CN" sz="2400" dirty="0" smtClean="0"/>
              <a:t>+</a:t>
            </a:r>
            <a:r>
              <a:rPr lang="zh-CN" altLang="en-US" sz="2400" dirty="0" smtClean="0"/>
              <a:t>科研</a:t>
            </a:r>
            <a:r>
              <a:rPr lang="en-US" altLang="zh-CN" sz="2400" dirty="0" smtClean="0"/>
              <a:t>+</a:t>
            </a:r>
            <a:r>
              <a:rPr lang="zh-CN" altLang="en-US" sz="2400" dirty="0" smtClean="0"/>
              <a:t>服务学生</a:t>
            </a:r>
            <a:endParaRPr lang="en-US" altLang="zh-CN" sz="2400" dirty="0" smtClean="0"/>
          </a:p>
          <a:p>
            <a:pPr marL="457200" indent="-457200">
              <a:lnSpc>
                <a:spcPct val="150000"/>
              </a:lnSpc>
              <a:buFont typeface="+mj-lt"/>
              <a:buAutoNum type="arabicPeriod" startAt="3"/>
            </a:pPr>
            <a:r>
              <a:rPr lang="zh-CN" altLang="en-US" sz="2400" b="1" dirty="0" smtClean="0">
                <a:solidFill>
                  <a:schemeClr val="accent1">
                    <a:lumMod val="75000"/>
                  </a:schemeClr>
                </a:solidFill>
              </a:rPr>
              <a:t>关心教师发展</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教师需要关爱</a:t>
            </a:r>
            <a:endParaRPr lang="en-US" altLang="zh-CN" sz="2400" dirty="0" smtClean="0"/>
          </a:p>
          <a:p>
            <a:pPr marL="457200" indent="-457200">
              <a:lnSpc>
                <a:spcPct val="150000"/>
              </a:lnSpc>
              <a:buFont typeface="Arial" panose="020B0604020202020204" pitchFamily="34" charset="0"/>
              <a:buChar char="•"/>
            </a:pPr>
            <a:r>
              <a:rPr lang="zh-CN" altLang="en-US" sz="2400" dirty="0" smtClean="0"/>
              <a:t>教师发展</a:t>
            </a:r>
            <a:r>
              <a:rPr lang="en-US" altLang="zh-CN" sz="2400" dirty="0" smtClean="0"/>
              <a:t>=</a:t>
            </a:r>
            <a:r>
              <a:rPr lang="zh-CN" altLang="en-US" sz="2400" dirty="0" smtClean="0"/>
              <a:t>能力提升</a:t>
            </a:r>
            <a:r>
              <a:rPr lang="en-US" altLang="zh-CN" sz="2400" dirty="0" smtClean="0"/>
              <a:t>+</a:t>
            </a:r>
            <a:r>
              <a:rPr lang="zh-CN" altLang="en-US" sz="2400" dirty="0" smtClean="0"/>
              <a:t>环境改善</a:t>
            </a:r>
            <a:r>
              <a:rPr lang="en-US" altLang="zh-CN" sz="2400" dirty="0" smtClean="0"/>
              <a:t>+</a:t>
            </a:r>
            <a:r>
              <a:rPr lang="zh-CN" altLang="en-US" sz="2400" dirty="0" smtClean="0"/>
              <a:t>职业化程度提高</a:t>
            </a:r>
            <a:r>
              <a:rPr lang="en-US" altLang="zh-CN" sz="2400" dirty="0"/>
              <a:t>+</a:t>
            </a:r>
            <a:r>
              <a:rPr lang="zh-CN" altLang="en-US" sz="2400" dirty="0"/>
              <a:t>身心健康</a:t>
            </a: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第五件事：科研建设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4524315"/>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支撑培养方案</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提高教师学术能力</a:t>
            </a:r>
            <a:endParaRPr lang="en-US" altLang="zh-CN" sz="2400" dirty="0" smtClean="0"/>
          </a:p>
          <a:p>
            <a:pPr marL="457200" indent="-457200">
              <a:lnSpc>
                <a:spcPct val="150000"/>
              </a:lnSpc>
              <a:buFont typeface="Arial" panose="020B0604020202020204" pitchFamily="34" charset="0"/>
              <a:buChar char="•"/>
            </a:pPr>
            <a:r>
              <a:rPr lang="zh-CN" altLang="en-US" sz="2400" dirty="0"/>
              <a:t>开阔</a:t>
            </a:r>
            <a:r>
              <a:rPr lang="zh-CN" altLang="en-US" sz="2400" dirty="0" smtClean="0"/>
              <a:t>学生前沿视野</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教学研究也算科研</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鼓励教师开展教学研究</a:t>
            </a:r>
            <a:endParaRPr lang="en-US" altLang="zh-CN" sz="2400" dirty="0" smtClean="0"/>
          </a:p>
          <a:p>
            <a:pPr marL="457200" indent="-457200">
              <a:lnSpc>
                <a:spcPct val="150000"/>
              </a:lnSpc>
              <a:buFont typeface="+mj-lt"/>
              <a:buAutoNum type="arabicPeriod" startAt="3"/>
            </a:pPr>
            <a:r>
              <a:rPr lang="zh-CN" altLang="en-US" sz="2400" b="1" dirty="0" smtClean="0">
                <a:solidFill>
                  <a:schemeClr val="accent1">
                    <a:lumMod val="75000"/>
                  </a:schemeClr>
                </a:solidFill>
              </a:rPr>
              <a:t>记录科研成果</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科研成果</a:t>
            </a:r>
            <a:r>
              <a:rPr lang="en-US" altLang="zh-CN" sz="2400" dirty="0" smtClean="0"/>
              <a:t>=</a:t>
            </a:r>
            <a:r>
              <a:rPr lang="zh-CN" altLang="en-US" sz="2400" dirty="0" smtClean="0"/>
              <a:t>研发项目</a:t>
            </a:r>
            <a:r>
              <a:rPr lang="en-US" altLang="zh-CN" sz="2400" dirty="0" smtClean="0"/>
              <a:t>+</a:t>
            </a:r>
            <a:r>
              <a:rPr lang="zh-CN" altLang="en-US" sz="2400" dirty="0" smtClean="0"/>
              <a:t>科技成果</a:t>
            </a:r>
            <a:r>
              <a:rPr lang="en-US" altLang="zh-CN" sz="2400" dirty="0" smtClean="0"/>
              <a:t>+</a:t>
            </a:r>
            <a:r>
              <a:rPr lang="zh-CN" altLang="en-US" sz="2400" dirty="0" smtClean="0"/>
              <a:t>科技奖励</a:t>
            </a:r>
            <a:r>
              <a:rPr lang="en-US" altLang="zh-CN" sz="2400" dirty="0" smtClean="0"/>
              <a:t>+</a:t>
            </a:r>
            <a:r>
              <a:rPr lang="zh-CN" altLang="en-US" sz="2400" dirty="0" smtClean="0"/>
              <a:t>科技咨询</a:t>
            </a:r>
            <a:endParaRPr lang="en-US" altLang="zh-CN" sz="2400" dirty="0" smtClean="0"/>
          </a:p>
          <a:p>
            <a:pPr marL="457200" indent="-457200">
              <a:lnSpc>
                <a:spcPct val="150000"/>
              </a:lnSpc>
              <a:buFont typeface="Arial" panose="020B0604020202020204" pitchFamily="34" charset="0"/>
              <a:buChar char="•"/>
            </a:pP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第六件事：条件建设</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3970318"/>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支撑培养规划</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条件不在于有多好，关键是要能支撑培养规划</a:t>
            </a:r>
            <a:endParaRPr lang="en-US" altLang="zh-CN" sz="2400" dirty="0" smtClean="0"/>
          </a:p>
          <a:p>
            <a:pPr marL="457200" indent="-457200">
              <a:lnSpc>
                <a:spcPct val="150000"/>
              </a:lnSpc>
              <a:buFont typeface="Arial" panose="020B0604020202020204" pitchFamily="34" charset="0"/>
              <a:buChar char="•"/>
            </a:pPr>
            <a:r>
              <a:rPr lang="zh-CN" altLang="en-US" sz="2400" dirty="0" smtClean="0"/>
              <a:t>专业要主动提出对条件的要求</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教学管理与规范也是条件建设</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管理活动和管理规范也要支撑培养规划</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财务收支要有数</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专业要建自己的账本，收支分项统计</a:t>
            </a: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61080" y="344873"/>
            <a:ext cx="2021840" cy="999933"/>
          </a:xfrm>
          <a:noFill/>
          <a:ln w="9525">
            <a:noFill/>
            <a:miter lim="800000"/>
          </a:ln>
        </p:spPr>
        <p:txBody>
          <a:bodyPr vert="horz" wrap="square" lIns="91440" tIns="45720" rIns="91440" bIns="45720" numCol="1" anchor="ctr" anchorCtr="0" compatLnSpc="1"/>
          <a:lstStyle/>
          <a:p>
            <a:r>
              <a:rPr lang="zh-CN" altLang="en-US" sz="2800" b="1" dirty="0" smtClean="0">
                <a:solidFill>
                  <a:srgbClr val="072676"/>
                </a:solidFill>
                <a:latin typeface="+mj-ea"/>
                <a:ea typeface="+mj-ea"/>
              </a:rPr>
              <a:t>目</a:t>
            </a:r>
            <a:r>
              <a:rPr lang="en-US" altLang="zh-CN" sz="2800" b="1" dirty="0" smtClean="0">
                <a:solidFill>
                  <a:srgbClr val="072676"/>
                </a:solidFill>
                <a:latin typeface="+mj-ea"/>
                <a:ea typeface="+mj-ea"/>
              </a:rPr>
              <a:t>  </a:t>
            </a:r>
            <a:r>
              <a:rPr lang="zh-CN" altLang="en-US" sz="2800" b="1" dirty="0" smtClean="0">
                <a:solidFill>
                  <a:srgbClr val="072676"/>
                </a:solidFill>
                <a:latin typeface="+mj-ea"/>
                <a:ea typeface="+mj-ea"/>
              </a:rPr>
              <a:t>录</a:t>
            </a:r>
            <a:endParaRPr lang="zh-CN" altLang="en-US" sz="2800" b="1" dirty="0">
              <a:solidFill>
                <a:srgbClr val="072676"/>
              </a:solidFill>
              <a:latin typeface="+mj-ea"/>
              <a:ea typeface="+mj-ea"/>
            </a:endParaRPr>
          </a:p>
        </p:txBody>
      </p:sp>
      <p:sp>
        <p:nvSpPr>
          <p:cNvPr id="3" name="圆角矩形 2"/>
          <p:cNvSpPr/>
          <p:nvPr/>
        </p:nvSpPr>
        <p:spPr>
          <a:xfrm>
            <a:off x="2137142" y="2437906"/>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二、专业建设开门七件事</a:t>
            </a:r>
            <a:endParaRPr lang="zh-CN" altLang="en-US" sz="2400" b="1" dirty="0"/>
          </a:p>
        </p:txBody>
      </p:sp>
      <p:sp>
        <p:nvSpPr>
          <p:cNvPr id="7" name="圆角矩形 6"/>
          <p:cNvSpPr/>
          <p:nvPr/>
        </p:nvSpPr>
        <p:spPr>
          <a:xfrm>
            <a:off x="2137142" y="3268962"/>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三、专业建设的关键活动</a:t>
            </a:r>
            <a:endParaRPr lang="zh-CN" altLang="en-US" sz="2400" b="1" dirty="0"/>
          </a:p>
        </p:txBody>
      </p:sp>
      <p:sp>
        <p:nvSpPr>
          <p:cNvPr id="8" name="圆角矩形 7"/>
          <p:cNvSpPr/>
          <p:nvPr/>
        </p:nvSpPr>
        <p:spPr>
          <a:xfrm>
            <a:off x="2137142" y="4931074"/>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五、效果评估与持续改进</a:t>
            </a:r>
            <a:endParaRPr lang="zh-CN" altLang="en-US" sz="2400" b="1" dirty="0"/>
          </a:p>
        </p:txBody>
      </p:sp>
      <p:sp>
        <p:nvSpPr>
          <p:cNvPr id="9" name="圆角矩形 8"/>
          <p:cNvSpPr/>
          <p:nvPr/>
        </p:nvSpPr>
        <p:spPr>
          <a:xfrm>
            <a:off x="2108567" y="1604468"/>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一、悉尼协议理念及内容</a:t>
            </a:r>
            <a:endParaRPr lang="zh-CN" altLang="en-US" sz="2400" b="1" dirty="0"/>
          </a:p>
        </p:txBody>
      </p:sp>
      <p:sp>
        <p:nvSpPr>
          <p:cNvPr id="11" name="圆角矩形 10"/>
          <p:cNvSpPr/>
          <p:nvPr/>
        </p:nvSpPr>
        <p:spPr>
          <a:xfrm>
            <a:off x="2137142" y="4100018"/>
            <a:ext cx="4889500" cy="5400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360000" rIns="0" rtlCol="0" anchor="ctr"/>
          <a:lstStyle/>
          <a:p>
            <a:pPr algn="ctr"/>
            <a:r>
              <a:rPr lang="zh-CN" altLang="en-US" sz="2400" b="1" dirty="0" smtClean="0"/>
              <a:t>四、专业建设的质量体系</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第七件事：持续改进</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4524315"/>
          </a:xfrm>
          <a:prstGeom prst="rect">
            <a:avLst/>
          </a:prstGeom>
        </p:spPr>
        <p:txBody>
          <a:bodyPr wrap="square">
            <a:spAutoFit/>
          </a:bodyPr>
          <a:lstStyle/>
          <a:p>
            <a:pPr marL="457200" indent="-457200">
              <a:lnSpc>
                <a:spcPct val="150000"/>
              </a:lnSpc>
              <a:buFont typeface="+mj-lt"/>
              <a:buAutoNum type="arabicPeriod"/>
            </a:pPr>
            <a:r>
              <a:rPr lang="zh-CN" altLang="en-US" sz="2400" b="1" dirty="0" smtClean="0">
                <a:solidFill>
                  <a:schemeClr val="accent1">
                    <a:lumMod val="75000"/>
                  </a:schemeClr>
                </a:solidFill>
              </a:rPr>
              <a:t>建立信息反馈机制</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建立专业建设的质量监测系统</a:t>
            </a:r>
            <a:endParaRPr lang="en-US" altLang="zh-CN" sz="2400" dirty="0" smtClean="0"/>
          </a:p>
          <a:p>
            <a:pPr marL="457200" indent="-457200">
              <a:lnSpc>
                <a:spcPct val="150000"/>
              </a:lnSpc>
              <a:buFont typeface="Arial" panose="020B0604020202020204" pitchFamily="34" charset="0"/>
              <a:buChar char="•"/>
            </a:pPr>
            <a:r>
              <a:rPr lang="zh-CN" altLang="en-US" sz="2400" dirty="0" smtClean="0"/>
              <a:t>以测量的方式获得信息反馈</a:t>
            </a:r>
            <a:endParaRPr lang="en-US" altLang="zh-CN" sz="2400" dirty="0" smtClean="0"/>
          </a:p>
          <a:p>
            <a:pPr marL="457200" indent="-457200">
              <a:lnSpc>
                <a:spcPct val="150000"/>
              </a:lnSpc>
              <a:buFont typeface="+mj-lt"/>
              <a:buAutoNum type="arabicPeriod" startAt="2"/>
            </a:pPr>
            <a:r>
              <a:rPr lang="zh-CN" altLang="en-US" sz="2400" b="1" dirty="0" smtClean="0">
                <a:solidFill>
                  <a:schemeClr val="accent1">
                    <a:lumMod val="75000"/>
                  </a:schemeClr>
                </a:solidFill>
              </a:rPr>
              <a:t>评价结果用于改进工作</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一分评价结果，九分落实</a:t>
            </a:r>
            <a:endParaRPr lang="en-US" altLang="zh-CN" sz="2400" dirty="0" smtClean="0"/>
          </a:p>
          <a:p>
            <a:pPr marL="457200" indent="-457200">
              <a:lnSpc>
                <a:spcPct val="150000"/>
              </a:lnSpc>
              <a:buFont typeface="Arial" panose="020B0604020202020204" pitchFamily="34" charset="0"/>
              <a:buChar char="•"/>
            </a:pPr>
            <a:r>
              <a:rPr lang="zh-CN" altLang="en-US" sz="2400" dirty="0" smtClean="0"/>
              <a:t>评价结果及改进措施要通报给所有利益相关者</a:t>
            </a:r>
            <a:endParaRPr lang="en-US" altLang="zh-CN" sz="2400" dirty="0"/>
          </a:p>
          <a:p>
            <a:pPr marL="457200" indent="-457200">
              <a:lnSpc>
                <a:spcPct val="150000"/>
              </a:lnSpc>
              <a:buFont typeface="+mj-lt"/>
              <a:buAutoNum type="arabicPeriod" startAt="3"/>
            </a:pPr>
            <a:r>
              <a:rPr lang="zh-CN" altLang="en-US" sz="2400" b="1" dirty="0" smtClean="0">
                <a:solidFill>
                  <a:schemeClr val="accent1">
                    <a:lumMod val="75000"/>
                  </a:schemeClr>
                </a:solidFill>
              </a:rPr>
              <a:t>持续改进本身也需要评价</a:t>
            </a:r>
            <a:endParaRPr lang="en-US" altLang="zh-CN" sz="24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400" dirty="0" smtClean="0"/>
              <a:t>测量方法的科学性需要说明</a:t>
            </a:r>
            <a:endParaRPr lang="zh-CN" altLang="en-US" sz="2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三、</a:t>
            </a:r>
            <a:r>
              <a:rPr lang="zh-CN" altLang="en-US" sz="2400" b="1" dirty="0"/>
              <a:t>专业建设的关键活动</a:t>
            </a:r>
            <a:endParaRPr lang="zh-CN" altLang="en-US" sz="24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1</a:t>
            </a:r>
            <a:r>
              <a:rPr lang="zh-CN" altLang="en-US" sz="2900" b="1" dirty="0" smtClean="0">
                <a:solidFill>
                  <a:srgbClr val="072676"/>
                </a:solidFill>
                <a:latin typeface="微软雅黑" panose="020B0503020204020204" pitchFamily="34" charset="-122"/>
                <a:ea typeface="微软雅黑" panose="020B0503020204020204" pitchFamily="34" charset="-122"/>
              </a:rPr>
              <a:t>：评估生源质量（</a:t>
            </a:r>
            <a:r>
              <a:rPr lang="en-US" altLang="zh-CN" sz="2900" b="1" dirty="0" smtClean="0">
                <a:solidFill>
                  <a:srgbClr val="072676"/>
                </a:solidFill>
                <a:latin typeface="微软雅黑" panose="020B0503020204020204" pitchFamily="34" charset="-122"/>
                <a:ea typeface="微软雅黑" panose="020B0503020204020204" pitchFamily="34" charset="-122"/>
              </a:rPr>
              <a:t>2-1</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对本专业新生的质量进行监测，以评价生源的优质程度，从生源的角度为招生、教学、学生管理、后勤等提出改进建议。</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对本专业新生的生源建设一套评价指标体系；</a:t>
            </a:r>
            <a:endParaRPr lang="en-US" altLang="zh-CN" sz="2000" dirty="0" smtClean="0"/>
          </a:p>
          <a:p>
            <a:pPr marL="457200" indent="-457200">
              <a:lnSpc>
                <a:spcPct val="150000"/>
              </a:lnSpc>
              <a:buFont typeface="Arial" panose="020B0604020202020204" pitchFamily="34" charset="0"/>
              <a:buChar char="•"/>
            </a:pPr>
            <a:r>
              <a:rPr lang="zh-CN" altLang="en-US" sz="2000" dirty="0" smtClean="0"/>
              <a:t>用量化方法评价生源质量，得到具体结论；</a:t>
            </a:r>
            <a:endParaRPr lang="en-US" altLang="zh-CN" sz="2000" dirty="0" smtClean="0"/>
          </a:p>
          <a:p>
            <a:pPr marL="457200" indent="-457200">
              <a:lnSpc>
                <a:spcPct val="150000"/>
              </a:lnSpc>
              <a:buFont typeface="Arial" panose="020B0604020202020204" pitchFamily="34" charset="0"/>
              <a:buChar char="•"/>
            </a:pPr>
            <a:r>
              <a:rPr lang="zh-CN" altLang="en-US" sz="2000" dirty="0" smtClean="0"/>
              <a:t>提出一套基于生源质量的工作建议。</a:t>
            </a:r>
            <a:endParaRPr lang="en-US" altLang="zh-CN" sz="2000" dirty="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学院负责人</a:t>
            </a:r>
            <a:endParaRPr lang="en-US" altLang="zh-CN" sz="2000" dirty="0" smtClean="0"/>
          </a:p>
          <a:p>
            <a:pPr marL="457200" indent="-457200">
              <a:lnSpc>
                <a:spcPct val="150000"/>
              </a:lnSpc>
              <a:buFont typeface="Arial" panose="020B0604020202020204" pitchFamily="34" charset="0"/>
              <a:buChar char="•"/>
            </a:pPr>
            <a:r>
              <a:rPr lang="zh-CN" altLang="en-US" sz="2000" b="1" dirty="0" smtClean="0"/>
              <a:t>执行：</a:t>
            </a:r>
            <a:r>
              <a:rPr lang="zh-CN" altLang="en-US" sz="2000" dirty="0" smtClean="0"/>
              <a:t>专业的招生部门</a:t>
            </a:r>
            <a:endParaRPr lang="en-US" altLang="zh-CN" sz="2000" dirty="0" smtClean="0"/>
          </a:p>
          <a:p>
            <a:pPr marL="457200" indent="-457200">
              <a:lnSpc>
                <a:spcPct val="150000"/>
              </a:lnSpc>
              <a:buFont typeface="Arial" panose="020B0604020202020204" pitchFamily="34" charset="0"/>
              <a:buChar char="•"/>
            </a:pPr>
            <a:r>
              <a:rPr lang="zh-CN" altLang="en-US" sz="2000" b="1" dirty="0" smtClean="0"/>
              <a:t>商议：</a:t>
            </a:r>
            <a:r>
              <a:rPr lang="zh-CN" altLang="en-US" sz="2000" dirty="0" smtClean="0"/>
              <a:t>学院</a:t>
            </a:r>
            <a:r>
              <a:rPr lang="en-US" altLang="zh-CN" sz="2000" dirty="0" smtClean="0"/>
              <a:t>/</a:t>
            </a:r>
            <a:r>
              <a:rPr lang="zh-CN" altLang="en-US" sz="2000" dirty="0" smtClean="0"/>
              <a:t>学校招生部门；专业</a:t>
            </a:r>
            <a:r>
              <a:rPr lang="en-US" altLang="zh-CN" sz="2000" dirty="0" smtClean="0"/>
              <a:t>/</a:t>
            </a:r>
            <a:r>
              <a:rPr lang="zh-CN" altLang="en-US" sz="2000" dirty="0" smtClean="0"/>
              <a:t>学院领导</a:t>
            </a:r>
            <a:endParaRPr lang="en-US" altLang="zh-CN" sz="2000" dirty="0" smtClean="0"/>
          </a:p>
          <a:p>
            <a:pPr marL="457200" indent="-457200">
              <a:lnSpc>
                <a:spcPct val="150000"/>
              </a:lnSpc>
              <a:buFont typeface="Arial" panose="020B0604020202020204" pitchFamily="34" charset="0"/>
              <a:buChar char="•"/>
            </a:pPr>
            <a:r>
              <a:rPr lang="zh-CN" altLang="en-US" sz="2000" b="1" dirty="0" smtClean="0"/>
              <a:t>告知：</a:t>
            </a:r>
            <a:r>
              <a:rPr lang="zh-CN" altLang="en-US" sz="2000" dirty="0" smtClean="0"/>
              <a:t>专业</a:t>
            </a:r>
            <a:r>
              <a:rPr lang="en-US" altLang="zh-CN" sz="2000" dirty="0" smtClean="0"/>
              <a:t>/</a:t>
            </a:r>
            <a:r>
              <a:rPr lang="zh-CN" altLang="en-US" sz="2000" dirty="0" smtClean="0"/>
              <a:t>学院教学管理部门、学生管理部门、后勤管理部门、专业教师</a:t>
            </a:r>
            <a:endParaRPr lang="en-US" altLang="zh-CN" sz="2000" dirty="0" smtClean="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1" y="124716"/>
            <a:ext cx="7876042"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1</a:t>
            </a:r>
            <a:r>
              <a:rPr lang="zh-CN" altLang="en-US" sz="2900" b="1" dirty="0">
                <a:solidFill>
                  <a:srgbClr val="072676"/>
                </a:solidFill>
                <a:latin typeface="微软雅黑" panose="020B0503020204020204" pitchFamily="34" charset="-122"/>
                <a:ea typeface="微软雅黑" panose="020B0503020204020204" pitchFamily="34" charset="-122"/>
              </a:rPr>
              <a:t>：</a:t>
            </a:r>
            <a:r>
              <a:rPr lang="zh-CN" altLang="en-US" sz="2900" b="1" dirty="0" smtClean="0">
                <a:solidFill>
                  <a:srgbClr val="072676"/>
                </a:solidFill>
                <a:latin typeface="微软雅黑" panose="020B0503020204020204" pitchFamily="34" charset="-122"/>
                <a:ea typeface="微软雅黑" panose="020B0503020204020204" pitchFamily="34" charset="-122"/>
              </a:rPr>
              <a:t>评估生源质量（</a:t>
            </a:r>
            <a:r>
              <a:rPr lang="en-US" altLang="zh-CN" sz="2900" b="1" dirty="0" smtClean="0">
                <a:solidFill>
                  <a:srgbClr val="072676"/>
                </a:solidFill>
                <a:latin typeface="微软雅黑" panose="020B0503020204020204" pitchFamily="34" charset="-122"/>
                <a:ea typeface="微软雅黑" panose="020B0503020204020204" pitchFamily="34" charset="-122"/>
              </a:rPr>
              <a:t>2-2</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574603"/>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本专业录取分数线，来自重点高中的比例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新生录取人数，新生报到率，新生有退学意愿的比例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第一志愿率，优先考虑本专业的比例</a:t>
            </a:r>
            <a:r>
              <a:rPr lang="en-US" altLang="zh-CN" sz="2000" dirty="0" smtClean="0"/>
              <a:t>/</a:t>
            </a:r>
            <a:r>
              <a:rPr lang="zh-CN" altLang="en-US" sz="2000" dirty="0" smtClean="0"/>
              <a:t>原因</a:t>
            </a:r>
            <a:endParaRPr lang="en-US" altLang="zh-CN" sz="2000" dirty="0" smtClean="0"/>
          </a:p>
          <a:p>
            <a:pPr marL="457200" indent="-457200">
              <a:lnSpc>
                <a:spcPct val="150000"/>
              </a:lnSpc>
              <a:buFont typeface="Arial" panose="020B0604020202020204" pitchFamily="34" charset="0"/>
              <a:buChar char="•"/>
            </a:pPr>
            <a:r>
              <a:rPr lang="zh-CN" altLang="en-US" sz="2000" dirty="0" smtClean="0"/>
              <a:t>新生对专业的认知程度，新生职业错位率</a:t>
            </a:r>
            <a:endParaRPr lang="en-US" altLang="zh-CN" sz="2000" dirty="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anose="020B0604020202020204" pitchFamily="34" charset="0"/>
              <a:buChar char="•"/>
            </a:pPr>
            <a:r>
              <a:rPr lang="en-US" altLang="zh-CN" sz="2000" b="1" dirty="0" smtClean="0"/>
              <a:t>5</a:t>
            </a:r>
            <a:r>
              <a:rPr lang="zh-CN" altLang="en-US" sz="2000" b="1" dirty="0" smtClean="0"/>
              <a:t>级</a:t>
            </a:r>
            <a:r>
              <a:rPr lang="zh-CN" altLang="en-US" sz="2000" dirty="0" smtClean="0"/>
              <a:t>：专业的所有人员都意识到生源质量评估的价值，生源质量评估已形成制度化的措施，每年定期开展生源质量监测和评估活动，有专门的工作制度和负责人；生源质量评估依据成熟的指标体系，有科学的调查分析方法，形成了连续的数据积累；生源质量评估结果不仅用于改进招生工作，也被用于改善教学、学生事务和后勤服务等相关工作；对生源质量评估工作本身也定期开展研讨和改进。</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2</a:t>
            </a:r>
            <a:r>
              <a:rPr lang="zh-CN" altLang="en-US" sz="2900" b="1" dirty="0" smtClean="0">
                <a:solidFill>
                  <a:srgbClr val="072676"/>
                </a:solidFill>
                <a:latin typeface="微软雅黑" panose="020B0503020204020204" pitchFamily="34" charset="-122"/>
                <a:ea typeface="微软雅黑" panose="020B0503020204020204" pitchFamily="34" charset="-122"/>
              </a:rPr>
              <a:t>：修订培养方案（</a:t>
            </a:r>
            <a:r>
              <a:rPr lang="en-US" altLang="zh-CN" sz="2900" b="1" dirty="0" smtClean="0">
                <a:solidFill>
                  <a:srgbClr val="072676"/>
                </a:solidFill>
                <a:latin typeface="微软雅黑" panose="020B0503020204020204" pitchFamily="34" charset="-122"/>
                <a:ea typeface="微软雅黑" panose="020B0503020204020204" pitchFamily="34" charset="-122"/>
              </a:rPr>
              <a:t>2-1</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170646"/>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组织教师、学生、行业专家、同行专家等对培养方案进行修订。</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所有参与修订的人都提出明确的修订建议；</a:t>
            </a:r>
            <a:endParaRPr lang="en-US" altLang="zh-CN" sz="2000" dirty="0" smtClean="0"/>
          </a:p>
          <a:p>
            <a:pPr marL="457200" indent="-457200">
              <a:lnSpc>
                <a:spcPct val="150000"/>
              </a:lnSpc>
              <a:buFont typeface="Arial" panose="020B0604020202020204" pitchFamily="34" charset="0"/>
              <a:buChar char="•"/>
            </a:pPr>
            <a:r>
              <a:rPr lang="zh-CN" altLang="en-US" sz="2000" dirty="0" smtClean="0"/>
              <a:t>对所有的修订建议做出回应和处理；</a:t>
            </a:r>
            <a:endParaRPr lang="en-US" altLang="zh-CN" sz="2000" dirty="0" smtClean="0"/>
          </a:p>
          <a:p>
            <a:pPr marL="457200" indent="-457200">
              <a:lnSpc>
                <a:spcPct val="150000"/>
              </a:lnSpc>
              <a:buFont typeface="Arial" panose="020B0604020202020204" pitchFamily="34" charset="0"/>
              <a:buChar char="•"/>
            </a:pPr>
            <a:r>
              <a:rPr lang="zh-CN" altLang="en-US" sz="2000" dirty="0"/>
              <a:t>确定</a:t>
            </a:r>
            <a:r>
              <a:rPr lang="zh-CN" altLang="en-US" sz="2000" dirty="0" smtClean="0"/>
              <a:t>对培养方案的修订方案，形成新的培养方案。</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学院领导或主管教学的负责人</a:t>
            </a:r>
            <a:endParaRPr lang="en-US" altLang="zh-CN" sz="2000" dirty="0" smtClean="0"/>
          </a:p>
          <a:p>
            <a:pPr marL="457200" indent="-457200">
              <a:lnSpc>
                <a:spcPct val="150000"/>
              </a:lnSpc>
              <a:buFont typeface="Arial" panose="020B0604020202020204" pitchFamily="34" charset="0"/>
              <a:buChar char="•"/>
            </a:pPr>
            <a:r>
              <a:rPr lang="zh-CN" altLang="en-US" sz="2000" b="1" dirty="0" smtClean="0"/>
              <a:t>执行：</a:t>
            </a:r>
            <a:r>
              <a:rPr lang="zh-CN" altLang="en-US" sz="2000" dirty="0" smtClean="0"/>
              <a:t>专业</a:t>
            </a:r>
            <a:r>
              <a:rPr lang="en-US" altLang="zh-CN" sz="2000" dirty="0" smtClean="0"/>
              <a:t>/</a:t>
            </a:r>
            <a:r>
              <a:rPr lang="zh-CN" altLang="en-US" sz="2000" dirty="0" smtClean="0"/>
              <a:t>学院的教学部门</a:t>
            </a:r>
            <a:endParaRPr lang="en-US" altLang="zh-CN" sz="2000" dirty="0" smtClean="0"/>
          </a:p>
          <a:p>
            <a:pPr marL="457200" indent="-457200">
              <a:lnSpc>
                <a:spcPct val="150000"/>
              </a:lnSpc>
              <a:buFont typeface="Arial" panose="020B0604020202020204" pitchFamily="34" charset="0"/>
              <a:buChar char="•"/>
            </a:pPr>
            <a:r>
              <a:rPr lang="zh-CN" altLang="en-US" sz="2000" b="1" dirty="0" smtClean="0"/>
              <a:t>商议：</a:t>
            </a:r>
            <a:r>
              <a:rPr lang="zh-CN" altLang="en-US" sz="2000" dirty="0" smtClean="0"/>
              <a:t>专业</a:t>
            </a:r>
            <a:r>
              <a:rPr lang="en-US" altLang="zh-CN" sz="2000" dirty="0" smtClean="0"/>
              <a:t>/</a:t>
            </a:r>
            <a:r>
              <a:rPr lang="zh-CN" altLang="en-US" sz="2000" dirty="0" smtClean="0"/>
              <a:t>学院领导</a:t>
            </a:r>
            <a:endParaRPr lang="en-US" altLang="zh-CN" sz="2000" dirty="0" smtClean="0"/>
          </a:p>
          <a:p>
            <a:pPr marL="457200" indent="-457200">
              <a:lnSpc>
                <a:spcPct val="150000"/>
              </a:lnSpc>
              <a:buFont typeface="Arial" panose="020B0604020202020204" pitchFamily="34" charset="0"/>
              <a:buChar char="•"/>
            </a:pPr>
            <a:r>
              <a:rPr lang="zh-CN" altLang="en-US" sz="2000" b="1" dirty="0" smtClean="0"/>
              <a:t>告知：</a:t>
            </a:r>
            <a:r>
              <a:rPr lang="zh-CN" altLang="en-US" sz="2000" dirty="0" smtClean="0"/>
              <a:t>专业</a:t>
            </a:r>
            <a:r>
              <a:rPr lang="en-US" altLang="zh-CN" sz="2000" dirty="0" smtClean="0"/>
              <a:t>/</a:t>
            </a:r>
            <a:r>
              <a:rPr lang="zh-CN" altLang="en-US" sz="2000" dirty="0" smtClean="0"/>
              <a:t>学院学生管理部门、专业教师、学生</a:t>
            </a:r>
            <a:endParaRPr lang="en-US" altLang="zh-CN" sz="2000" dirty="0" smtClean="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2</a:t>
            </a:r>
            <a:r>
              <a:rPr lang="zh-CN" altLang="en-US" sz="2900" b="1" dirty="0" smtClean="0">
                <a:solidFill>
                  <a:srgbClr val="072676"/>
                </a:solidFill>
                <a:latin typeface="微软雅黑" panose="020B0503020204020204" pitchFamily="34" charset="-122"/>
                <a:ea typeface="微软雅黑" panose="020B0503020204020204" pitchFamily="34" charset="-122"/>
              </a:rPr>
              <a:t>：修订培养方案（</a:t>
            </a:r>
            <a:r>
              <a:rPr lang="en-US" altLang="zh-CN" sz="2900" b="1" dirty="0" smtClean="0">
                <a:solidFill>
                  <a:srgbClr val="072676"/>
                </a:solidFill>
                <a:latin typeface="微软雅黑" panose="020B0503020204020204" pitchFamily="34" charset="-122"/>
                <a:ea typeface="微软雅黑" panose="020B0503020204020204" pitchFamily="34" charset="-122"/>
              </a:rPr>
              <a:t>2-2</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4247317"/>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修订参与者中的行业专家数量</a:t>
            </a:r>
            <a:r>
              <a:rPr lang="en-US" altLang="zh-CN" sz="2000" dirty="0" smtClean="0"/>
              <a:t>/</a:t>
            </a:r>
            <a:r>
              <a:rPr lang="zh-CN" altLang="en-US" sz="2000" dirty="0" smtClean="0"/>
              <a:t>比例、同行专家数量</a:t>
            </a:r>
            <a:r>
              <a:rPr lang="en-US" altLang="zh-CN" sz="2000" dirty="0" smtClean="0"/>
              <a:t>/</a:t>
            </a:r>
            <a:r>
              <a:rPr lang="zh-CN" altLang="en-US" sz="2000" dirty="0" smtClean="0"/>
              <a:t>比例、学生数量</a:t>
            </a:r>
            <a:r>
              <a:rPr lang="en-US" altLang="zh-CN" sz="2000" dirty="0" smtClean="0"/>
              <a:t>/</a:t>
            </a:r>
            <a:r>
              <a:rPr lang="zh-CN" altLang="en-US" sz="2000" dirty="0" smtClean="0"/>
              <a:t>比例、</a:t>
            </a:r>
            <a:endParaRPr lang="en-US" altLang="zh-CN" sz="2000" dirty="0" smtClean="0"/>
          </a:p>
          <a:p>
            <a:pPr>
              <a:lnSpc>
                <a:spcPct val="150000"/>
              </a:lnSpc>
            </a:pPr>
            <a:r>
              <a:rPr lang="en-US" altLang="zh-CN" sz="2000" dirty="0"/>
              <a:t> </a:t>
            </a:r>
            <a:r>
              <a:rPr lang="en-US" altLang="zh-CN" sz="2000" dirty="0" smtClean="0"/>
              <a:t>   </a:t>
            </a:r>
            <a:r>
              <a:rPr lang="zh-CN" altLang="en-US" sz="2000" dirty="0" smtClean="0"/>
              <a:t>一线教师数量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提出的修订意见总数，各类人群提出的意见数量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修订意见的类型、各类型意见的数量</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修订意见的采纳率、修订意见的落实率</a:t>
            </a:r>
            <a:endParaRPr lang="en-US" altLang="zh-CN" sz="2000" dirty="0" smtClean="0"/>
          </a:p>
          <a:p>
            <a:pPr marL="457200" indent="-457200">
              <a:lnSpc>
                <a:spcPct val="150000"/>
              </a:lnSpc>
              <a:buFont typeface="Arial" panose="020B0604020202020204" pitchFamily="34" charset="0"/>
              <a:buChar char="•"/>
            </a:pPr>
            <a:r>
              <a:rPr lang="zh-CN" altLang="en-US" sz="2000" dirty="0" smtClean="0"/>
              <a:t>培养计划的修订点数量，修订比例</a:t>
            </a:r>
            <a:endParaRPr lang="en-US" altLang="zh-CN" sz="2000" dirty="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anose="020B0604020202020204" pitchFamily="34" charset="0"/>
              <a:buChar char="•"/>
            </a:pPr>
            <a:r>
              <a:rPr lang="zh-CN" altLang="en-US" sz="2000" dirty="0" smtClean="0"/>
              <a:t>略</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up)">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up)">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up)">
                                      <p:cBhvr>
                                        <p:cTn id="47" dur="50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3</a:t>
            </a:r>
            <a:r>
              <a:rPr lang="zh-CN" altLang="en-US" sz="2900" b="1" dirty="0" smtClean="0">
                <a:solidFill>
                  <a:srgbClr val="072676"/>
                </a:solidFill>
                <a:latin typeface="微软雅黑" panose="020B0503020204020204" pitchFamily="34" charset="-122"/>
                <a:ea typeface="微软雅黑" panose="020B0503020204020204" pitchFamily="34" charset="-122"/>
              </a:rPr>
              <a:t>：购买书刊资源（</a:t>
            </a:r>
            <a:r>
              <a:rPr lang="en-US" altLang="zh-CN" sz="2900" b="1" dirty="0" smtClean="0">
                <a:solidFill>
                  <a:srgbClr val="072676"/>
                </a:solidFill>
                <a:latin typeface="微软雅黑" panose="020B0503020204020204" pitchFamily="34" charset="-122"/>
                <a:ea typeface="微软雅黑" panose="020B0503020204020204" pitchFamily="34" charset="-122"/>
              </a:rPr>
              <a:t>2-1</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基本描述</a:t>
            </a:r>
            <a:endParaRPr lang="en-US" altLang="zh-CN" sz="2000" b="1" dirty="0">
              <a:solidFill>
                <a:schemeClr val="accent1">
                  <a:lumMod val="75000"/>
                </a:schemeClr>
              </a:solidFill>
            </a:endParaRPr>
          </a:p>
          <a:p>
            <a:pPr>
              <a:lnSpc>
                <a:spcPct val="150000"/>
              </a:lnSpc>
            </a:pPr>
            <a:r>
              <a:rPr lang="zh-CN" altLang="en-US" sz="2000" dirty="0" smtClean="0"/>
              <a:t>    由专业提出所需要购买的专业类图书、期刊及电子资源，由专业或图书馆进行采购。</a:t>
            </a:r>
            <a:endParaRPr lang="en-US" altLang="zh-CN" sz="2000" dirty="0" smtClean="0"/>
          </a:p>
          <a:p>
            <a:pPr marL="457200" indent="-457200">
              <a:lnSpc>
                <a:spcPct val="150000"/>
              </a:lnSpc>
              <a:buFont typeface="+mj-lt"/>
              <a:buAutoNum type="arabicPeriod" startAt="2"/>
            </a:pPr>
            <a:r>
              <a:rPr lang="zh-CN" altLang="en-US" sz="2000" b="1" dirty="0" smtClean="0">
                <a:solidFill>
                  <a:schemeClr val="accent1">
                    <a:lumMod val="75000"/>
                  </a:schemeClr>
                </a:solidFill>
              </a:rPr>
              <a:t>控制目标</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有周期性的购买计划；</a:t>
            </a:r>
            <a:endParaRPr lang="en-US" altLang="zh-CN" sz="2000" dirty="0" smtClean="0"/>
          </a:p>
          <a:p>
            <a:pPr marL="457200" indent="-457200">
              <a:lnSpc>
                <a:spcPct val="150000"/>
              </a:lnSpc>
              <a:buFont typeface="Arial" panose="020B0604020202020204" pitchFamily="34" charset="0"/>
              <a:buChar char="•"/>
            </a:pPr>
            <a:r>
              <a:rPr lang="zh-CN" altLang="en-US" sz="2000" dirty="0" smtClean="0"/>
              <a:t>每次都提出明确的购买清单；</a:t>
            </a:r>
            <a:endParaRPr lang="en-US" altLang="zh-CN" sz="2000" dirty="0" smtClean="0"/>
          </a:p>
          <a:p>
            <a:pPr marL="457200" indent="-457200">
              <a:lnSpc>
                <a:spcPct val="150000"/>
              </a:lnSpc>
              <a:buFont typeface="Arial" panose="020B0604020202020204" pitchFamily="34" charset="0"/>
              <a:buChar char="•"/>
            </a:pPr>
            <a:r>
              <a:rPr lang="zh-CN" altLang="en-US" sz="2000" dirty="0" smtClean="0"/>
              <a:t>所有新购的书刊资源都有明确的存储</a:t>
            </a:r>
            <a:r>
              <a:rPr lang="en-US" altLang="zh-CN" sz="2000" dirty="0" smtClean="0"/>
              <a:t>/</a:t>
            </a:r>
            <a:r>
              <a:rPr lang="zh-CN" altLang="en-US" sz="2000" dirty="0" smtClean="0"/>
              <a:t>保管方案。</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相关方</a:t>
            </a:r>
            <a:endParaRPr lang="en-US" altLang="zh-CN" sz="2000" b="1" dirty="0">
              <a:solidFill>
                <a:schemeClr val="accent1">
                  <a:lumMod val="75000"/>
                </a:schemeClr>
              </a:solidFill>
            </a:endParaRPr>
          </a:p>
          <a:p>
            <a:pPr marL="457200" indent="-457200">
              <a:lnSpc>
                <a:spcPct val="150000"/>
              </a:lnSpc>
              <a:buFont typeface="Arial" panose="020B0604020202020204" pitchFamily="34" charset="0"/>
              <a:buChar char="•"/>
            </a:pPr>
            <a:r>
              <a:rPr lang="zh-CN" altLang="en-US" sz="2000" b="1" dirty="0" smtClean="0"/>
              <a:t>负责：</a:t>
            </a:r>
            <a:r>
              <a:rPr lang="zh-CN" altLang="en-US" sz="2000" dirty="0" smtClean="0"/>
              <a:t>专业</a:t>
            </a:r>
            <a:r>
              <a:rPr lang="en-US" altLang="zh-CN" sz="2000" dirty="0" smtClean="0"/>
              <a:t>/</a:t>
            </a:r>
            <a:r>
              <a:rPr lang="zh-CN" altLang="en-US" sz="2000" dirty="0" smtClean="0"/>
              <a:t>学院领导或主管教学的负责人</a:t>
            </a:r>
            <a:endParaRPr lang="en-US" altLang="zh-CN" sz="2000" dirty="0" smtClean="0"/>
          </a:p>
          <a:p>
            <a:pPr marL="457200" indent="-457200">
              <a:lnSpc>
                <a:spcPct val="150000"/>
              </a:lnSpc>
              <a:buFont typeface="Arial" panose="020B0604020202020204" pitchFamily="34" charset="0"/>
              <a:buChar char="•"/>
            </a:pPr>
            <a:r>
              <a:rPr lang="zh-CN" altLang="en-US" sz="2000" b="1" dirty="0" smtClean="0"/>
              <a:t>执行：</a:t>
            </a:r>
            <a:r>
              <a:rPr lang="zh-CN" altLang="en-US" sz="2000" dirty="0" smtClean="0"/>
              <a:t>专业</a:t>
            </a:r>
            <a:r>
              <a:rPr lang="en-US" altLang="zh-CN" sz="2000" dirty="0" smtClean="0"/>
              <a:t>/</a:t>
            </a:r>
            <a:r>
              <a:rPr lang="zh-CN" altLang="en-US" sz="2000" dirty="0" smtClean="0"/>
              <a:t>学院的教学部门或资料室</a:t>
            </a:r>
            <a:endParaRPr lang="en-US" altLang="zh-CN" sz="2000" dirty="0" smtClean="0"/>
          </a:p>
          <a:p>
            <a:pPr marL="457200" indent="-457200">
              <a:lnSpc>
                <a:spcPct val="150000"/>
              </a:lnSpc>
              <a:buFont typeface="Arial" panose="020B0604020202020204" pitchFamily="34" charset="0"/>
              <a:buChar char="•"/>
            </a:pPr>
            <a:r>
              <a:rPr lang="zh-CN" altLang="en-US" sz="2000" b="1" dirty="0" smtClean="0"/>
              <a:t>商议：</a:t>
            </a:r>
            <a:r>
              <a:rPr lang="zh-CN" altLang="en-US" sz="2000" dirty="0"/>
              <a:t>学校图书馆</a:t>
            </a:r>
            <a:endParaRPr lang="en-US" altLang="zh-CN" sz="2000" dirty="0"/>
          </a:p>
          <a:p>
            <a:pPr marL="457200" indent="-457200">
              <a:lnSpc>
                <a:spcPct val="150000"/>
              </a:lnSpc>
              <a:buFont typeface="Arial" panose="020B0604020202020204" pitchFamily="34" charset="0"/>
              <a:buChar char="•"/>
            </a:pPr>
            <a:r>
              <a:rPr lang="zh-CN" altLang="en-US" sz="2000" b="1" dirty="0" smtClean="0"/>
              <a:t>告知：</a:t>
            </a:r>
            <a:r>
              <a:rPr lang="zh-CN" altLang="en-US" sz="2000" dirty="0" smtClean="0"/>
              <a:t>专业教师、学生</a:t>
            </a:r>
            <a:endParaRPr lang="en-US" altLang="zh-CN" sz="2000" dirty="0" smtClean="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关键活动例</a:t>
            </a:r>
            <a:r>
              <a:rPr lang="en-US" altLang="zh-CN" sz="2900" b="1" dirty="0" smtClean="0">
                <a:solidFill>
                  <a:srgbClr val="072676"/>
                </a:solidFill>
                <a:latin typeface="微软雅黑" panose="020B0503020204020204" pitchFamily="34" charset="-122"/>
                <a:ea typeface="微软雅黑" panose="020B0503020204020204" pitchFamily="34" charset="-122"/>
              </a:rPr>
              <a:t>3</a:t>
            </a:r>
            <a:r>
              <a:rPr lang="zh-CN" altLang="en-US" sz="2900" b="1" dirty="0" smtClean="0">
                <a:solidFill>
                  <a:srgbClr val="072676"/>
                </a:solidFill>
                <a:latin typeface="微软雅黑" panose="020B0503020204020204" pitchFamily="34" charset="-122"/>
                <a:ea typeface="微软雅黑" panose="020B0503020204020204" pitchFamily="34" charset="-122"/>
              </a:rPr>
              <a:t>：购买书刊资源（</a:t>
            </a:r>
            <a:r>
              <a:rPr lang="en-US" altLang="zh-CN" sz="2900" b="1" dirty="0" smtClean="0">
                <a:solidFill>
                  <a:srgbClr val="072676"/>
                </a:solidFill>
                <a:latin typeface="微软雅黑" panose="020B0503020204020204" pitchFamily="34" charset="-122"/>
                <a:ea typeface="微软雅黑" panose="020B0503020204020204" pitchFamily="34" charset="-122"/>
              </a:rPr>
              <a:t>2-2</a:t>
            </a:r>
            <a:r>
              <a:rPr lang="zh-CN" altLang="en-US" sz="2900" b="1" dirty="0" smtClean="0">
                <a:solidFill>
                  <a:srgbClr val="072676"/>
                </a:solidFill>
                <a:latin typeface="微软雅黑" panose="020B0503020204020204" pitchFamily="34" charset="-122"/>
                <a:ea typeface="微软雅黑" panose="020B0503020204020204" pitchFamily="34" charset="-122"/>
              </a:rPr>
              <a:t>）</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2862322"/>
          </a:xfrm>
          <a:prstGeom prst="rect">
            <a:avLst/>
          </a:prstGeom>
        </p:spPr>
        <p:txBody>
          <a:bodyPr wrap="square">
            <a:spAutoFit/>
          </a:bodyPr>
          <a:lstStyle/>
          <a:p>
            <a:pPr marL="457200" indent="-457200">
              <a:lnSpc>
                <a:spcPct val="150000"/>
              </a:lnSpc>
              <a:buFont typeface="+mj-lt"/>
              <a:buAutoNum type="arabicPeriod" startAt="4"/>
            </a:pPr>
            <a:r>
              <a:rPr lang="zh-CN" altLang="en-US" sz="2000" b="1" dirty="0" smtClean="0">
                <a:solidFill>
                  <a:schemeClr val="accent1">
                    <a:lumMod val="75000"/>
                  </a:schemeClr>
                </a:solidFill>
              </a:rPr>
              <a:t>评价指标</a:t>
            </a:r>
            <a:endParaRPr lang="en-US" altLang="zh-CN" sz="20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年度书刊资源采购计划的落实率</a:t>
            </a:r>
            <a:endParaRPr lang="en-US" altLang="zh-CN" sz="2000" dirty="0" smtClean="0"/>
          </a:p>
          <a:p>
            <a:pPr marL="457200" indent="-457200">
              <a:lnSpc>
                <a:spcPct val="150000"/>
              </a:lnSpc>
              <a:buFont typeface="Arial" panose="020B0604020202020204" pitchFamily="34" charset="0"/>
              <a:buChar char="•"/>
            </a:pPr>
            <a:r>
              <a:rPr lang="zh-CN" altLang="en-US" sz="2000" dirty="0"/>
              <a:t>书刊</a:t>
            </a:r>
            <a:r>
              <a:rPr lang="zh-CN" altLang="en-US" sz="2000" dirty="0" smtClean="0"/>
              <a:t>资源的采购资金总额，各类型书刊资源的采购金额</a:t>
            </a:r>
            <a:r>
              <a:rPr lang="en-US" altLang="zh-CN" sz="2000" dirty="0" smtClean="0"/>
              <a:t>/</a:t>
            </a:r>
            <a:r>
              <a:rPr lang="zh-CN" altLang="en-US" sz="2000" dirty="0" smtClean="0"/>
              <a:t>比例</a:t>
            </a:r>
            <a:endParaRPr lang="en-US" altLang="zh-CN" sz="2000" dirty="0" smtClean="0"/>
          </a:p>
          <a:p>
            <a:pPr marL="457200" indent="-457200">
              <a:lnSpc>
                <a:spcPct val="150000"/>
              </a:lnSpc>
              <a:buFont typeface="Arial" panose="020B0604020202020204" pitchFamily="34" charset="0"/>
              <a:buChar char="•"/>
            </a:pPr>
            <a:r>
              <a:rPr lang="zh-CN" altLang="en-US" sz="2000" dirty="0" smtClean="0"/>
              <a:t>书刊资源购买的重要度、满足度（教师、学生）、即时性</a:t>
            </a:r>
            <a:endParaRPr lang="en-US" altLang="zh-CN" sz="2000" dirty="0" smtClean="0"/>
          </a:p>
          <a:p>
            <a:pPr marL="457200" indent="-457200">
              <a:lnSpc>
                <a:spcPct val="150000"/>
              </a:lnSpc>
              <a:buFont typeface="+mj-lt"/>
              <a:buAutoNum type="arabicPeriod" startAt="5"/>
            </a:pPr>
            <a:r>
              <a:rPr lang="zh-CN" altLang="en-US" sz="2000" b="1" dirty="0" smtClean="0">
                <a:solidFill>
                  <a:schemeClr val="accent1">
                    <a:lumMod val="75000"/>
                  </a:schemeClr>
                </a:solidFill>
              </a:rPr>
              <a:t>成熟度</a:t>
            </a:r>
            <a:endParaRPr lang="en-US" altLang="zh-CN" sz="2000" b="1" dirty="0" smtClean="0">
              <a:solidFill>
                <a:schemeClr val="accent1">
                  <a:lumMod val="75000"/>
                </a:schemeClr>
              </a:solidFill>
            </a:endParaRPr>
          </a:p>
          <a:p>
            <a:pPr marL="342900" indent="-342900">
              <a:lnSpc>
                <a:spcPct val="150000"/>
              </a:lnSpc>
              <a:buFont typeface="Arial" panose="020B0604020202020204" pitchFamily="34" charset="0"/>
              <a:buChar char="•"/>
            </a:pPr>
            <a:r>
              <a:rPr lang="zh-CN" altLang="en-US" sz="2000" dirty="0" smtClean="0"/>
              <a:t>略</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四、</a:t>
            </a:r>
            <a:r>
              <a:rPr lang="zh-CN" altLang="en-US" sz="2400" b="1" dirty="0"/>
              <a:t>专业</a:t>
            </a:r>
            <a:r>
              <a:rPr lang="zh-CN" altLang="en-US" sz="2400" b="1" dirty="0" smtClean="0"/>
              <a:t>建设的质量体系</a:t>
            </a:r>
            <a:endParaRPr lang="zh-CN" altLang="en-US"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专业建设质量的构成</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7" name="矩形 6"/>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生源质量</a:t>
            </a:r>
            <a:endParaRPr lang="en-US" altLang="zh-CN" sz="2000" b="1" dirty="0" smtClean="0">
              <a:solidFill>
                <a:schemeClr val="accent1">
                  <a:lumMod val="75000"/>
                </a:schemeClr>
              </a:solidFill>
            </a:endParaRPr>
          </a:p>
          <a:p>
            <a:pPr marL="457200" indent="-457200">
              <a:lnSpc>
                <a:spcPct val="150000"/>
              </a:lnSpc>
              <a:buFont typeface="Arial" panose="020B0604020202020204" pitchFamily="34" charset="0"/>
              <a:buChar char="•"/>
            </a:pPr>
            <a:r>
              <a:rPr lang="zh-CN" altLang="en-US" sz="2000" dirty="0" smtClean="0"/>
              <a:t>学生背景</a:t>
            </a:r>
            <a:endParaRPr lang="en-US" altLang="zh-CN" sz="2000" dirty="0" smtClean="0"/>
          </a:p>
          <a:p>
            <a:pPr marL="457200" indent="-457200">
              <a:lnSpc>
                <a:spcPct val="150000"/>
              </a:lnSpc>
              <a:buFont typeface="Arial" panose="020B0604020202020204" pitchFamily="34" charset="0"/>
              <a:buChar char="•"/>
            </a:pPr>
            <a:r>
              <a:rPr lang="zh-CN" altLang="en-US" sz="2000" dirty="0" smtClean="0"/>
              <a:t>报考意愿</a:t>
            </a:r>
            <a:endParaRPr lang="en-US" altLang="zh-CN" sz="2000" dirty="0" smtClean="0"/>
          </a:p>
          <a:p>
            <a:pPr marL="457200" indent="-457200">
              <a:lnSpc>
                <a:spcPct val="150000"/>
              </a:lnSpc>
              <a:buFont typeface="Arial" panose="020B0604020202020204" pitchFamily="34" charset="0"/>
              <a:buChar char="•"/>
            </a:pPr>
            <a:r>
              <a:rPr lang="zh-CN" altLang="en-US" sz="2000" dirty="0" smtClean="0"/>
              <a:t>专业认同</a:t>
            </a:r>
            <a:endParaRPr lang="en-US" altLang="zh-CN" sz="2000" dirty="0" smtClean="0"/>
          </a:p>
          <a:p>
            <a:pPr marL="457200" indent="-457200">
              <a:lnSpc>
                <a:spcPct val="150000"/>
              </a:lnSpc>
              <a:buFont typeface="+mj-lt"/>
              <a:buAutoNum type="arabicPeriod" startAt="2"/>
            </a:pPr>
            <a:r>
              <a:rPr lang="zh-CN" altLang="en-US" sz="2000" b="1" dirty="0">
                <a:solidFill>
                  <a:schemeClr val="accent1">
                    <a:lumMod val="75000"/>
                  </a:schemeClr>
                </a:solidFill>
              </a:rPr>
              <a:t>过程</a:t>
            </a:r>
            <a:r>
              <a:rPr lang="zh-CN" altLang="en-US" sz="2000" b="1" dirty="0" smtClean="0">
                <a:solidFill>
                  <a:schemeClr val="accent1">
                    <a:lumMod val="75000"/>
                  </a:schemeClr>
                </a:solidFill>
              </a:rPr>
              <a:t>质量</a:t>
            </a:r>
            <a:endParaRPr lang="en-US" altLang="zh-CN" sz="2000" b="1" dirty="0" smtClean="0">
              <a:solidFill>
                <a:schemeClr val="accent1">
                  <a:lumMod val="75000"/>
                </a:schemeClr>
              </a:solidFill>
            </a:endParaRPr>
          </a:p>
          <a:p>
            <a:pPr marL="342900" indent="-342900">
              <a:lnSpc>
                <a:spcPct val="150000"/>
              </a:lnSpc>
              <a:buFont typeface="Arial" panose="020B0604020202020204" pitchFamily="34" charset="0"/>
              <a:buChar char="•"/>
            </a:pPr>
            <a:r>
              <a:rPr lang="zh-CN" altLang="en-US" sz="2000" dirty="0" smtClean="0"/>
              <a:t>（各年级）进程质量</a:t>
            </a:r>
            <a:endParaRPr lang="en-US" altLang="zh-CN" sz="2000" dirty="0" smtClean="0"/>
          </a:p>
          <a:p>
            <a:pPr marL="342900" indent="-342900">
              <a:lnSpc>
                <a:spcPct val="150000"/>
              </a:lnSpc>
              <a:buFont typeface="Arial" panose="020B0604020202020204" pitchFamily="34" charset="0"/>
              <a:buChar char="•"/>
            </a:pPr>
            <a:r>
              <a:rPr lang="zh-CN" altLang="en-US" sz="2000" dirty="0" smtClean="0"/>
              <a:t>教学质量</a:t>
            </a:r>
            <a:endParaRPr lang="en-US" altLang="zh-CN" sz="2000" dirty="0" smtClean="0"/>
          </a:p>
          <a:p>
            <a:pPr marL="342900" indent="-342900">
              <a:lnSpc>
                <a:spcPct val="150000"/>
              </a:lnSpc>
              <a:buFont typeface="Arial" panose="020B0604020202020204" pitchFamily="34" charset="0"/>
              <a:buChar char="•"/>
            </a:pPr>
            <a:r>
              <a:rPr lang="zh-CN" altLang="en-US" sz="2000" dirty="0" smtClean="0"/>
              <a:t>学生工作及服务质量</a:t>
            </a:r>
            <a:endParaRPr lang="en-US" altLang="zh-CN" sz="2000" dirty="0" smtClean="0"/>
          </a:p>
          <a:p>
            <a:pPr marL="457200" indent="-457200">
              <a:lnSpc>
                <a:spcPct val="150000"/>
              </a:lnSpc>
              <a:buFont typeface="+mj-lt"/>
              <a:buAutoNum type="arabicPeriod" startAt="3"/>
            </a:pPr>
            <a:r>
              <a:rPr lang="zh-CN" altLang="en-US" sz="2000" b="1" dirty="0" smtClean="0">
                <a:solidFill>
                  <a:schemeClr val="accent1">
                    <a:lumMod val="75000"/>
                  </a:schemeClr>
                </a:solidFill>
              </a:rPr>
              <a:t>结果质量</a:t>
            </a:r>
            <a:endParaRPr lang="en-US" altLang="zh-CN" sz="2000" b="1" dirty="0">
              <a:solidFill>
                <a:schemeClr val="accent1">
                  <a:lumMod val="75000"/>
                </a:schemeClr>
              </a:solidFill>
            </a:endParaRPr>
          </a:p>
          <a:p>
            <a:pPr marL="342900" indent="-342900">
              <a:lnSpc>
                <a:spcPct val="150000"/>
              </a:lnSpc>
              <a:buFont typeface="Arial" panose="020B0604020202020204" pitchFamily="34" charset="0"/>
              <a:buChar char="•"/>
            </a:pPr>
            <a:r>
              <a:rPr lang="zh-CN" altLang="en-US" sz="2000" dirty="0" smtClean="0"/>
              <a:t>就业质量</a:t>
            </a:r>
            <a:endParaRPr lang="en-US" altLang="zh-CN" sz="2000" dirty="0" smtClean="0"/>
          </a:p>
          <a:p>
            <a:pPr marL="342900" indent="-342900">
              <a:lnSpc>
                <a:spcPct val="150000"/>
              </a:lnSpc>
              <a:buFont typeface="Arial" panose="020B0604020202020204" pitchFamily="34" charset="0"/>
              <a:buChar char="•"/>
            </a:pPr>
            <a:r>
              <a:rPr lang="zh-CN" altLang="en-US" sz="2000" dirty="0" smtClean="0"/>
              <a:t>就学质量</a:t>
            </a:r>
            <a:endParaRPr lang="en-US" altLang="zh-CN" sz="2000" dirty="0"/>
          </a:p>
          <a:p>
            <a:pPr>
              <a:lnSpc>
                <a:spcPct val="150000"/>
              </a:lnSpc>
            </a:pP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up)">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up)">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up)">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up)">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up)">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up)">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up)">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wipe(up)">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wipe(up)">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wipe(up)">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wipe(up)">
                                      <p:cBhvr>
                                        <p:cTn id="57"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a:t>一</a:t>
            </a:r>
            <a:r>
              <a:rPr lang="zh-CN" altLang="en-US" sz="2400" b="1" dirty="0" smtClean="0"/>
              <a:t>、悉尼协议理念及内容</a:t>
            </a:r>
            <a:endParaRPr lang="zh-CN" altLang="en-US"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质量监测方法</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658292"/>
            <a:ext cx="8929686" cy="6247864"/>
          </a:xfrm>
          <a:prstGeom prst="rect">
            <a:avLst/>
          </a:prstGeom>
        </p:spPr>
        <p:txBody>
          <a:bodyPr wrap="square">
            <a:spAutoFit/>
          </a:bodyPr>
          <a:lstStyle/>
          <a:p>
            <a:pPr marL="457200" indent="-457200">
              <a:lnSpc>
                <a:spcPts val="2400"/>
              </a:lnSpc>
              <a:buFont typeface="+mj-lt"/>
              <a:buAutoNum type="arabicPeriod"/>
            </a:pPr>
            <a:r>
              <a:rPr lang="zh-CN" altLang="en-US" sz="1600" b="1" dirty="0" smtClean="0">
                <a:solidFill>
                  <a:schemeClr val="accent1">
                    <a:lumMod val="75000"/>
                  </a:schemeClr>
                </a:solidFill>
              </a:rPr>
              <a:t>问卷调查</a:t>
            </a:r>
            <a:r>
              <a:rPr lang="en-US" sz="1600" b="1" dirty="0" smtClean="0">
                <a:solidFill>
                  <a:schemeClr val="accent1">
                    <a:lumMod val="75000"/>
                  </a:schemeClr>
                </a:solidFill>
              </a:rPr>
              <a:t>(Survey): </a:t>
            </a:r>
            <a:r>
              <a:rPr lang="zh-CN" altLang="en-US" sz="1600" dirty="0" smtClean="0"/>
              <a:t>通过问卷进行全样本或抽样调查；</a:t>
            </a:r>
            <a:endParaRPr lang="zh-CN" altLang="en-US" sz="1600" dirty="0" smtClean="0"/>
          </a:p>
          <a:p>
            <a:pPr marL="457200" indent="-457200">
              <a:lnSpc>
                <a:spcPts val="2400"/>
              </a:lnSpc>
              <a:buFont typeface="+mj-lt"/>
              <a:buAutoNum type="arabicPeriod"/>
            </a:pPr>
            <a:r>
              <a:rPr lang="zh-CN" altLang="en-US" sz="1600" b="1" dirty="0" smtClean="0">
                <a:solidFill>
                  <a:schemeClr val="accent1">
                    <a:lumMod val="75000"/>
                  </a:schemeClr>
                </a:solidFill>
              </a:rPr>
              <a:t>标准化测验</a:t>
            </a:r>
            <a:r>
              <a:rPr lang="en-US" altLang="en-US" sz="1600" b="1" dirty="0" smtClean="0">
                <a:solidFill>
                  <a:schemeClr val="accent1">
                    <a:lumMod val="75000"/>
                  </a:schemeClr>
                </a:solidFill>
              </a:rPr>
              <a:t>(Standardized Measurement): </a:t>
            </a:r>
            <a:r>
              <a:rPr lang="zh-CN" altLang="en-US" sz="1600" dirty="0" smtClean="0"/>
              <a:t>参照常模进行比较研究；</a:t>
            </a:r>
            <a:endParaRPr lang="en-US" altLang="zh-CN" sz="1600" dirty="0" smtClean="0"/>
          </a:p>
          <a:p>
            <a:pPr marL="457200" indent="-457200">
              <a:lnSpc>
                <a:spcPts val="2400"/>
              </a:lnSpc>
              <a:buFont typeface="+mj-lt"/>
              <a:buAutoNum type="arabicPeriod"/>
            </a:pPr>
            <a:r>
              <a:rPr lang="zh-CN" altLang="en-US" sz="1600" b="1" dirty="0" smtClean="0">
                <a:solidFill>
                  <a:schemeClr val="accent1">
                    <a:lumMod val="75000"/>
                  </a:schemeClr>
                </a:solidFill>
              </a:rPr>
              <a:t>自行研发的量表</a:t>
            </a:r>
            <a:r>
              <a:rPr lang="en-US" altLang="en-US" sz="1600" b="1" dirty="0" smtClean="0">
                <a:solidFill>
                  <a:schemeClr val="accent1">
                    <a:lumMod val="75000"/>
                  </a:schemeClr>
                </a:solidFill>
              </a:rPr>
              <a:t>(Self-developed Measurement): </a:t>
            </a:r>
            <a:r>
              <a:rPr lang="zh-CN" altLang="en-US" sz="1600" dirty="0" smtClean="0"/>
              <a:t>授课教师针对课程属性所自行设计的客观或主观测验</a:t>
            </a:r>
            <a:r>
              <a:rPr lang="en-US" sz="1600" dirty="0" smtClean="0"/>
              <a:t>,</a:t>
            </a:r>
            <a:r>
              <a:rPr lang="zh-CN" altLang="en-US" sz="1600" dirty="0" smtClean="0"/>
              <a:t>如随堂测验或期中考试；</a:t>
            </a:r>
            <a:endParaRPr lang="en-US" altLang="zh-CN" sz="1600" dirty="0" smtClean="0"/>
          </a:p>
          <a:p>
            <a:pPr marL="457200" indent="-457200">
              <a:lnSpc>
                <a:spcPts val="2400"/>
              </a:lnSpc>
              <a:buFont typeface="+mj-lt"/>
              <a:buAutoNum type="arabicPeriod"/>
            </a:pPr>
            <a:r>
              <a:rPr lang="zh-CN" altLang="en-US" sz="1600" b="1" dirty="0" smtClean="0">
                <a:solidFill>
                  <a:schemeClr val="accent1">
                    <a:lumMod val="75000"/>
                  </a:schemeClr>
                </a:solidFill>
              </a:rPr>
              <a:t>聘请教育评量专家</a:t>
            </a:r>
            <a:r>
              <a:rPr lang="en-US" altLang="en-US" sz="1600" b="1" dirty="0" smtClean="0">
                <a:solidFill>
                  <a:schemeClr val="accent1">
                    <a:lumMod val="75000"/>
                  </a:schemeClr>
                </a:solidFill>
              </a:rPr>
              <a:t>(External Evaluator): </a:t>
            </a:r>
            <a:r>
              <a:rPr lang="zh-CN" altLang="en-US" sz="1600" dirty="0" smtClean="0"/>
              <a:t>聘请教育领域的评量专家</a:t>
            </a:r>
            <a:r>
              <a:rPr lang="en-US" sz="1600" dirty="0" smtClean="0"/>
              <a:t>,</a:t>
            </a:r>
            <a:r>
              <a:rPr lang="zh-CN" altLang="en-US" sz="1600" dirty="0" smtClean="0"/>
              <a:t>协助提供课程咨询与问卷设计等相关评量讯息；</a:t>
            </a:r>
            <a:endParaRPr lang="zh-CN" altLang="en-US" sz="1600" dirty="0" smtClean="0"/>
          </a:p>
          <a:p>
            <a:pPr marL="457200" indent="-457200">
              <a:lnSpc>
                <a:spcPts val="2400"/>
              </a:lnSpc>
              <a:buFont typeface="+mj-lt"/>
              <a:buAutoNum type="arabicPeriod" startAt="5"/>
            </a:pPr>
            <a:r>
              <a:rPr lang="zh-CN" altLang="en-US" sz="1600" b="1" dirty="0">
                <a:solidFill>
                  <a:schemeClr val="accent1">
                    <a:lumMod val="75000"/>
                  </a:schemeClr>
                </a:solidFill>
              </a:rPr>
              <a:t>访谈</a:t>
            </a:r>
            <a:r>
              <a:rPr lang="en-US" altLang="en-US" sz="1600" b="1" dirty="0">
                <a:solidFill>
                  <a:schemeClr val="accent1">
                    <a:lumMod val="75000"/>
                  </a:schemeClr>
                </a:solidFill>
              </a:rPr>
              <a:t>(Interview): </a:t>
            </a:r>
            <a:r>
              <a:rPr lang="zh-CN" altLang="en-US" sz="1600" dirty="0"/>
              <a:t>以面对面谈话的方式</a:t>
            </a:r>
            <a:r>
              <a:rPr lang="en-US" altLang="zh-CN" sz="1600" dirty="0"/>
              <a:t>,</a:t>
            </a:r>
            <a:r>
              <a:rPr lang="zh-CN" altLang="en-US" sz="1600" dirty="0"/>
              <a:t>收集受访者的意见；</a:t>
            </a:r>
            <a:endParaRPr lang="zh-CN" altLang="en-US" sz="1600" dirty="0"/>
          </a:p>
          <a:p>
            <a:pPr marL="457200" indent="-457200">
              <a:lnSpc>
                <a:spcPts val="2400"/>
              </a:lnSpc>
              <a:buFont typeface="+mj-lt"/>
              <a:buAutoNum type="arabicPeriod" startAt="5"/>
            </a:pPr>
            <a:r>
              <a:rPr lang="zh-CN" altLang="en-US" sz="1600" b="1" dirty="0">
                <a:solidFill>
                  <a:schemeClr val="accent1">
                    <a:lumMod val="75000"/>
                  </a:schemeClr>
                </a:solidFill>
              </a:rPr>
              <a:t>仿真测验</a:t>
            </a:r>
            <a:r>
              <a:rPr lang="en-US" altLang="en-US" sz="1600" b="1" dirty="0">
                <a:solidFill>
                  <a:schemeClr val="accent1">
                    <a:lumMod val="75000"/>
                  </a:schemeClr>
                </a:solidFill>
              </a:rPr>
              <a:t>(Simulation): </a:t>
            </a:r>
            <a:r>
              <a:rPr lang="zh-CN" altLang="en-US" sz="1600" dirty="0"/>
              <a:t>当无法在真实情境中评鉴学生的表现时</a:t>
            </a:r>
            <a:r>
              <a:rPr lang="en-US" altLang="en-US" sz="1600" dirty="0"/>
              <a:t>,</a:t>
            </a:r>
            <a:r>
              <a:rPr lang="zh-CN" altLang="en-US" sz="1600" dirty="0"/>
              <a:t>学生将在近似“真实情境”的仿真情况下</a:t>
            </a:r>
            <a:r>
              <a:rPr lang="en-US" altLang="en-US" sz="1600" dirty="0"/>
              <a:t>,</a:t>
            </a:r>
            <a:r>
              <a:rPr lang="zh-CN" altLang="en-US" sz="1600" dirty="0"/>
              <a:t>展现个人在该情境中的能力；</a:t>
            </a:r>
            <a:endParaRPr lang="zh-CN" altLang="en-US" sz="1600" dirty="0"/>
          </a:p>
          <a:p>
            <a:pPr marL="457200" indent="-457200">
              <a:lnSpc>
                <a:spcPts val="2400"/>
              </a:lnSpc>
              <a:buFont typeface="+mj-lt"/>
              <a:buAutoNum type="arabicPeriod" startAt="5"/>
            </a:pPr>
            <a:r>
              <a:rPr lang="zh-CN" altLang="en-US" sz="1600" b="1" dirty="0">
                <a:solidFill>
                  <a:schemeClr val="accent1">
                    <a:lumMod val="75000"/>
                  </a:schemeClr>
                </a:solidFill>
              </a:rPr>
              <a:t>实作评量</a:t>
            </a:r>
            <a:r>
              <a:rPr lang="en-US" altLang="en-US" sz="1600" b="1" dirty="0">
                <a:solidFill>
                  <a:schemeClr val="accent1">
                    <a:lumMod val="75000"/>
                  </a:schemeClr>
                </a:solidFill>
              </a:rPr>
              <a:t>(Authentic Evaluation): </a:t>
            </a:r>
            <a:r>
              <a:rPr lang="zh-CN" altLang="en-US" sz="1600" dirty="0"/>
              <a:t>在真实情境中更直接真实地量测学生习得的能力</a:t>
            </a:r>
            <a:r>
              <a:rPr lang="en-US" altLang="en-US" sz="1600" dirty="0"/>
              <a:t>,</a:t>
            </a:r>
            <a:r>
              <a:rPr lang="zh-CN" altLang="en-US" sz="1600" dirty="0"/>
              <a:t>针对学生外显表现进行系统化的评量；</a:t>
            </a:r>
            <a:endParaRPr lang="zh-CN" altLang="en-US" sz="1600" dirty="0"/>
          </a:p>
          <a:p>
            <a:pPr marL="457200" indent="-457200">
              <a:lnSpc>
                <a:spcPts val="2400"/>
              </a:lnSpc>
              <a:buFont typeface="+mj-lt"/>
              <a:buAutoNum type="arabicPeriod" startAt="5"/>
            </a:pPr>
            <a:r>
              <a:rPr lang="zh-CN" altLang="en-US" sz="1600" b="1" dirty="0">
                <a:solidFill>
                  <a:schemeClr val="accent1">
                    <a:lumMod val="75000"/>
                  </a:schemeClr>
                </a:solidFill>
              </a:rPr>
              <a:t>焦点团体</a:t>
            </a:r>
            <a:r>
              <a:rPr lang="en-US" altLang="en-US" sz="1600" b="1" dirty="0">
                <a:solidFill>
                  <a:schemeClr val="accent1">
                    <a:lumMod val="75000"/>
                  </a:schemeClr>
                </a:solidFill>
              </a:rPr>
              <a:t>(Focus Group): </a:t>
            </a:r>
            <a:r>
              <a:rPr lang="zh-CN" altLang="en-US" sz="1600" dirty="0"/>
              <a:t>通常</a:t>
            </a:r>
            <a:r>
              <a:rPr lang="en-US" altLang="en-US" sz="1600" dirty="0" smtClean="0"/>
              <a:t>7</a:t>
            </a:r>
            <a:r>
              <a:rPr lang="en-US" altLang="zh-CN" sz="1600" dirty="0"/>
              <a:t>-</a:t>
            </a:r>
            <a:r>
              <a:rPr lang="en-US" altLang="en-US" sz="1600" dirty="0" smtClean="0"/>
              <a:t>12</a:t>
            </a:r>
            <a:r>
              <a:rPr lang="zh-CN" altLang="en-US" sz="1600" dirty="0"/>
              <a:t>人针对</a:t>
            </a:r>
            <a:r>
              <a:rPr lang="en-US" altLang="zh-CN" sz="1600" dirty="0"/>
              <a:t>1</a:t>
            </a:r>
            <a:r>
              <a:rPr lang="zh-CN" altLang="en-US" sz="1600" dirty="0"/>
              <a:t>个研究议题进行讨论</a:t>
            </a:r>
            <a:r>
              <a:rPr lang="en-US" altLang="en-US" sz="1600" dirty="0"/>
              <a:t>,</a:t>
            </a:r>
            <a:r>
              <a:rPr lang="zh-CN" altLang="en-US" sz="1600" dirty="0"/>
              <a:t>由一位受过训练的主持人与参与者进行数次讨论以获得共识；</a:t>
            </a:r>
            <a:endParaRPr lang="zh-CN" altLang="en-US" sz="1600" dirty="0"/>
          </a:p>
          <a:p>
            <a:pPr marL="457200" indent="-457200">
              <a:lnSpc>
                <a:spcPts val="2400"/>
              </a:lnSpc>
              <a:buFont typeface="+mj-lt"/>
              <a:buAutoNum type="arabicPeriod" startAt="5"/>
            </a:pPr>
            <a:r>
              <a:rPr lang="zh-CN" altLang="en-US" sz="1600" b="1" dirty="0">
                <a:solidFill>
                  <a:schemeClr val="accent1">
                    <a:lumMod val="75000"/>
                  </a:schemeClr>
                </a:solidFill>
              </a:rPr>
              <a:t>口试</a:t>
            </a:r>
            <a:r>
              <a:rPr lang="en-US" altLang="en-US" sz="1600" b="1" dirty="0">
                <a:solidFill>
                  <a:schemeClr val="accent1">
                    <a:lumMod val="75000"/>
                  </a:schemeClr>
                </a:solidFill>
              </a:rPr>
              <a:t>(Oral Examination): </a:t>
            </a:r>
            <a:r>
              <a:rPr lang="zh-CN" altLang="en-US" sz="1600" dirty="0"/>
              <a:t>透过与学生面对面的对话</a:t>
            </a:r>
            <a:r>
              <a:rPr lang="en-US" altLang="en-US" sz="1600" dirty="0"/>
              <a:t>,</a:t>
            </a:r>
            <a:r>
              <a:rPr lang="zh-CN" altLang="en-US" sz="1600" dirty="0"/>
              <a:t>评量学生对于知识的理解程度</a:t>
            </a:r>
            <a:r>
              <a:rPr lang="zh-CN" altLang="en-US" sz="1600" dirty="0" smtClean="0"/>
              <a:t>；</a:t>
            </a:r>
            <a:endParaRPr lang="en-US" altLang="zh-CN" sz="1600" dirty="0" smtClean="0"/>
          </a:p>
          <a:p>
            <a:pPr marL="457200" indent="-457200">
              <a:lnSpc>
                <a:spcPts val="2400"/>
              </a:lnSpc>
              <a:buFont typeface="+mj-lt"/>
              <a:buAutoNum type="arabicPeriod" startAt="5"/>
            </a:pPr>
            <a:r>
              <a:rPr lang="zh-CN" altLang="en-US" sz="1600" b="1" dirty="0" smtClean="0">
                <a:solidFill>
                  <a:schemeClr val="accent1">
                    <a:lumMod val="75000"/>
                  </a:schemeClr>
                </a:solidFill>
              </a:rPr>
              <a:t>行为</a:t>
            </a:r>
            <a:r>
              <a:rPr lang="zh-CN" altLang="en-US" sz="1600" b="1" dirty="0">
                <a:solidFill>
                  <a:schemeClr val="accent1">
                    <a:lumMod val="75000"/>
                  </a:schemeClr>
                </a:solidFill>
              </a:rPr>
              <a:t>观察</a:t>
            </a:r>
            <a:r>
              <a:rPr lang="en-US" altLang="en-US" sz="1600" b="1" dirty="0">
                <a:solidFill>
                  <a:schemeClr val="accent1">
                    <a:lumMod val="75000"/>
                  </a:schemeClr>
                </a:solidFill>
              </a:rPr>
              <a:t>(Behavior Observation): </a:t>
            </a:r>
            <a:r>
              <a:rPr lang="zh-CN" altLang="en-US" sz="1600" dirty="0"/>
              <a:t>在自然没有干扰的情境中</a:t>
            </a:r>
            <a:r>
              <a:rPr lang="en-US" altLang="en-US" sz="1600" dirty="0"/>
              <a:t>,</a:t>
            </a:r>
            <a:r>
              <a:rPr lang="zh-CN" altLang="en-US" sz="1600" dirty="0"/>
              <a:t>观察学生行为的频率、持续时间以及型态</a:t>
            </a:r>
            <a:r>
              <a:rPr lang="zh-CN" altLang="en-US" sz="1600" dirty="0" smtClean="0"/>
              <a:t>；</a:t>
            </a:r>
            <a:endParaRPr lang="en-US" altLang="zh-CN" sz="1600" dirty="0" smtClean="0"/>
          </a:p>
          <a:p>
            <a:pPr marL="457200" indent="-457200">
              <a:lnSpc>
                <a:spcPts val="2400"/>
              </a:lnSpc>
              <a:buFont typeface="+mj-lt"/>
              <a:buAutoNum type="arabicPeriod" startAt="11"/>
            </a:pPr>
            <a:r>
              <a:rPr lang="zh-CN" altLang="en-US" sz="1600" b="1" dirty="0" smtClean="0">
                <a:solidFill>
                  <a:schemeClr val="accent1">
                    <a:lumMod val="75000"/>
                  </a:schemeClr>
                </a:solidFill>
              </a:rPr>
              <a:t>长期</a:t>
            </a:r>
            <a:r>
              <a:rPr lang="zh-CN" altLang="en-US" sz="1600" b="1" dirty="0">
                <a:solidFill>
                  <a:schemeClr val="accent1">
                    <a:lumMod val="75000"/>
                  </a:schemeClr>
                </a:solidFill>
              </a:rPr>
              <a:t>档案纪录</a:t>
            </a:r>
            <a:r>
              <a:rPr lang="en-US" altLang="en-US" sz="1600" b="1" dirty="0">
                <a:solidFill>
                  <a:schemeClr val="accent1">
                    <a:lumMod val="75000"/>
                  </a:schemeClr>
                </a:solidFill>
              </a:rPr>
              <a:t>(Longitudinal Archive): </a:t>
            </a:r>
            <a:r>
              <a:rPr lang="zh-CN" altLang="en-US" sz="1600" dirty="0"/>
              <a:t>包括传记性、学术性、或其他的档案数据</a:t>
            </a:r>
            <a:r>
              <a:rPr lang="en-US" altLang="en-US" sz="1600" dirty="0"/>
              <a:t>,</a:t>
            </a:r>
            <a:r>
              <a:rPr lang="zh-CN" altLang="en-US" sz="1600" dirty="0"/>
              <a:t>可从学校或其他机构取得</a:t>
            </a:r>
            <a:r>
              <a:rPr lang="zh-CN" altLang="en-US" sz="1600" dirty="0" smtClean="0"/>
              <a:t>；</a:t>
            </a:r>
            <a:endParaRPr lang="en-US" altLang="zh-CN" sz="1600" dirty="0" smtClean="0"/>
          </a:p>
          <a:p>
            <a:pPr marL="457200" indent="-457200">
              <a:lnSpc>
                <a:spcPts val="2400"/>
              </a:lnSpc>
              <a:buFont typeface="+mj-lt"/>
              <a:buAutoNum type="arabicPeriod" startAt="11"/>
            </a:pPr>
            <a:r>
              <a:rPr lang="zh-CN" altLang="en-US" sz="1600" b="1" dirty="0" smtClean="0">
                <a:solidFill>
                  <a:schemeClr val="accent1">
                    <a:lumMod val="75000"/>
                  </a:schemeClr>
                </a:solidFill>
              </a:rPr>
              <a:t>学习</a:t>
            </a:r>
            <a:r>
              <a:rPr lang="zh-CN" altLang="en-US" sz="1600" b="1" dirty="0">
                <a:solidFill>
                  <a:schemeClr val="accent1">
                    <a:lumMod val="75000"/>
                  </a:schemeClr>
                </a:solidFill>
              </a:rPr>
              <a:t>历程档案</a:t>
            </a:r>
            <a:r>
              <a:rPr lang="en-US" altLang="en-US" sz="1600" b="1" dirty="0">
                <a:solidFill>
                  <a:schemeClr val="accent1">
                    <a:lumMod val="75000"/>
                  </a:schemeClr>
                </a:solidFill>
              </a:rPr>
              <a:t>(Portfolio): </a:t>
            </a:r>
            <a:r>
              <a:rPr lang="zh-CN" altLang="en-US" sz="1600" dirty="0"/>
              <a:t>搜集学习过程中学生所有的实作成品与档案</a:t>
            </a:r>
            <a:r>
              <a:rPr lang="en-US" altLang="en-US" sz="1600" dirty="0"/>
              <a:t>,</a:t>
            </a:r>
            <a:r>
              <a:rPr lang="zh-CN" altLang="en-US" sz="1600" dirty="0"/>
              <a:t>并将之整理分类</a:t>
            </a:r>
            <a:r>
              <a:rPr lang="zh-CN" altLang="en-US" sz="1600" dirty="0" smtClean="0"/>
              <a:t>。</a:t>
            </a:r>
            <a:endParaRPr lang="en-US" altLang="zh-CN" sz="1600" dirty="0" smtClean="0"/>
          </a:p>
          <a:p>
            <a:pPr algn="r">
              <a:lnSpc>
                <a:spcPts val="2400"/>
              </a:lnSpc>
            </a:pPr>
            <a:r>
              <a:rPr lang="en-US" altLang="zh-CN" sz="1000" dirty="0" smtClean="0">
                <a:solidFill>
                  <a:schemeClr val="bg1"/>
                </a:solidFill>
              </a:rPr>
              <a:t>《</a:t>
            </a:r>
            <a:r>
              <a:rPr lang="zh-TW" altLang="en-US" sz="1000" dirty="0">
                <a:solidFill>
                  <a:schemeClr val="bg1"/>
                </a:solidFill>
              </a:rPr>
              <a:t>認證作業名詞定義與解釋 </a:t>
            </a:r>
            <a:r>
              <a:rPr lang="en-US" altLang="zh-CN" sz="1000" dirty="0" smtClean="0">
                <a:solidFill>
                  <a:schemeClr val="bg1"/>
                </a:solidFill>
              </a:rPr>
              <a:t>》</a:t>
            </a:r>
            <a:endParaRPr lang="zh-CN" altLang="en-US" sz="1600" dirty="0" smtClean="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up)">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up)">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wipe(up)">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wipe(up)">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wipe(up)">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wipe(up)">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wipe(up)">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wipe(up)">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常用问卷调查</a:t>
            </a:r>
            <a:r>
              <a:rPr lang="en-US" altLang="zh-CN" sz="2900" b="1" dirty="0">
                <a:solidFill>
                  <a:srgbClr val="072676"/>
                </a:solidFill>
                <a:latin typeface="微软雅黑" panose="020B0503020204020204" pitchFamily="34" charset="-122"/>
                <a:ea typeface="微软雅黑" panose="020B0503020204020204" pitchFamily="34" charset="-122"/>
              </a:rPr>
              <a:t>(Survey</a:t>
            </a:r>
            <a:r>
              <a:rPr lang="en-US" altLang="zh-CN" sz="2900" b="1" dirty="0" smtClean="0">
                <a:solidFill>
                  <a:srgbClr val="072676"/>
                </a:solidFill>
                <a:latin typeface="微软雅黑" panose="020B0503020204020204" pitchFamily="34" charset="-122"/>
                <a:ea typeface="微软雅黑" panose="020B0503020204020204" pitchFamily="34" charset="-122"/>
              </a:rPr>
              <a:t>) </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3"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4" name="矩形 3"/>
          <p:cNvSpPr/>
          <p:nvPr/>
        </p:nvSpPr>
        <p:spPr>
          <a:xfrm>
            <a:off x="214314" y="786884"/>
            <a:ext cx="8929686" cy="2862322"/>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招生调查</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在校生全程跟踪</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教学质量过程评价</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毕业生跟踪调查（短期，中期，长期）</a:t>
            </a:r>
            <a:endParaRPr lang="en-US" altLang="zh-CN" sz="2000" b="1" dirty="0" smtClean="0">
              <a:solidFill>
                <a:schemeClr val="accent1">
                  <a:lumMod val="75000"/>
                </a:schemeClr>
              </a:solidFill>
            </a:endParaRPr>
          </a:p>
          <a:p>
            <a:pPr marL="457200" indent="-457200">
              <a:lnSpc>
                <a:spcPct val="150000"/>
              </a:lnSpc>
              <a:buFont typeface="+mj-lt"/>
              <a:buAutoNum type="arabicPeriod"/>
            </a:pPr>
            <a:r>
              <a:rPr lang="zh-CN" altLang="en-US" sz="2000" b="1" dirty="0" smtClean="0">
                <a:solidFill>
                  <a:schemeClr val="accent1">
                    <a:lumMod val="75000"/>
                  </a:schemeClr>
                </a:solidFill>
              </a:rPr>
              <a:t>雇主调查</a:t>
            </a:r>
            <a:endParaRPr lang="en-US" altLang="zh-CN" sz="2000" dirty="0"/>
          </a:p>
          <a:p>
            <a:pPr>
              <a:lnSpc>
                <a:spcPct val="150000"/>
              </a:lnSpc>
            </a:pP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up)">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up)">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up)">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up)">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Line 35"/>
          <p:cNvSpPr>
            <a:spLocks noChangeShapeType="1"/>
          </p:cNvSpPr>
          <p:nvPr/>
        </p:nvSpPr>
        <p:spPr bwMode="auto">
          <a:xfrm>
            <a:off x="6364299" y="6194266"/>
            <a:ext cx="430764"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269" name="Oval 3"/>
          <p:cNvSpPr>
            <a:spLocks noChangeArrowheads="1"/>
          </p:cNvSpPr>
          <p:nvPr/>
        </p:nvSpPr>
        <p:spPr bwMode="auto">
          <a:xfrm>
            <a:off x="2541963" y="1709076"/>
            <a:ext cx="3753832" cy="3754800"/>
          </a:xfrm>
          <a:prstGeom prst="ellipse">
            <a:avLst/>
          </a:prstGeom>
          <a:solidFill>
            <a:srgbClr val="DDDDDD"/>
          </a:solidFill>
          <a:ln w="9525" algn="ctr">
            <a:noFill/>
            <a:round/>
          </a:ln>
        </p:spPr>
        <p:txBody>
          <a:bodyPr wrap="none" anchor="ctr"/>
          <a:lstStyle/>
          <a:p>
            <a:pPr algn="ctr" latinLnBrk="1">
              <a:defRPr/>
            </a:pPr>
            <a:r>
              <a:rPr kumimoji="1" lang="en-US" altLang="zh-CN" sz="1400" b="1" dirty="0" smtClean="0">
                <a:solidFill>
                  <a:prstClr val="black"/>
                </a:solidFill>
                <a:latin typeface="Calibri" panose="020F0502020204030204"/>
                <a:ea typeface="宋体" panose="02010600030101010101" pitchFamily="2" charset="-122"/>
              </a:rPr>
              <a:t>   </a:t>
            </a:r>
            <a:endParaRPr kumimoji="1" lang="en-US" altLang="zh-CN" sz="1400" b="1" dirty="0" smtClean="0">
              <a:solidFill>
                <a:prstClr val="black"/>
              </a:solidFill>
              <a:latin typeface="Calibri" panose="020F0502020204030204"/>
              <a:ea typeface="宋体" panose="02010600030101010101" pitchFamily="2" charset="-122"/>
            </a:endParaRPr>
          </a:p>
          <a:p>
            <a:pPr algn="ctr" latinLnBrk="1">
              <a:defRPr/>
            </a:pPr>
            <a:endParaRPr kumimoji="1" lang="en-US" altLang="zh-CN" sz="1400" b="1" dirty="0">
              <a:solidFill>
                <a:prstClr val="black"/>
              </a:solidFill>
              <a:latin typeface="Calibri" panose="020F0502020204030204"/>
              <a:ea typeface="宋体" panose="02010600030101010101" pitchFamily="2" charset="-122"/>
            </a:endParaRPr>
          </a:p>
          <a:p>
            <a:pPr algn="ctr" latinLnBrk="1">
              <a:defRPr/>
            </a:pPr>
            <a:r>
              <a:rPr kumimoji="1" lang="zh-CN" altLang="en-US" sz="2000" b="1" dirty="0" smtClean="0">
                <a:solidFill>
                  <a:prstClr val="black"/>
                </a:solidFill>
                <a:latin typeface="微软雅黑" panose="020B0503020204020204" pitchFamily="34" charset="-122"/>
              </a:rPr>
              <a:t>指标体系</a:t>
            </a:r>
            <a:endParaRPr kumimoji="1" lang="en-US" altLang="zh-CN" sz="2000" b="1" dirty="0" smtClean="0">
              <a:solidFill>
                <a:prstClr val="black"/>
              </a:solidFill>
              <a:latin typeface="Calibri" panose="020F0502020204030204"/>
            </a:endParaRPr>
          </a:p>
          <a:p>
            <a:pPr algn="ctr" latinLnBrk="1">
              <a:defRPr/>
            </a:pPr>
            <a:endParaRPr kumimoji="1" lang="ko-KR" altLang="zh-CN" sz="1400" b="1" dirty="0">
              <a:solidFill>
                <a:prstClr val="black"/>
              </a:solidFill>
              <a:latin typeface="微软雅黑" panose="020B0503020204020204" pitchFamily="34" charset="-122"/>
              <a:ea typeface="Malgun Gothic" panose="020B0503020000020004" pitchFamily="34" charset="-127"/>
            </a:endParaRPr>
          </a:p>
        </p:txBody>
      </p:sp>
      <p:sp>
        <p:nvSpPr>
          <p:cNvPr id="270" name="Rectangle 17"/>
          <p:cNvSpPr>
            <a:spLocks noChangeArrowheads="1"/>
          </p:cNvSpPr>
          <p:nvPr/>
        </p:nvSpPr>
        <p:spPr bwMode="auto">
          <a:xfrm>
            <a:off x="160981" y="758268"/>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教学满意度</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1" name="Rectangle 17"/>
          <p:cNvSpPr>
            <a:spLocks noChangeArrowheads="1"/>
          </p:cNvSpPr>
          <p:nvPr/>
        </p:nvSpPr>
        <p:spPr bwMode="auto">
          <a:xfrm>
            <a:off x="160981" y="1803704"/>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教师改进</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2" name="Rectangle 17"/>
          <p:cNvSpPr>
            <a:spLocks noChangeArrowheads="1"/>
          </p:cNvSpPr>
          <p:nvPr/>
        </p:nvSpPr>
        <p:spPr bwMode="auto">
          <a:xfrm>
            <a:off x="160981" y="1280986"/>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课程改进</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3" name="AutoShape 53"/>
          <p:cNvSpPr>
            <a:spLocks noChangeArrowheads="1"/>
          </p:cNvSpPr>
          <p:nvPr/>
        </p:nvSpPr>
        <p:spPr bwMode="auto">
          <a:xfrm>
            <a:off x="2613467" y="1287781"/>
            <a:ext cx="1645512"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教学效果跟踪</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74" name="Rectangle 22"/>
          <p:cNvSpPr>
            <a:spLocks noChangeArrowheads="1"/>
          </p:cNvSpPr>
          <p:nvPr/>
        </p:nvSpPr>
        <p:spPr bwMode="auto">
          <a:xfrm>
            <a:off x="160981" y="2326422"/>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核心知识增值</a:t>
            </a:r>
            <a:endParaRPr kumimoji="1" lang="en-US" altLang="zh-CN"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75" name="Rectangle 22"/>
          <p:cNvSpPr>
            <a:spLocks noChangeArrowheads="1"/>
          </p:cNvSpPr>
          <p:nvPr/>
        </p:nvSpPr>
        <p:spPr bwMode="auto">
          <a:xfrm>
            <a:off x="160981" y="2849140"/>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基本能力增值</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6" name="Rectangle 22"/>
          <p:cNvSpPr>
            <a:spLocks noChangeArrowheads="1"/>
          </p:cNvSpPr>
          <p:nvPr/>
        </p:nvSpPr>
        <p:spPr bwMode="auto">
          <a:xfrm>
            <a:off x="160981" y="3371858"/>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职业能力增值</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7" name="Rectangle 22"/>
          <p:cNvSpPr>
            <a:spLocks noChangeArrowheads="1"/>
          </p:cNvSpPr>
          <p:nvPr/>
        </p:nvSpPr>
        <p:spPr bwMode="auto">
          <a:xfrm>
            <a:off x="161196" y="5462730"/>
            <a:ext cx="19728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实习实践</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78" name="AutoShape 55"/>
          <p:cNvSpPr>
            <a:spLocks noChangeArrowheads="1"/>
          </p:cNvSpPr>
          <p:nvPr/>
        </p:nvSpPr>
        <p:spPr bwMode="auto">
          <a:xfrm>
            <a:off x="4658560" y="1433323"/>
            <a:ext cx="1645511"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专业培养分析</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79" name="Rectangle 37"/>
          <p:cNvSpPr>
            <a:spLocks noChangeArrowheads="1"/>
          </p:cNvSpPr>
          <p:nvPr/>
        </p:nvSpPr>
        <p:spPr bwMode="auto">
          <a:xfrm>
            <a:off x="6775889" y="2477554"/>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职业期待（错位率）</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grpSp>
        <p:nvGrpSpPr>
          <p:cNvPr id="2" name="组合 279"/>
          <p:cNvGrpSpPr/>
          <p:nvPr/>
        </p:nvGrpSpPr>
        <p:grpSpPr>
          <a:xfrm>
            <a:off x="2144292" y="931905"/>
            <a:ext cx="417710" cy="1075876"/>
            <a:chOff x="2216615" y="1291628"/>
            <a:chExt cx="412274" cy="2858314"/>
          </a:xfrm>
        </p:grpSpPr>
        <p:sp>
          <p:nvSpPr>
            <p:cNvPr id="281"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282"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283"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284" name="直接连接符 283"/>
            <p:cNvCxnSpPr>
              <a:stCxn id="282" idx="1"/>
              <a:endCxn id="283"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285" name="Rectangle 17"/>
          <p:cNvSpPr>
            <a:spLocks noChangeArrowheads="1"/>
          </p:cNvSpPr>
          <p:nvPr/>
        </p:nvSpPr>
        <p:spPr bwMode="auto">
          <a:xfrm>
            <a:off x="161196" y="5985445"/>
            <a:ext cx="19728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学术活动</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86" name="Rectangle 17"/>
          <p:cNvSpPr>
            <a:spLocks noChangeArrowheads="1"/>
          </p:cNvSpPr>
          <p:nvPr/>
        </p:nvSpPr>
        <p:spPr bwMode="auto">
          <a:xfrm>
            <a:off x="160981" y="4417294"/>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学习活动</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87" name="Rectangle 17"/>
          <p:cNvSpPr>
            <a:spLocks noChangeArrowheads="1"/>
          </p:cNvSpPr>
          <p:nvPr/>
        </p:nvSpPr>
        <p:spPr bwMode="auto">
          <a:xfrm>
            <a:off x="160981" y="3894576"/>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职业素养增值</a:t>
            </a:r>
            <a:endParaRPr kumimoji="1" lang="en-US" altLang="zh-CN" sz="1400" b="1" i="0" u="none" strike="noStrike" kern="0" cap="none" spc="0" normalizeH="0" baseline="0" noProof="0" dirty="0">
              <a:ln>
                <a:noFill/>
              </a:ln>
              <a:solidFill>
                <a:prstClr val="white"/>
              </a:solidFill>
              <a:effectLst/>
              <a:uLnTx/>
              <a:uFillTx/>
              <a:latin typeface="Calibri" panose="020F0502020204030204"/>
            </a:endParaRPr>
          </a:p>
        </p:txBody>
      </p:sp>
      <p:sp>
        <p:nvSpPr>
          <p:cNvPr id="288" name="AutoShape 53"/>
          <p:cNvSpPr>
            <a:spLocks noChangeArrowheads="1"/>
          </p:cNvSpPr>
          <p:nvPr/>
        </p:nvSpPr>
        <p:spPr bwMode="auto">
          <a:xfrm>
            <a:off x="2613467" y="3115750"/>
            <a:ext cx="1795813"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a:ln>
                  <a:noFill/>
                </a:ln>
                <a:solidFill>
                  <a:prstClr val="black"/>
                </a:solidFill>
                <a:effectLst/>
                <a:uLnTx/>
                <a:uFillTx/>
                <a:latin typeface="Calibri" panose="020F0502020204030204"/>
              </a:rPr>
              <a:t>知识能力</a:t>
            </a: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素养增值</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89" name="Rectangle 37"/>
          <p:cNvSpPr>
            <a:spLocks noChangeArrowheads="1"/>
          </p:cNvSpPr>
          <p:nvPr/>
        </p:nvSpPr>
        <p:spPr bwMode="auto">
          <a:xfrm>
            <a:off x="6775889" y="1412270"/>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专业选择</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0" name="Rectangle 37"/>
          <p:cNvSpPr>
            <a:spLocks noChangeArrowheads="1"/>
          </p:cNvSpPr>
          <p:nvPr/>
        </p:nvSpPr>
        <p:spPr bwMode="auto">
          <a:xfrm>
            <a:off x="6775889" y="1944912"/>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专业认知</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1" name="Rectangle 37"/>
          <p:cNvSpPr>
            <a:spLocks noChangeArrowheads="1"/>
          </p:cNvSpPr>
          <p:nvPr/>
        </p:nvSpPr>
        <p:spPr bwMode="auto">
          <a:xfrm>
            <a:off x="6775889" y="879628"/>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专业认同度</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2" name="AutoShape 50"/>
          <p:cNvSpPr>
            <a:spLocks noChangeArrowheads="1"/>
          </p:cNvSpPr>
          <p:nvPr/>
        </p:nvSpPr>
        <p:spPr bwMode="auto">
          <a:xfrm>
            <a:off x="4655123" y="4019119"/>
            <a:ext cx="1650681" cy="342133"/>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生源与适应性</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93" name="AutoShape 50"/>
          <p:cNvSpPr>
            <a:spLocks noChangeArrowheads="1"/>
          </p:cNvSpPr>
          <p:nvPr/>
        </p:nvSpPr>
        <p:spPr bwMode="auto">
          <a:xfrm>
            <a:off x="4706389" y="6005796"/>
            <a:ext cx="1650681"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未来期待</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94" name="Rectangle 37"/>
          <p:cNvSpPr>
            <a:spLocks noChangeArrowheads="1"/>
          </p:cNvSpPr>
          <p:nvPr/>
        </p:nvSpPr>
        <p:spPr bwMode="auto">
          <a:xfrm>
            <a:off x="160981" y="4940012"/>
            <a:ext cx="197323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课外学习</a:t>
            </a:r>
            <a:endParaRPr kumimoji="1" lang="en-US" altLang="zh-CN"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5" name="Rectangle 37"/>
          <p:cNvSpPr>
            <a:spLocks noChangeArrowheads="1"/>
          </p:cNvSpPr>
          <p:nvPr/>
        </p:nvSpPr>
        <p:spPr bwMode="auto">
          <a:xfrm>
            <a:off x="6775889" y="3010196"/>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职业成熟度</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6" name="AutoShape 50"/>
          <p:cNvSpPr>
            <a:spLocks noChangeArrowheads="1"/>
          </p:cNvSpPr>
          <p:nvPr/>
        </p:nvSpPr>
        <p:spPr bwMode="auto">
          <a:xfrm>
            <a:off x="2608298" y="5259426"/>
            <a:ext cx="1650681"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学习</a:t>
            </a:r>
            <a:r>
              <a:rPr kumimoji="1" lang="zh-CN" altLang="en-US" sz="1400" b="1" kern="0" dirty="0">
                <a:solidFill>
                  <a:prstClr val="black"/>
                </a:solidFill>
                <a:latin typeface="Calibri" panose="020F0502020204030204"/>
              </a:rPr>
              <a:t>投入</a:t>
            </a: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分析</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97" name="AutoShape 50"/>
          <p:cNvSpPr>
            <a:spLocks noChangeArrowheads="1"/>
          </p:cNvSpPr>
          <p:nvPr/>
        </p:nvSpPr>
        <p:spPr bwMode="auto">
          <a:xfrm>
            <a:off x="4688911" y="5207460"/>
            <a:ext cx="1650681"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培养目标达成情况</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298" name="Rectangle 37"/>
          <p:cNvSpPr>
            <a:spLocks noChangeArrowheads="1"/>
          </p:cNvSpPr>
          <p:nvPr/>
        </p:nvSpPr>
        <p:spPr bwMode="auto">
          <a:xfrm>
            <a:off x="6775084" y="3485585"/>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生源志愿填报</a:t>
            </a:r>
            <a:endParaRPr kumimoji="1" lang="en-US" altLang="zh-CN"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299" name="Rectangle 37"/>
          <p:cNvSpPr>
            <a:spLocks noChangeArrowheads="1"/>
          </p:cNvSpPr>
          <p:nvPr/>
        </p:nvSpPr>
        <p:spPr bwMode="auto">
          <a:xfrm>
            <a:off x="6775084" y="3987680"/>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主修专业确认</a:t>
            </a:r>
            <a:endParaRPr kumimoji="1" lang="en-US" altLang="zh-CN"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300" name="AutoShape 50"/>
          <p:cNvSpPr>
            <a:spLocks noChangeArrowheads="1"/>
          </p:cNvSpPr>
          <p:nvPr/>
        </p:nvSpPr>
        <p:spPr bwMode="auto">
          <a:xfrm>
            <a:off x="4655123" y="2761161"/>
            <a:ext cx="1650681" cy="376940"/>
          </a:xfrm>
          <a:prstGeom prst="roundRect">
            <a:avLst>
              <a:gd name="adj" fmla="val 50000"/>
            </a:avLst>
          </a:prstGeom>
          <a:solidFill>
            <a:sysClr val="window" lastClr="FFFFFF"/>
          </a:solidFill>
          <a:ln w="9525" algn="ctr">
            <a:noFill/>
            <a:round/>
          </a:ln>
          <a:effectLst>
            <a:glow rad="101600">
              <a:srgbClr val="F79646">
                <a:satMod val="175000"/>
                <a:alpha val="40000"/>
              </a:srgbClr>
            </a:glow>
          </a:effectLst>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a:ln>
                  <a:noFill/>
                </a:ln>
                <a:solidFill>
                  <a:prstClr val="black"/>
                </a:solidFill>
                <a:effectLst/>
                <a:uLnTx/>
                <a:uFillTx/>
                <a:latin typeface="Calibri" panose="020F0502020204030204"/>
              </a:rPr>
              <a:t>职业</a:t>
            </a:r>
            <a:r>
              <a:rPr kumimoji="1" lang="zh-CN" altLang="en-US" sz="1400" b="1" i="0" u="none" strike="noStrike" kern="0" cap="none" spc="0" normalizeH="0" baseline="0" noProof="0" dirty="0" smtClean="0">
                <a:ln>
                  <a:noFill/>
                </a:ln>
                <a:solidFill>
                  <a:prstClr val="black"/>
                </a:solidFill>
                <a:effectLst/>
                <a:uLnTx/>
                <a:uFillTx/>
                <a:latin typeface="Calibri" panose="020F0502020204030204"/>
              </a:rPr>
              <a:t>成熟度教育</a:t>
            </a:r>
            <a:endParaRPr kumimoji="1" lang="en-US" altLang="zh-CN" sz="1400" b="1" i="0" u="none" strike="noStrike" kern="0" cap="none" spc="0" normalizeH="0" baseline="0" noProof="0" dirty="0">
              <a:ln>
                <a:noFill/>
              </a:ln>
              <a:solidFill>
                <a:prstClr val="black"/>
              </a:solidFill>
              <a:effectLst/>
              <a:uLnTx/>
              <a:uFillTx/>
              <a:latin typeface="Calibri" panose="020F0502020204030204"/>
            </a:endParaRPr>
          </a:p>
        </p:txBody>
      </p:sp>
      <p:sp>
        <p:nvSpPr>
          <p:cNvPr id="301" name="Rectangle 37"/>
          <p:cNvSpPr>
            <a:spLocks noChangeArrowheads="1"/>
          </p:cNvSpPr>
          <p:nvPr/>
        </p:nvSpPr>
        <p:spPr bwMode="auto">
          <a:xfrm>
            <a:off x="6775889" y="6016839"/>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来年教学工作期待</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grpSp>
        <p:nvGrpSpPr>
          <p:cNvPr id="3" name="组合 301"/>
          <p:cNvGrpSpPr/>
          <p:nvPr/>
        </p:nvGrpSpPr>
        <p:grpSpPr>
          <a:xfrm>
            <a:off x="2139950" y="2515231"/>
            <a:ext cx="417710" cy="1577540"/>
            <a:chOff x="2216615" y="1291628"/>
            <a:chExt cx="412274" cy="2858314"/>
          </a:xfrm>
        </p:grpSpPr>
        <p:sp>
          <p:nvSpPr>
            <p:cNvPr id="303"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04"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05"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06" name="直接连接符 305"/>
            <p:cNvCxnSpPr>
              <a:stCxn id="304" idx="1"/>
              <a:endCxn id="305"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4" name="组合 306"/>
          <p:cNvGrpSpPr/>
          <p:nvPr/>
        </p:nvGrpSpPr>
        <p:grpSpPr>
          <a:xfrm>
            <a:off x="2136899" y="4651161"/>
            <a:ext cx="417710" cy="1577540"/>
            <a:chOff x="2216615" y="1291628"/>
            <a:chExt cx="412274" cy="2858314"/>
          </a:xfrm>
        </p:grpSpPr>
        <p:sp>
          <p:nvSpPr>
            <p:cNvPr id="308"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09"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10"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11" name="直接连接符 310"/>
            <p:cNvCxnSpPr>
              <a:stCxn id="309" idx="1"/>
              <a:endCxn id="310"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312" name="Rectangle 37"/>
          <p:cNvSpPr>
            <a:spLocks noChangeArrowheads="1"/>
          </p:cNvSpPr>
          <p:nvPr/>
        </p:nvSpPr>
        <p:spPr bwMode="auto">
          <a:xfrm>
            <a:off x="6775889" y="4951555"/>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就业人群达成情况</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sp>
        <p:nvSpPr>
          <p:cNvPr id="313" name="Rectangle 37"/>
          <p:cNvSpPr>
            <a:spLocks noChangeArrowheads="1"/>
          </p:cNvSpPr>
          <p:nvPr/>
        </p:nvSpPr>
        <p:spPr bwMode="auto">
          <a:xfrm>
            <a:off x="6775889" y="5484197"/>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marL="0" marR="0" lvl="0" indent="0" algn="ctr" defTabSz="914400" eaLnBrk="1" fontAlgn="auto" latinLnBrk="1" hangingPunct="1">
              <a:lnSpc>
                <a:spcPct val="100000"/>
              </a:lnSpc>
              <a:spcBef>
                <a:spcPts val="0"/>
              </a:spcBef>
              <a:spcAft>
                <a:spcPts val="0"/>
              </a:spcAft>
              <a:buClrTx/>
              <a:buSzTx/>
              <a:buFontTx/>
              <a:buNone/>
              <a:defRPr/>
            </a:pPr>
            <a:r>
              <a:rPr kumimoji="1" lang="zh-CN" altLang="en-US" sz="1400" b="1" i="0" u="none" strike="noStrike" kern="0" cap="none" spc="0" normalizeH="0" baseline="0" noProof="0" dirty="0" smtClean="0">
                <a:ln>
                  <a:noFill/>
                </a:ln>
                <a:solidFill>
                  <a:prstClr val="white"/>
                </a:solidFill>
                <a:effectLst/>
                <a:uLnTx/>
                <a:uFillTx/>
                <a:latin typeface="Calibri" panose="020F0502020204030204"/>
              </a:rPr>
              <a:t>深造人群</a:t>
            </a:r>
            <a:r>
              <a:rPr kumimoji="1" lang="zh-CN" altLang="en-US" sz="1400" b="1" kern="0" dirty="0">
                <a:solidFill>
                  <a:prstClr val="white"/>
                </a:solidFill>
                <a:latin typeface="Calibri" panose="020F0502020204030204"/>
              </a:rPr>
              <a:t>分析</a:t>
            </a:r>
            <a:endParaRPr kumimoji="1" lang="zh-CN" altLang="en-US" sz="1400" b="1" i="0" u="none" strike="noStrike" kern="0" cap="none" spc="0" normalizeH="0" baseline="0" noProof="0" dirty="0" smtClean="0">
              <a:ln>
                <a:noFill/>
              </a:ln>
              <a:solidFill>
                <a:prstClr val="white"/>
              </a:solidFill>
              <a:effectLst/>
              <a:uLnTx/>
              <a:uFillTx/>
              <a:latin typeface="Calibri" panose="020F0502020204030204"/>
            </a:endParaRPr>
          </a:p>
        </p:txBody>
      </p:sp>
      <p:grpSp>
        <p:nvGrpSpPr>
          <p:cNvPr id="5" name="组合 313"/>
          <p:cNvGrpSpPr/>
          <p:nvPr/>
        </p:nvGrpSpPr>
        <p:grpSpPr>
          <a:xfrm flipH="1">
            <a:off x="6357374" y="5092292"/>
            <a:ext cx="417710" cy="579102"/>
            <a:chOff x="2216615" y="1291628"/>
            <a:chExt cx="412274" cy="2858314"/>
          </a:xfrm>
        </p:grpSpPr>
        <p:sp>
          <p:nvSpPr>
            <p:cNvPr id="315"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16"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17"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18" name="直接连接符 317"/>
            <p:cNvCxnSpPr>
              <a:stCxn id="316" idx="1"/>
              <a:endCxn id="317"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6" name="组合 318"/>
          <p:cNvGrpSpPr/>
          <p:nvPr/>
        </p:nvGrpSpPr>
        <p:grpSpPr>
          <a:xfrm flipH="1">
            <a:off x="6340396" y="1048438"/>
            <a:ext cx="393002" cy="1110844"/>
            <a:chOff x="2216615" y="1291628"/>
            <a:chExt cx="412274" cy="2858314"/>
          </a:xfrm>
        </p:grpSpPr>
        <p:sp>
          <p:nvSpPr>
            <p:cNvPr id="320"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21"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22"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23" name="直接连接符 322"/>
            <p:cNvCxnSpPr>
              <a:stCxn id="321" idx="1"/>
              <a:endCxn id="322"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7" name="组合 323"/>
          <p:cNvGrpSpPr/>
          <p:nvPr/>
        </p:nvGrpSpPr>
        <p:grpSpPr>
          <a:xfrm flipH="1">
            <a:off x="6347251" y="2632928"/>
            <a:ext cx="393002" cy="628019"/>
            <a:chOff x="2216615" y="1291628"/>
            <a:chExt cx="412274" cy="2858314"/>
          </a:xfrm>
        </p:grpSpPr>
        <p:sp>
          <p:nvSpPr>
            <p:cNvPr id="325"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26"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27"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28" name="直接连接符 327"/>
            <p:cNvCxnSpPr>
              <a:stCxn id="326" idx="1"/>
              <a:endCxn id="327"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grpSp>
        <p:nvGrpSpPr>
          <p:cNvPr id="8" name="组合 328"/>
          <p:cNvGrpSpPr/>
          <p:nvPr/>
        </p:nvGrpSpPr>
        <p:grpSpPr>
          <a:xfrm flipH="1">
            <a:off x="6354106" y="3648845"/>
            <a:ext cx="393002" cy="1056279"/>
            <a:chOff x="2216615" y="1291628"/>
            <a:chExt cx="412274" cy="2858314"/>
          </a:xfrm>
        </p:grpSpPr>
        <p:sp>
          <p:nvSpPr>
            <p:cNvPr id="330" name="Line 31"/>
            <p:cNvSpPr>
              <a:spLocks noChangeShapeType="1"/>
            </p:cNvSpPr>
            <p:nvPr/>
          </p:nvSpPr>
          <p:spPr bwMode="auto">
            <a:xfrm rot="10800000">
              <a:off x="2422307" y="2732521"/>
              <a:ext cx="206582"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31" name="Line 35"/>
            <p:cNvSpPr>
              <a:spLocks noChangeShapeType="1"/>
            </p:cNvSpPr>
            <p:nvPr/>
          </p:nvSpPr>
          <p:spPr bwMode="auto">
            <a:xfrm>
              <a:off x="2216615" y="129162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sp>
          <p:nvSpPr>
            <p:cNvPr id="332" name="Line 35"/>
            <p:cNvSpPr>
              <a:spLocks noChangeShapeType="1"/>
            </p:cNvSpPr>
            <p:nvPr/>
          </p:nvSpPr>
          <p:spPr bwMode="auto">
            <a:xfrm>
              <a:off x="2216615" y="4149148"/>
              <a:ext cx="198151" cy="0"/>
            </a:xfrm>
            <a:prstGeom prst="line">
              <a:avLst/>
            </a:prstGeom>
            <a:solidFill>
              <a:srgbClr val="1F497D">
                <a:lumMod val="60000"/>
                <a:lumOff val="40000"/>
              </a:srgbClr>
            </a:solidFill>
            <a:ln w="9525">
              <a:solidFill>
                <a:sysClr val="windowText" lastClr="000000"/>
              </a:solidFill>
              <a:rou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400" b="1" i="0" u="none" strike="noStrike" kern="0" cap="none" spc="0" normalizeH="0" baseline="0" noProof="0">
                <a:ln>
                  <a:noFill/>
                </a:ln>
                <a:solidFill>
                  <a:prstClr val="black"/>
                </a:solidFill>
                <a:effectLst/>
                <a:uLnTx/>
                <a:uFillTx/>
                <a:latin typeface="Calibri" panose="020F0502020204030204"/>
                <a:ea typeface="宋体" panose="02010600030101010101" pitchFamily="2" charset="-122"/>
              </a:endParaRPr>
            </a:p>
          </p:txBody>
        </p:sp>
        <p:cxnSp>
          <p:nvCxnSpPr>
            <p:cNvPr id="333" name="直接连接符 332"/>
            <p:cNvCxnSpPr>
              <a:stCxn id="331" idx="1"/>
              <a:endCxn id="332" idx="1"/>
            </p:cNvCxnSpPr>
            <p:nvPr/>
          </p:nvCxnSpPr>
          <p:spPr>
            <a:xfrm rot="16200000" flipH="1">
              <a:off x="986006" y="2720388"/>
              <a:ext cx="2857520" cy="1588"/>
            </a:xfrm>
            <a:prstGeom prst="line">
              <a:avLst/>
            </a:prstGeom>
            <a:noFill/>
            <a:ln w="9525" cap="flat" cmpd="sng" algn="ctr">
              <a:solidFill>
                <a:sysClr val="windowText" lastClr="000000"/>
              </a:solidFill>
              <a:prstDash val="solid"/>
            </a:ln>
            <a:effectLst/>
          </p:spPr>
        </p:cxnSp>
      </p:grpSp>
      <p:sp>
        <p:nvSpPr>
          <p:cNvPr id="334" name="Rectangle 2"/>
          <p:cNvSpPr txBox="1">
            <a:spLocks noChangeArrowheads="1"/>
          </p:cNvSpPr>
          <p:nvPr/>
        </p:nvSpPr>
        <p:spPr bwMode="auto">
          <a:xfrm>
            <a:off x="224970" y="101633"/>
            <a:ext cx="6957225" cy="430887"/>
          </a:xfrm>
          <a:prstGeom prst="rect">
            <a:avLst/>
          </a:prstGeom>
          <a:noFill/>
          <a:ln w="9525">
            <a:noFill/>
            <a:miter lim="800000"/>
          </a:ln>
        </p:spPr>
        <p:txBody>
          <a:bodyPr wrap="square" lIns="0" tIns="0" rIns="0" bIns="0" anchor="ctr">
            <a:spAutoFit/>
          </a:bodyPr>
          <a:lstStyle/>
          <a:p>
            <a:pPr defTabSz="762000" eaLnBrk="0" hangingPunct="0"/>
            <a:r>
              <a:rPr lang="zh-CN" altLang="en-US" sz="2800" b="1" cap="all" dirty="0" smtClean="0">
                <a:ln w="0"/>
                <a:solidFill>
                  <a:srgbClr val="15335E"/>
                </a:solidFill>
                <a:effectLst/>
                <a:latin typeface="微软雅黑" panose="020B0503020204020204" pitchFamily="34" charset="-122"/>
                <a:ea typeface="微软雅黑" panose="020B0503020204020204" pitchFamily="34" charset="-122"/>
              </a:rPr>
              <a:t>在校生学习年度跟踪评价指标体系</a:t>
            </a:r>
            <a:endParaRPr lang="zh-CN" altLang="en-US" sz="2800" b="1" cap="all" dirty="0">
              <a:ln w="0"/>
              <a:solidFill>
                <a:srgbClr val="15335E"/>
              </a:solidFill>
              <a:effectLst/>
              <a:latin typeface="微软雅黑" panose="020B0503020204020204" pitchFamily="34" charset="-122"/>
              <a:ea typeface="微软雅黑" panose="020B0503020204020204" pitchFamily="34" charset="-122"/>
            </a:endParaRPr>
          </a:p>
        </p:txBody>
      </p:sp>
      <p:sp>
        <p:nvSpPr>
          <p:cNvPr id="69" name="Rectangle 37"/>
          <p:cNvSpPr>
            <a:spLocks noChangeArrowheads="1"/>
          </p:cNvSpPr>
          <p:nvPr/>
        </p:nvSpPr>
        <p:spPr bwMode="auto">
          <a:xfrm>
            <a:off x="6775084" y="4473033"/>
            <a:ext cx="2124000" cy="408153"/>
          </a:xfrm>
          <a:prstGeom prst="rect">
            <a:avLst/>
          </a:prstGeom>
          <a:solidFill>
            <a:srgbClr val="1F497D">
              <a:lumMod val="60000"/>
              <a:lumOff val="40000"/>
            </a:srgbClr>
          </a:solidFill>
          <a:ln w="9525">
            <a:miter lim="800000"/>
          </a:ln>
          <a:scene3d>
            <a:camera prst="orthographicFront"/>
            <a:lightRig rig="threePt" dir="t"/>
          </a:scene3d>
          <a:sp3d>
            <a:bevelT w="139700" prst="cross"/>
          </a:sp3d>
        </p:spPr>
        <p:txBody>
          <a:bodyPr wrap="none" anchor="ctr">
            <a:flatTx/>
          </a:bodyPr>
          <a:lstStyle/>
          <a:p>
            <a:pPr lvl="0" algn="ctr" latinLnBrk="1">
              <a:defRPr/>
            </a:pPr>
            <a:r>
              <a:rPr kumimoji="1" lang="zh-CN" altLang="en-US" sz="1400" b="1" kern="0" dirty="0">
                <a:solidFill>
                  <a:prstClr val="white"/>
                </a:solidFill>
                <a:latin typeface="Calibri" panose="020F0502020204030204"/>
              </a:rPr>
              <a:t>学习适应性分析</a:t>
            </a:r>
            <a:endParaRPr kumimoji="1" lang="en-US" altLang="zh-CN" sz="1400" b="1" kern="0" dirty="0">
              <a:solidFill>
                <a:prstClr val="white"/>
              </a:solidFill>
              <a:latin typeface="Calibri" panose="020F0502020204030204"/>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教学质量过程评价</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18"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5" name="矩形 4"/>
          <p:cNvSpPr/>
          <p:nvPr/>
        </p:nvSpPr>
        <p:spPr>
          <a:xfrm>
            <a:off x="214314" y="786884"/>
            <a:ext cx="8929686" cy="5632311"/>
          </a:xfrm>
          <a:prstGeom prst="rect">
            <a:avLst/>
          </a:prstGeom>
        </p:spPr>
        <p:txBody>
          <a:bodyPr wrap="square">
            <a:spAutoFit/>
          </a:bodyPr>
          <a:lstStyle/>
          <a:p>
            <a:pPr marL="457200" indent="-457200">
              <a:lnSpc>
                <a:spcPct val="150000"/>
              </a:lnSpc>
              <a:buFont typeface="+mj-lt"/>
              <a:buAutoNum type="arabicPeriod"/>
            </a:pPr>
            <a:r>
              <a:rPr lang="zh-CN" altLang="en-US" sz="2000" b="1" dirty="0" smtClean="0">
                <a:solidFill>
                  <a:schemeClr val="accent1">
                    <a:lumMod val="75000"/>
                  </a:schemeClr>
                </a:solidFill>
              </a:rPr>
              <a:t>从阶段式评价到即时性评价</a:t>
            </a:r>
            <a:r>
              <a:rPr lang="en-US" sz="2000" b="1" dirty="0" smtClean="0">
                <a:solidFill>
                  <a:schemeClr val="accent1">
                    <a:lumMod val="75000"/>
                  </a:schemeClr>
                </a:solidFill>
              </a:rPr>
              <a:t>: </a:t>
            </a:r>
            <a:r>
              <a:rPr lang="zh-CN" altLang="en-US" sz="2000" dirty="0" smtClean="0"/>
              <a:t>改变一学期一次课程评价的传统，增加学期中间的即时性评价，甚至可以做到随堂评价；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从集中式评价到分布式评价：</a:t>
            </a:r>
            <a:r>
              <a:rPr lang="zh-CN" altLang="en-US" sz="2000" dirty="0" smtClean="0"/>
              <a:t>改变主要由学校统一组织教学评价的情况，增加二级学院、专业、教研室、教师等发起教学评价的权限，各司其责，分布式评价；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从一元评价到多元评价：</a:t>
            </a:r>
            <a:r>
              <a:rPr lang="zh-CN" altLang="en-US" sz="2000" dirty="0" smtClean="0"/>
              <a:t>改变主要由学生评价老师的情况，增加教师评价学生、教师回答学生所提问题、同行评价，实现多元主体评价；</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从单向度评价到社交式评价：</a:t>
            </a:r>
            <a:r>
              <a:rPr lang="zh-CN" altLang="en-US" sz="2000" dirty="0" smtClean="0"/>
              <a:t>改变评价者与被评价者之间没有互动的情况，实现评价过程中的信息互动，甚至是基于评价结果采取社交活动；</a:t>
            </a:r>
            <a:endParaRPr lang="en-US" altLang="zh-CN" sz="2000" dirty="0" smtClean="0"/>
          </a:p>
          <a:p>
            <a:pPr marL="457200" indent="-457200">
              <a:lnSpc>
                <a:spcPct val="150000"/>
              </a:lnSpc>
              <a:buFont typeface="+mj-lt"/>
              <a:buAutoNum type="arabicPeriod"/>
            </a:pPr>
            <a:r>
              <a:rPr lang="zh-CN" altLang="en-US" sz="2000" b="1" dirty="0">
                <a:solidFill>
                  <a:schemeClr val="accent1">
                    <a:lumMod val="75000"/>
                  </a:schemeClr>
                </a:solidFill>
              </a:rPr>
              <a:t>评价结果从单一用途到多用途：</a:t>
            </a:r>
            <a:r>
              <a:rPr lang="zh-CN" altLang="en-US" sz="2000" dirty="0" smtClean="0"/>
              <a:t>改变评价结果主要用来评定教师绩效的情况，将评价结果用于教学即时改进、学生选课参考、同行评价参考、教学行为改善、触发师生互动等多个用途。</a:t>
            </a:r>
            <a:endParaRPr lang="zh-CN" altLang="en-US" sz="2000" dirty="0" smtClean="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up)">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up)">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up)">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up)">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539750"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教学质量管理平台各时间节点用户数量        </a:t>
            </a:r>
            <a:endParaRPr lang="zh-CN" altLang="en-US" sz="2800" dirty="0">
              <a:solidFill>
                <a:srgbClr val="003399"/>
              </a:solidFill>
              <a:latin typeface="黑体" panose="02010609060101010101" pitchFamily="49" charset="-122"/>
              <a:ea typeface="黑体" panose="02010609060101010101" pitchFamily="49" charset="-122"/>
            </a:endParaRPr>
          </a:p>
        </p:txBody>
      </p:sp>
      <p:pic>
        <p:nvPicPr>
          <p:cNvPr id="3" name="图片 2"/>
          <p:cNvPicPr>
            <a:picLocks noChangeAspect="1"/>
          </p:cNvPicPr>
          <p:nvPr/>
        </p:nvPicPr>
        <p:blipFill>
          <a:blip r:embed="rId1"/>
          <a:stretch>
            <a:fillRect/>
          </a:stretch>
        </p:blipFill>
        <p:spPr>
          <a:xfrm>
            <a:off x="209556" y="1276393"/>
            <a:ext cx="8280000" cy="4063272"/>
          </a:xfrm>
          <a:prstGeom prst="rect">
            <a:avLst/>
          </a:prstGeom>
        </p:spPr>
      </p:pic>
      <p:sp>
        <p:nvSpPr>
          <p:cNvPr id="6" name="TextBox 4"/>
          <p:cNvSpPr txBox="1"/>
          <p:nvPr/>
        </p:nvSpPr>
        <p:spPr>
          <a:xfrm>
            <a:off x="82550" y="5987511"/>
            <a:ext cx="9144000" cy="400110"/>
          </a:xfrm>
          <a:prstGeom prst="rect">
            <a:avLst/>
          </a:prstGeom>
          <a:noFill/>
        </p:spPr>
        <p:txBody>
          <a:bodyPr wrap="square" rtlCol="0">
            <a:spAutoFit/>
          </a:bodyPr>
          <a:lstStyle/>
          <a:p>
            <a:pPr algn="ctr"/>
            <a:r>
              <a:rPr lang="en-US" altLang="zh-CN" sz="2000" b="1" dirty="0" smtClean="0">
                <a:solidFill>
                  <a:srgbClr val="333399">
                    <a:lumMod val="75000"/>
                  </a:srgbClr>
                </a:solidFill>
                <a:latin typeface="微软雅黑" panose="020B0503020204020204" pitchFamily="34" charset="-122"/>
                <a:ea typeface="微软雅黑" panose="020B0503020204020204" pitchFamily="34" charset="-122"/>
              </a:rPr>
              <a:t>PC</a:t>
            </a:r>
            <a:r>
              <a:rPr lang="zh-CN" altLang="en-US" sz="2000" b="1" dirty="0" smtClean="0">
                <a:solidFill>
                  <a:srgbClr val="333399">
                    <a:lumMod val="75000"/>
                  </a:srgbClr>
                </a:solidFill>
                <a:latin typeface="微软雅黑" panose="020B0503020204020204" pitchFamily="34" charset="-122"/>
                <a:ea typeface="微软雅黑" panose="020B0503020204020204" pitchFamily="34" charset="-122"/>
              </a:rPr>
              <a:t>与安卓手机端用户增量较多</a:t>
            </a:r>
            <a:endParaRPr lang="zh-CN" altLang="en-US" sz="2000" b="1" dirty="0">
              <a:solidFill>
                <a:srgbClr val="333399">
                  <a:lumMod val="75000"/>
                </a:srgbClr>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539750"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教学质量管理平台各时间节点使用次数        </a:t>
            </a:r>
            <a:endParaRPr lang="zh-CN" altLang="en-US" sz="2800" dirty="0">
              <a:solidFill>
                <a:srgbClr val="003399"/>
              </a:solidFill>
              <a:latin typeface="黑体" panose="02010609060101010101" pitchFamily="49" charset="-122"/>
              <a:ea typeface="黑体" panose="02010609060101010101" pitchFamily="49" charset="-122"/>
            </a:endParaRPr>
          </a:p>
        </p:txBody>
      </p:sp>
      <p:pic>
        <p:nvPicPr>
          <p:cNvPr id="3" name="图片 2"/>
          <p:cNvPicPr>
            <a:picLocks noChangeAspect="1"/>
          </p:cNvPicPr>
          <p:nvPr/>
        </p:nvPicPr>
        <p:blipFill>
          <a:blip r:embed="rId1"/>
          <a:stretch>
            <a:fillRect/>
          </a:stretch>
        </p:blipFill>
        <p:spPr>
          <a:xfrm>
            <a:off x="431294" y="1379424"/>
            <a:ext cx="8280000" cy="4060000"/>
          </a:xfrm>
          <a:prstGeom prst="rect">
            <a:avLst/>
          </a:prstGeom>
        </p:spPr>
      </p:pic>
      <p:sp>
        <p:nvSpPr>
          <p:cNvPr id="5" name="TextBox 4"/>
          <p:cNvSpPr txBox="1"/>
          <p:nvPr/>
        </p:nvSpPr>
        <p:spPr>
          <a:xfrm>
            <a:off x="82550" y="5987511"/>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anose="020B0503020204020204" pitchFamily="34" charset="-122"/>
                <a:ea typeface="微软雅黑" panose="020B0503020204020204" pitchFamily="34" charset="-122"/>
              </a:rPr>
              <a:t>平台使用次数在期中评价和期末评价阶段达到峰值</a:t>
            </a:r>
            <a:endParaRPr lang="zh-CN" altLang="en-US" sz="2000" b="1" dirty="0">
              <a:solidFill>
                <a:srgbClr val="333399">
                  <a:lumMod val="75000"/>
                </a:srgbClr>
              </a:solidFill>
              <a:latin typeface="微软雅黑" panose="020B0503020204020204" pitchFamily="34" charset="-122"/>
              <a:ea typeface="微软雅黑" panose="020B0503020204020204"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应用举例</a:t>
            </a:r>
            <a:r>
              <a:rPr lang="en-US" altLang="zh-CN" sz="2800" dirty="0">
                <a:solidFill>
                  <a:srgbClr val="003399"/>
                </a:solidFill>
                <a:latin typeface="黑体" panose="02010609060101010101" pitchFamily="49" charset="-122"/>
                <a:ea typeface="黑体" panose="02010609060101010101" pitchFamily="49" charset="-122"/>
              </a:rPr>
              <a:t>2</a:t>
            </a:r>
            <a:r>
              <a:rPr lang="en-US" altLang="zh-CN" sz="2800" dirty="0" smtClean="0">
                <a:solidFill>
                  <a:srgbClr val="003399"/>
                </a:solidFill>
                <a:latin typeface="黑体" panose="02010609060101010101" pitchFamily="49" charset="-122"/>
                <a:ea typeface="黑体" panose="02010609060101010101" pitchFamily="49" charset="-122"/>
              </a:rPr>
              <a:t>——</a:t>
            </a:r>
            <a:r>
              <a:rPr lang="zh-CN" altLang="en-US" sz="2800" dirty="0" smtClean="0">
                <a:solidFill>
                  <a:srgbClr val="003399"/>
                </a:solidFill>
                <a:latin typeface="黑体" panose="02010609060101010101" pitchFamily="49" charset="-122"/>
                <a:ea typeface="黑体" panose="02010609060101010101" pitchFamily="49" charset="-122"/>
              </a:rPr>
              <a:t>针对性辅导        </a:t>
            </a:r>
            <a:endParaRPr lang="zh-CN" altLang="en-US" sz="2800" dirty="0">
              <a:solidFill>
                <a:srgbClr val="003399"/>
              </a:solidFill>
              <a:latin typeface="黑体" panose="02010609060101010101" pitchFamily="49" charset="-122"/>
              <a:ea typeface="黑体" panose="02010609060101010101" pitchFamily="49" charset="-122"/>
            </a:endParaRPr>
          </a:p>
        </p:txBody>
      </p:sp>
      <p:sp>
        <p:nvSpPr>
          <p:cNvPr id="5" name="TextBox 4"/>
          <p:cNvSpPr txBox="1"/>
          <p:nvPr/>
        </p:nvSpPr>
        <p:spPr>
          <a:xfrm>
            <a:off x="0" y="1157934"/>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anose="020B0503020204020204" pitchFamily="34" charset="-122"/>
                <a:ea typeface="微软雅黑" panose="020B0503020204020204" pitchFamily="34" charset="-122"/>
              </a:rPr>
              <a:t>“今天的定义函数和调用函数你学会了吗？”</a:t>
            </a:r>
            <a:endParaRPr lang="zh-CN" altLang="en-US" sz="2000" b="1" dirty="0">
              <a:solidFill>
                <a:srgbClr val="333399">
                  <a:lumMod val="75000"/>
                </a:srgbClr>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891293"/>
            <a:ext cx="9144000" cy="416061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应用举例</a:t>
            </a:r>
            <a:r>
              <a:rPr lang="en-US" altLang="zh-CN" sz="2800" dirty="0">
                <a:solidFill>
                  <a:srgbClr val="003399"/>
                </a:solidFill>
                <a:latin typeface="黑体" panose="02010609060101010101" pitchFamily="49" charset="-122"/>
                <a:ea typeface="黑体" panose="02010609060101010101" pitchFamily="49" charset="-122"/>
              </a:rPr>
              <a:t>2</a:t>
            </a:r>
            <a:r>
              <a:rPr lang="en-US" altLang="zh-CN" sz="2800" dirty="0" smtClean="0">
                <a:solidFill>
                  <a:srgbClr val="003399"/>
                </a:solidFill>
                <a:latin typeface="黑体" panose="02010609060101010101" pitchFamily="49" charset="-122"/>
                <a:ea typeface="黑体" panose="02010609060101010101" pitchFamily="49" charset="-122"/>
              </a:rPr>
              <a:t>——</a:t>
            </a:r>
            <a:r>
              <a:rPr lang="zh-CN" altLang="en-US" sz="2800" dirty="0" smtClean="0">
                <a:solidFill>
                  <a:srgbClr val="003399"/>
                </a:solidFill>
                <a:latin typeface="黑体" panose="02010609060101010101" pitchFamily="49" charset="-122"/>
                <a:ea typeface="黑体" panose="02010609060101010101" pitchFamily="49" charset="-122"/>
              </a:rPr>
              <a:t>针对性辅导        </a:t>
            </a:r>
            <a:endParaRPr lang="zh-CN" altLang="en-US" sz="2800" dirty="0">
              <a:solidFill>
                <a:srgbClr val="003399"/>
              </a:solidFill>
              <a:latin typeface="黑体" panose="02010609060101010101" pitchFamily="49" charset="-122"/>
              <a:ea typeface="黑体" panose="02010609060101010101" pitchFamily="49" charset="-122"/>
            </a:endParaRPr>
          </a:p>
        </p:txBody>
      </p:sp>
      <p:sp>
        <p:nvSpPr>
          <p:cNvPr id="5" name="TextBox 4"/>
          <p:cNvSpPr txBox="1"/>
          <p:nvPr/>
        </p:nvSpPr>
        <p:spPr>
          <a:xfrm>
            <a:off x="82550" y="6051906"/>
            <a:ext cx="9144000" cy="400110"/>
          </a:xfrm>
          <a:prstGeom prst="rect">
            <a:avLst/>
          </a:prstGeom>
          <a:noFill/>
        </p:spPr>
        <p:txBody>
          <a:bodyPr wrap="square" rtlCol="0">
            <a:spAutoFit/>
          </a:bodyPr>
          <a:lstStyle/>
          <a:p>
            <a:pPr algn="ctr"/>
            <a:r>
              <a:rPr lang="zh-CN" altLang="en-US" sz="2000" b="1" dirty="0" smtClean="0">
                <a:solidFill>
                  <a:srgbClr val="333399">
                    <a:lumMod val="75000"/>
                  </a:srgbClr>
                </a:solidFill>
                <a:latin typeface="微软雅黑" panose="020B0503020204020204" pitchFamily="34" charset="-122"/>
                <a:ea typeface="微软雅黑" panose="020B0503020204020204" pitchFamily="34" charset="-122"/>
              </a:rPr>
              <a:t>可查询学习问题群体，进行针对性辅导</a:t>
            </a:r>
            <a:endParaRPr lang="zh-CN" altLang="en-US" sz="2000" b="1" dirty="0">
              <a:solidFill>
                <a:srgbClr val="333399">
                  <a:lumMod val="75000"/>
                </a:srgbClr>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81000" y="1971674"/>
            <a:ext cx="8433658" cy="29813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应用举例</a:t>
            </a:r>
            <a:r>
              <a:rPr lang="en-US" altLang="zh-CN" sz="2800" dirty="0" smtClean="0">
                <a:solidFill>
                  <a:srgbClr val="003399"/>
                </a:solidFill>
                <a:latin typeface="黑体" panose="02010609060101010101" pitchFamily="49" charset="-122"/>
                <a:ea typeface="黑体" panose="02010609060101010101" pitchFamily="49" charset="-122"/>
              </a:rPr>
              <a:t>4——</a:t>
            </a:r>
            <a:r>
              <a:rPr lang="zh-CN" altLang="en-US" sz="2800" dirty="0">
                <a:solidFill>
                  <a:srgbClr val="003399"/>
                </a:solidFill>
                <a:latin typeface="黑体" panose="02010609060101010101" pitchFamily="49" charset="-122"/>
                <a:ea typeface="黑体" panose="02010609060101010101" pitchFamily="49" charset="-122"/>
              </a:rPr>
              <a:t>师生交流</a:t>
            </a:r>
            <a:r>
              <a:rPr lang="zh-CN" altLang="en-US" sz="2800" dirty="0" smtClean="0">
                <a:solidFill>
                  <a:srgbClr val="003399"/>
                </a:solidFill>
                <a:latin typeface="黑体" panose="02010609060101010101" pitchFamily="49" charset="-122"/>
                <a:ea typeface="黑体" panose="02010609060101010101" pitchFamily="49" charset="-122"/>
              </a:rPr>
              <a:t>        </a:t>
            </a:r>
            <a:endParaRPr lang="zh-CN" altLang="en-US" sz="2800" dirty="0">
              <a:solidFill>
                <a:srgbClr val="003399"/>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10957" y="737046"/>
            <a:ext cx="8063341" cy="3021093"/>
          </a:xfrm>
          <a:prstGeom prst="rect">
            <a:avLst/>
          </a:prstGeom>
        </p:spPr>
      </p:pic>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0957" y="3980010"/>
            <a:ext cx="7959475" cy="21919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40501" y="90375"/>
            <a:ext cx="8229600" cy="424800"/>
          </a:xfrm>
          <a:prstGeom prst="rect">
            <a:avLst/>
          </a:prstGeom>
          <a:noFill/>
          <a:ln w="9525">
            <a:noFill/>
            <a:miter lim="800000"/>
          </a:ln>
        </p:spPr>
        <p:txBody>
          <a:bodyPr anchor="ctr"/>
          <a:lstStyle/>
          <a:p>
            <a:pPr>
              <a:defRPr/>
            </a:pPr>
            <a:r>
              <a:rPr lang="zh-CN" altLang="en-US" sz="2800" dirty="0" smtClean="0">
                <a:solidFill>
                  <a:srgbClr val="003399"/>
                </a:solidFill>
                <a:latin typeface="黑体" panose="02010609060101010101" pitchFamily="49" charset="-122"/>
                <a:ea typeface="黑体" panose="02010609060101010101" pitchFamily="49" charset="-122"/>
              </a:rPr>
              <a:t>应用举例</a:t>
            </a:r>
            <a:r>
              <a:rPr lang="en-US" altLang="zh-CN" sz="2800" dirty="0" smtClean="0">
                <a:solidFill>
                  <a:srgbClr val="003399"/>
                </a:solidFill>
                <a:latin typeface="黑体" panose="02010609060101010101" pitchFamily="49" charset="-122"/>
                <a:ea typeface="黑体" panose="02010609060101010101" pitchFamily="49" charset="-122"/>
              </a:rPr>
              <a:t>4——</a:t>
            </a:r>
            <a:r>
              <a:rPr lang="zh-CN" altLang="en-US" sz="2800" dirty="0">
                <a:solidFill>
                  <a:srgbClr val="003399"/>
                </a:solidFill>
                <a:latin typeface="黑体" panose="02010609060101010101" pitchFamily="49" charset="-122"/>
                <a:ea typeface="黑体" panose="02010609060101010101" pitchFamily="49" charset="-122"/>
              </a:rPr>
              <a:t>师生交流</a:t>
            </a:r>
            <a:r>
              <a:rPr lang="zh-CN" altLang="en-US" sz="2800" dirty="0" smtClean="0">
                <a:solidFill>
                  <a:srgbClr val="003399"/>
                </a:solidFill>
                <a:latin typeface="黑体" panose="02010609060101010101" pitchFamily="49" charset="-122"/>
                <a:ea typeface="黑体" panose="02010609060101010101" pitchFamily="49" charset="-122"/>
              </a:rPr>
              <a:t>        </a:t>
            </a:r>
            <a:endParaRPr lang="zh-CN" altLang="en-US" sz="2800" dirty="0">
              <a:solidFill>
                <a:srgbClr val="003399"/>
              </a:solidFill>
              <a:latin typeface="黑体" panose="02010609060101010101" pitchFamily="49" charset="-122"/>
              <a:ea typeface="黑体" panose="02010609060101010101" pitchFamily="49" charset="-122"/>
            </a:endParaRPr>
          </a:p>
        </p:txBody>
      </p:sp>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95047" y="796947"/>
            <a:ext cx="8461642" cy="2319740"/>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047" y="3398459"/>
            <a:ext cx="8497147" cy="2239113"/>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29761" y="175469"/>
            <a:ext cx="6146800" cy="446276"/>
          </a:xfrm>
          <a:prstGeom prst="rect">
            <a:avLst/>
          </a:prstGeom>
          <a:noFill/>
          <a:ln w="9525">
            <a:noFill/>
            <a:miter lim="800000"/>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悉尼协议是什么？</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
        <p:nvSpPr>
          <p:cNvPr id="21" name="Rectangle 49"/>
          <p:cNvSpPr>
            <a:spLocks noChangeArrowheads="1"/>
          </p:cNvSpPr>
          <p:nvPr/>
        </p:nvSpPr>
        <p:spPr bwMode="auto">
          <a:xfrm>
            <a:off x="1063806" y="1198387"/>
            <a:ext cx="7082664" cy="1306305"/>
          </a:xfrm>
          <a:prstGeom prst="roundRect">
            <a:avLst/>
          </a:prstGeom>
          <a:solidFill>
            <a:srgbClr val="15335E"/>
          </a:solidFill>
          <a:ln w="9525">
            <a:solidFill>
              <a:srgbClr val="8A8A95"/>
            </a:solid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r>
              <a:rPr lang="en-US" altLang="zh-CN" dirty="0" smtClean="0">
                <a:solidFill>
                  <a:schemeClr val="bg1"/>
                </a:solidFill>
              </a:rPr>
              <a:t>      《</a:t>
            </a:r>
            <a:r>
              <a:rPr lang="zh-CN" altLang="en-US" dirty="0" smtClean="0">
                <a:solidFill>
                  <a:schemeClr val="bg1"/>
                </a:solidFill>
              </a:rPr>
              <a:t>悉尼协议</a:t>
            </a:r>
            <a:r>
              <a:rPr lang="en-US" altLang="zh-CN" dirty="0" smtClean="0">
                <a:solidFill>
                  <a:schemeClr val="bg1"/>
                </a:solidFill>
              </a:rPr>
              <a:t>》</a:t>
            </a:r>
            <a:r>
              <a:rPr lang="zh-CN" altLang="en-US" dirty="0" smtClean="0">
                <a:solidFill>
                  <a:schemeClr val="bg1"/>
                </a:solidFill>
              </a:rPr>
              <a:t>是由西方多个发达国家的各类工程教育学会共同签署的国际工程教育资格互认协议，</a:t>
            </a:r>
            <a:r>
              <a:rPr lang="en-US" altLang="zh-CN" dirty="0" smtClean="0">
                <a:solidFill>
                  <a:schemeClr val="bg1"/>
                </a:solidFill>
              </a:rPr>
              <a:t>《</a:t>
            </a:r>
            <a:r>
              <a:rPr lang="zh-CN" altLang="en-US" dirty="0" smtClean="0">
                <a:solidFill>
                  <a:schemeClr val="bg1"/>
                </a:solidFill>
              </a:rPr>
              <a:t>悉尼协议</a:t>
            </a:r>
            <a:r>
              <a:rPr lang="en-US" altLang="zh-CN" dirty="0" smtClean="0">
                <a:solidFill>
                  <a:schemeClr val="bg1"/>
                </a:solidFill>
              </a:rPr>
              <a:t>》</a:t>
            </a:r>
            <a:r>
              <a:rPr lang="zh-CN" altLang="en-US" dirty="0" smtClean="0">
                <a:solidFill>
                  <a:schemeClr val="bg1"/>
                </a:solidFill>
              </a:rPr>
              <a:t>并不是标准，只是该协议成员国相互之间的学历认可约定，为了达到人才培养的“实质等效”，各个成员国要提交自己的一套标准体系。</a:t>
            </a:r>
            <a:endParaRPr lang="en-US" altLang="zh-CN" dirty="0" smtClean="0">
              <a:solidFill>
                <a:schemeClr val="bg1"/>
              </a:solidFill>
            </a:endParaRPr>
          </a:p>
        </p:txBody>
      </p:sp>
      <p:sp>
        <p:nvSpPr>
          <p:cNvPr id="7" name="Rectangle 59"/>
          <p:cNvSpPr>
            <a:spLocks noChangeArrowheads="1"/>
          </p:cNvSpPr>
          <p:nvPr/>
        </p:nvSpPr>
        <p:spPr bwMode="auto">
          <a:xfrm>
            <a:off x="1071567" y="3427425"/>
            <a:ext cx="7172325" cy="420956"/>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en-US" altLang="zh-CN"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1. </a:t>
            </a:r>
            <a:r>
              <a:rPr lang="zh-CN" altLang="en-US"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以学生为中心：</a:t>
            </a:r>
            <a:r>
              <a:rPr lang="zh-CN" altLang="en-US" sz="2000" dirty="0" smtClean="0">
                <a:solidFill>
                  <a:schemeClr val="bg1"/>
                </a:solidFill>
              </a:rPr>
              <a:t>是否具备有效的毕业生发展跟踪评估制度</a:t>
            </a:r>
            <a:endParaRPr lang="zh-CN" altLang="en-US" sz="2000" dirty="0">
              <a:solidFill>
                <a:schemeClr val="bg1"/>
              </a:solidFill>
            </a:endParaRPr>
          </a:p>
        </p:txBody>
      </p:sp>
      <p:sp>
        <p:nvSpPr>
          <p:cNvPr id="8" name="Rectangle 59"/>
          <p:cNvSpPr>
            <a:spLocks noChangeArrowheads="1"/>
          </p:cNvSpPr>
          <p:nvPr/>
        </p:nvSpPr>
        <p:spPr bwMode="auto">
          <a:xfrm>
            <a:off x="1084308" y="4121456"/>
            <a:ext cx="7156796" cy="420956"/>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r>
              <a:rPr lang="en-US" altLang="zh-CN"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2. </a:t>
            </a:r>
            <a:r>
              <a:rPr lang="zh-CN" altLang="en-US"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以成果为导向：</a:t>
            </a:r>
            <a:r>
              <a:rPr lang="zh-CN" altLang="en-US" sz="2000" dirty="0" smtClean="0">
                <a:solidFill>
                  <a:schemeClr val="bg1"/>
                </a:solidFill>
              </a:rPr>
              <a:t>学生在毕业时是否已具备应有的核心能力</a:t>
            </a:r>
            <a:endParaRPr lang="zh-CN" altLang="en-US" sz="2000" dirty="0">
              <a:solidFill>
                <a:schemeClr val="bg1"/>
              </a:solidFill>
            </a:endParaRPr>
          </a:p>
        </p:txBody>
      </p:sp>
      <p:sp>
        <p:nvSpPr>
          <p:cNvPr id="9" name="Rectangle 59"/>
          <p:cNvSpPr>
            <a:spLocks noChangeArrowheads="1"/>
          </p:cNvSpPr>
          <p:nvPr/>
        </p:nvSpPr>
        <p:spPr bwMode="auto">
          <a:xfrm>
            <a:off x="1081088" y="4796375"/>
            <a:ext cx="7201330" cy="420956"/>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en-US" altLang="zh-CN" sz="2000" dirty="0" smtClean="0">
                <a:solidFill>
                  <a:schemeClr val="bg1"/>
                </a:solidFill>
              </a:rPr>
              <a:t>3. </a:t>
            </a:r>
            <a:r>
              <a:rPr lang="zh-CN" altLang="en-US" sz="2000" dirty="0" smtClean="0">
                <a:solidFill>
                  <a:schemeClr val="bg1"/>
                </a:solidFill>
              </a:rPr>
              <a:t>持续改进：是否具备持续改善的机制并取得相应的效果</a:t>
            </a:r>
            <a:endParaRPr lang="zh-CN" altLang="en-US" sz="2000" dirty="0">
              <a:solidFill>
                <a:schemeClr val="bg1"/>
              </a:solidFill>
            </a:endParaRPr>
          </a:p>
        </p:txBody>
      </p:sp>
      <p:sp>
        <p:nvSpPr>
          <p:cNvPr id="10" name="矩形 9"/>
          <p:cNvSpPr/>
          <p:nvPr/>
        </p:nvSpPr>
        <p:spPr>
          <a:xfrm>
            <a:off x="1214438" y="2820084"/>
            <a:ext cx="6872287" cy="369332"/>
          </a:xfrm>
          <a:prstGeom prst="rect">
            <a:avLst/>
          </a:prstGeom>
        </p:spPr>
        <p:txBody>
          <a:bodyPr wrap="square">
            <a:spAutoFit/>
          </a:bodyPr>
          <a:lstStyle/>
          <a:p>
            <a:r>
              <a:rPr lang="en-US" altLang="zh-CN" dirty="0" smtClean="0"/>
              <a:t>   </a:t>
            </a:r>
            <a:r>
              <a:rPr lang="zh-CN" altLang="en-US" dirty="0" smtClean="0"/>
              <a:t>以</a:t>
            </a:r>
            <a:r>
              <a:rPr lang="en-US" altLang="zh-CN" dirty="0" smtClean="0"/>
              <a:t>《</a:t>
            </a:r>
            <a:r>
              <a:rPr lang="zh-CN" altLang="en-US" dirty="0" smtClean="0"/>
              <a:t>悉尼协议</a:t>
            </a:r>
            <a:r>
              <a:rPr lang="en-US" altLang="zh-CN" dirty="0" smtClean="0"/>
              <a:t>》</a:t>
            </a:r>
            <a:r>
              <a:rPr lang="zh-CN" altLang="en-US" dirty="0" smtClean="0"/>
              <a:t>为代表的专业建设国际范式强调四个核心理念：</a:t>
            </a:r>
            <a:endParaRPr lang="zh-CN" altLang="en-US" dirty="0"/>
          </a:p>
        </p:txBody>
      </p:sp>
      <p:sp>
        <p:nvSpPr>
          <p:cNvPr id="11" name="Rectangle 59"/>
          <p:cNvSpPr>
            <a:spLocks noChangeArrowheads="1"/>
          </p:cNvSpPr>
          <p:nvPr/>
        </p:nvSpPr>
        <p:spPr bwMode="auto">
          <a:xfrm>
            <a:off x="1104900" y="5491698"/>
            <a:ext cx="7201330" cy="420956"/>
          </a:xfrm>
          <a:prstGeom prst="roundRect">
            <a:avLst/>
          </a:prstGeom>
          <a:solidFill>
            <a:schemeClr val="tx2"/>
          </a:solidFill>
          <a:ln w="9525">
            <a:noFill/>
            <a:miter lim="800000"/>
          </a:ln>
          <a:effectLst>
            <a:outerShdw blurRad="50800" dist="38100" dir="2700000" algn="tl" rotWithShape="0">
              <a:prstClr val="black">
                <a:alpha val="40000"/>
              </a:prstClr>
            </a:outerShdw>
          </a:effectLst>
        </p:spPr>
        <p:txBody>
          <a:bodyPr vert="horz" wrap="square" lIns="180000" tIns="36000" rIns="180000" bIns="36000" numCol="1" anchor="t" anchorCtr="0" compatLnSpc="1">
            <a:spAutoFit/>
          </a:bodyPr>
          <a:lstStyle/>
          <a:p>
            <a:pPr lvl="0"/>
            <a:r>
              <a:rPr lang="en-US" altLang="zh-CN" sz="2000" dirty="0" smtClean="0">
                <a:solidFill>
                  <a:schemeClr val="bg1"/>
                </a:solidFill>
              </a:rPr>
              <a:t>4. </a:t>
            </a:r>
            <a:r>
              <a:rPr lang="zh-CN" altLang="en-US" sz="2000" dirty="0" smtClean="0">
                <a:solidFill>
                  <a:schemeClr val="bg1"/>
                </a:solidFill>
              </a:rPr>
              <a:t>基于实证依据进行管理与决策：工程认证中的举证思想</a:t>
            </a:r>
            <a:endParaRPr lang="zh-CN" altLang="en-US" sz="2000" dirty="0">
              <a:solidFill>
                <a:schemeClr val="bg1"/>
              </a:solidFill>
            </a:endParaRPr>
          </a:p>
        </p:txBody>
      </p:sp>
      <p:cxnSp>
        <p:nvCxnSpPr>
          <p:cNvPr id="12"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a:t>四</a:t>
            </a:r>
            <a:r>
              <a:rPr lang="zh-CN" altLang="en-US" sz="2400" b="1" dirty="0" smtClean="0"/>
              <a:t>、效果评估与持续</a:t>
            </a:r>
            <a:r>
              <a:rPr lang="zh-CN" altLang="en-US" sz="2400" b="1" dirty="0"/>
              <a:t>改进</a:t>
            </a:r>
            <a:endParaRPr lang="zh-CN" altLang="en-US" sz="2400" b="1"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928812" y="814374"/>
            <a:ext cx="5172075" cy="5057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2"/>
          <p:cNvSpPr txBox="1">
            <a:spLocks noChangeArrowheads="1"/>
          </p:cNvSpPr>
          <p:nvPr/>
        </p:nvSpPr>
        <p:spPr bwMode="auto">
          <a:xfrm>
            <a:off x="216006" y="175891"/>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a:solidFill>
                  <a:srgbClr val="072676"/>
                </a:solidFill>
                <a:latin typeface="微软雅黑" panose="020B0503020204020204" pitchFamily="34" charset="-122"/>
                <a:ea typeface="微软雅黑" panose="020B0503020204020204" pitchFamily="34" charset="-122"/>
              </a:rPr>
              <a:t>持续</a:t>
            </a:r>
            <a:r>
              <a:rPr lang="zh-CN" altLang="en-US" sz="2900" b="1" dirty="0" smtClean="0">
                <a:solidFill>
                  <a:srgbClr val="072676"/>
                </a:solidFill>
                <a:latin typeface="微软雅黑" panose="020B0503020204020204" pitchFamily="34" charset="-122"/>
                <a:ea typeface="微软雅黑" panose="020B0503020204020204" pitchFamily="34" charset="-122"/>
              </a:rPr>
              <a:t>改进的基本方法：</a:t>
            </a:r>
            <a:r>
              <a:rPr lang="en-US" altLang="zh-CN" sz="2900" b="1" dirty="0" smtClean="0">
                <a:solidFill>
                  <a:srgbClr val="072676"/>
                </a:solidFill>
                <a:latin typeface="微软雅黑" panose="020B0503020204020204" pitchFamily="34" charset="-122"/>
                <a:ea typeface="微软雅黑" panose="020B0503020204020204" pitchFamily="34" charset="-122"/>
              </a:rPr>
              <a:t>PDCA</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6"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图示 20"/>
          <p:cNvGraphicFramePr/>
          <p:nvPr/>
        </p:nvGraphicFramePr>
        <p:xfrm>
          <a:off x="281213" y="782636"/>
          <a:ext cx="8662761" cy="561816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Rectangle 2"/>
          <p:cNvSpPr txBox="1">
            <a:spLocks noChangeArrowheads="1"/>
          </p:cNvSpPr>
          <p:nvPr/>
        </p:nvSpPr>
        <p:spPr bwMode="auto">
          <a:xfrm>
            <a:off x="216006" y="175891"/>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专业持续改进</a:t>
            </a:r>
            <a:r>
              <a:rPr lang="zh-CN" altLang="en-US" sz="2900" b="1" dirty="0">
                <a:solidFill>
                  <a:srgbClr val="072676"/>
                </a:solidFill>
                <a:latin typeface="微软雅黑" panose="020B0503020204020204" pitchFamily="34" charset="-122"/>
                <a:ea typeface="微软雅黑" panose="020B0503020204020204" pitchFamily="34" charset="-122"/>
              </a:rPr>
              <a:t>路径</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6"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graphicEl>
                                              <a:dgm id="{84DA4CBE-9C87-452E-BD0D-7351CAF107EA}"/>
                                            </p:graphicEl>
                                          </p:spTgt>
                                        </p:tgtEl>
                                        <p:attrNameLst>
                                          <p:attrName>style.visibility</p:attrName>
                                        </p:attrNameLst>
                                      </p:cBhvr>
                                      <p:to>
                                        <p:strVal val="visible"/>
                                      </p:to>
                                    </p:set>
                                    <p:animEffect transition="in" filter="wipe(up)">
                                      <p:cBhvr>
                                        <p:cTn id="7" dur="500"/>
                                        <p:tgtEl>
                                          <p:spTgt spid="21">
                                            <p:graphicEl>
                                              <a:dgm id="{84DA4CBE-9C87-452E-BD0D-7351CAF107E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1">
                                            <p:graphicEl>
                                              <a:dgm id="{E7EABC0D-6E51-45A1-95EA-9EFEF1B0DC09}"/>
                                            </p:graphicEl>
                                          </p:spTgt>
                                        </p:tgtEl>
                                        <p:attrNameLst>
                                          <p:attrName>style.visibility</p:attrName>
                                        </p:attrNameLst>
                                      </p:cBhvr>
                                      <p:to>
                                        <p:strVal val="visible"/>
                                      </p:to>
                                    </p:set>
                                    <p:animEffect transition="in" filter="wipe(up)">
                                      <p:cBhvr>
                                        <p:cTn id="12" dur="500"/>
                                        <p:tgtEl>
                                          <p:spTgt spid="21">
                                            <p:graphicEl>
                                              <a:dgm id="{E7EABC0D-6E51-45A1-95EA-9EFEF1B0DC09}"/>
                                            </p:graphic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1">
                                            <p:graphicEl>
                                              <a:dgm id="{2417515A-9C21-47BA-A1DC-A1A767BF59D7}"/>
                                            </p:graphicEl>
                                          </p:spTgt>
                                        </p:tgtEl>
                                        <p:attrNameLst>
                                          <p:attrName>style.visibility</p:attrName>
                                        </p:attrNameLst>
                                      </p:cBhvr>
                                      <p:to>
                                        <p:strVal val="visible"/>
                                      </p:to>
                                    </p:set>
                                    <p:animEffect transition="in" filter="wipe(up)">
                                      <p:cBhvr>
                                        <p:cTn id="15" dur="500"/>
                                        <p:tgtEl>
                                          <p:spTgt spid="21">
                                            <p:graphicEl>
                                              <a:dgm id="{2417515A-9C21-47BA-A1DC-A1A767BF59D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1">
                                            <p:graphicEl>
                                              <a:dgm id="{2132A3E5-F5DD-45BA-8D15-4E0DED13934F}"/>
                                            </p:graphicEl>
                                          </p:spTgt>
                                        </p:tgtEl>
                                        <p:attrNameLst>
                                          <p:attrName>style.visibility</p:attrName>
                                        </p:attrNameLst>
                                      </p:cBhvr>
                                      <p:to>
                                        <p:strVal val="visible"/>
                                      </p:to>
                                    </p:set>
                                    <p:animEffect transition="in" filter="wipe(up)">
                                      <p:cBhvr>
                                        <p:cTn id="20" dur="500"/>
                                        <p:tgtEl>
                                          <p:spTgt spid="21">
                                            <p:graphicEl>
                                              <a:dgm id="{2132A3E5-F5DD-45BA-8D15-4E0DED13934F}"/>
                                            </p:graphic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21">
                                            <p:graphicEl>
                                              <a:dgm id="{592F5B7C-7862-4D24-9E01-9B567067C47A}"/>
                                            </p:graphicEl>
                                          </p:spTgt>
                                        </p:tgtEl>
                                        <p:attrNameLst>
                                          <p:attrName>style.visibility</p:attrName>
                                        </p:attrNameLst>
                                      </p:cBhvr>
                                      <p:to>
                                        <p:strVal val="visible"/>
                                      </p:to>
                                    </p:set>
                                    <p:animEffect transition="in" filter="wipe(up)">
                                      <p:cBhvr>
                                        <p:cTn id="23" dur="500"/>
                                        <p:tgtEl>
                                          <p:spTgt spid="21">
                                            <p:graphicEl>
                                              <a:dgm id="{592F5B7C-7862-4D24-9E01-9B567067C47A}"/>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1">
                                            <p:graphicEl>
                                              <a:dgm id="{C34D1B6F-06F1-4604-8566-F8836F74024F}"/>
                                            </p:graphicEl>
                                          </p:spTgt>
                                        </p:tgtEl>
                                        <p:attrNameLst>
                                          <p:attrName>style.visibility</p:attrName>
                                        </p:attrNameLst>
                                      </p:cBhvr>
                                      <p:to>
                                        <p:strVal val="visible"/>
                                      </p:to>
                                    </p:set>
                                    <p:animEffect transition="in" filter="wipe(up)">
                                      <p:cBhvr>
                                        <p:cTn id="28" dur="500"/>
                                        <p:tgtEl>
                                          <p:spTgt spid="21">
                                            <p:graphicEl>
                                              <a:dgm id="{C34D1B6F-06F1-4604-8566-F8836F74024F}"/>
                                            </p:graphic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21">
                                            <p:graphicEl>
                                              <a:dgm id="{EEF1ABAE-9FF9-4551-8B67-383219604393}"/>
                                            </p:graphicEl>
                                          </p:spTgt>
                                        </p:tgtEl>
                                        <p:attrNameLst>
                                          <p:attrName>style.visibility</p:attrName>
                                        </p:attrNameLst>
                                      </p:cBhvr>
                                      <p:to>
                                        <p:strVal val="visible"/>
                                      </p:to>
                                    </p:set>
                                    <p:animEffect transition="in" filter="wipe(up)">
                                      <p:cBhvr>
                                        <p:cTn id="31" dur="500"/>
                                        <p:tgtEl>
                                          <p:spTgt spid="21">
                                            <p:graphicEl>
                                              <a:dgm id="{EEF1ABAE-9FF9-4551-8B67-383219604393}"/>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21">
                                            <p:graphicEl>
                                              <a:dgm id="{FC0358EA-936E-4AEB-BD55-AA57390BE209}"/>
                                            </p:graphicEl>
                                          </p:spTgt>
                                        </p:tgtEl>
                                        <p:attrNameLst>
                                          <p:attrName>style.visibility</p:attrName>
                                        </p:attrNameLst>
                                      </p:cBhvr>
                                      <p:to>
                                        <p:strVal val="visible"/>
                                      </p:to>
                                    </p:set>
                                    <p:animEffect transition="in" filter="wipe(up)">
                                      <p:cBhvr>
                                        <p:cTn id="36" dur="500"/>
                                        <p:tgtEl>
                                          <p:spTgt spid="21">
                                            <p:graphicEl>
                                              <a:dgm id="{FC0358EA-936E-4AEB-BD55-AA57390BE209}"/>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21">
                                            <p:graphicEl>
                                              <a:dgm id="{91B2617A-E624-4D1C-AE3A-2AA5B14DA03B}"/>
                                            </p:graphicEl>
                                          </p:spTgt>
                                        </p:tgtEl>
                                        <p:attrNameLst>
                                          <p:attrName>style.visibility</p:attrName>
                                        </p:attrNameLst>
                                      </p:cBhvr>
                                      <p:to>
                                        <p:strVal val="visible"/>
                                      </p:to>
                                    </p:set>
                                    <p:animEffect transition="in" filter="wipe(up)">
                                      <p:cBhvr>
                                        <p:cTn id="39" dur="500"/>
                                        <p:tgtEl>
                                          <p:spTgt spid="21">
                                            <p:graphicEl>
                                              <a:dgm id="{91B2617A-E624-4D1C-AE3A-2AA5B14DA03B}"/>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21">
                                            <p:graphicEl>
                                              <a:dgm id="{1B4622BF-1BE8-46EC-90E9-8E2D0A209081}"/>
                                            </p:graphicEl>
                                          </p:spTgt>
                                        </p:tgtEl>
                                        <p:attrNameLst>
                                          <p:attrName>style.visibility</p:attrName>
                                        </p:attrNameLst>
                                      </p:cBhvr>
                                      <p:to>
                                        <p:strVal val="visible"/>
                                      </p:to>
                                    </p:set>
                                    <p:animEffect transition="in" filter="wipe(up)">
                                      <p:cBhvr>
                                        <p:cTn id="44" dur="500"/>
                                        <p:tgtEl>
                                          <p:spTgt spid="21">
                                            <p:graphicEl>
                                              <a:dgm id="{1B4622BF-1BE8-46EC-90E9-8E2D0A209081}"/>
                                            </p:graphicEl>
                                          </p:spTgt>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21">
                                            <p:graphicEl>
                                              <a:dgm id="{282E9CCB-96E5-4AAC-8069-549572723815}"/>
                                            </p:graphicEl>
                                          </p:spTgt>
                                        </p:tgtEl>
                                        <p:attrNameLst>
                                          <p:attrName>style.visibility</p:attrName>
                                        </p:attrNameLst>
                                      </p:cBhvr>
                                      <p:to>
                                        <p:strVal val="visible"/>
                                      </p:to>
                                    </p:set>
                                    <p:animEffect transition="in" filter="wipe(up)">
                                      <p:cBhvr>
                                        <p:cTn id="47" dur="500"/>
                                        <p:tgtEl>
                                          <p:spTgt spid="21">
                                            <p:graphicEl>
                                              <a:dgm id="{282E9CCB-96E5-4AAC-8069-549572723815}"/>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1">
                                            <p:graphicEl>
                                              <a:dgm id="{1BD8557C-4C0D-4E28-8081-526EB35ABEF1}"/>
                                            </p:graphicEl>
                                          </p:spTgt>
                                        </p:tgtEl>
                                        <p:attrNameLst>
                                          <p:attrName>style.visibility</p:attrName>
                                        </p:attrNameLst>
                                      </p:cBhvr>
                                      <p:to>
                                        <p:strVal val="visible"/>
                                      </p:to>
                                    </p:set>
                                    <p:animEffect transition="in" filter="wipe(up)">
                                      <p:cBhvr>
                                        <p:cTn id="52" dur="500"/>
                                        <p:tgtEl>
                                          <p:spTgt spid="21">
                                            <p:graphicEl>
                                              <a:dgm id="{1BD8557C-4C0D-4E28-8081-526EB35ABEF1}"/>
                                            </p:graphicEl>
                                          </p:spTgt>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21">
                                            <p:graphicEl>
                                              <a:dgm id="{870E9F65-7D2F-49CF-B3B9-838D2E3289CF}"/>
                                            </p:graphicEl>
                                          </p:spTgt>
                                        </p:tgtEl>
                                        <p:attrNameLst>
                                          <p:attrName>style.visibility</p:attrName>
                                        </p:attrNameLst>
                                      </p:cBhvr>
                                      <p:to>
                                        <p:strVal val="visible"/>
                                      </p:to>
                                    </p:set>
                                    <p:animEffect transition="in" filter="wipe(up)">
                                      <p:cBhvr>
                                        <p:cTn id="55" dur="500"/>
                                        <p:tgtEl>
                                          <p:spTgt spid="21">
                                            <p:graphicEl>
                                              <a:dgm id="{870E9F65-7D2F-49CF-B3B9-838D2E3289CF}"/>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21">
                                            <p:graphicEl>
                                              <a:dgm id="{3ED399B6-2A58-4D00-9A60-E704EE0748AE}"/>
                                            </p:graphicEl>
                                          </p:spTgt>
                                        </p:tgtEl>
                                        <p:attrNameLst>
                                          <p:attrName>style.visibility</p:attrName>
                                        </p:attrNameLst>
                                      </p:cBhvr>
                                      <p:to>
                                        <p:strVal val="visible"/>
                                      </p:to>
                                    </p:set>
                                    <p:animEffect transition="in" filter="wipe(up)">
                                      <p:cBhvr>
                                        <p:cTn id="60" dur="500"/>
                                        <p:tgtEl>
                                          <p:spTgt spid="21">
                                            <p:graphicEl>
                                              <a:dgm id="{3ED399B6-2A58-4D00-9A60-E704EE0748AE}"/>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21">
                                            <p:graphicEl>
                                              <a:dgm id="{C0971AF3-0835-4AC7-92C9-47EE17AD8726}"/>
                                            </p:graphicEl>
                                          </p:spTgt>
                                        </p:tgtEl>
                                        <p:attrNameLst>
                                          <p:attrName>style.visibility</p:attrName>
                                        </p:attrNameLst>
                                      </p:cBhvr>
                                      <p:to>
                                        <p:strVal val="visible"/>
                                      </p:to>
                                    </p:set>
                                    <p:animEffect transition="in" filter="wipe(up)">
                                      <p:cBhvr>
                                        <p:cTn id="63" dur="500"/>
                                        <p:tgtEl>
                                          <p:spTgt spid="21">
                                            <p:graphicEl>
                                              <a:dgm id="{C0971AF3-0835-4AC7-92C9-47EE17AD8726}"/>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21">
                                            <p:graphicEl>
                                              <a:dgm id="{AC63B91B-2C36-40FF-A5E4-FADB52C4F5CC}"/>
                                            </p:graphicEl>
                                          </p:spTgt>
                                        </p:tgtEl>
                                        <p:attrNameLst>
                                          <p:attrName>style.visibility</p:attrName>
                                        </p:attrNameLst>
                                      </p:cBhvr>
                                      <p:to>
                                        <p:strVal val="visible"/>
                                      </p:to>
                                    </p:set>
                                    <p:animEffect transition="in" filter="wipe(up)">
                                      <p:cBhvr>
                                        <p:cTn id="68" dur="500"/>
                                        <p:tgtEl>
                                          <p:spTgt spid="21">
                                            <p:graphicEl>
                                              <a:dgm id="{AC63B91B-2C36-40FF-A5E4-FADB52C4F5CC}"/>
                                            </p:graphicEl>
                                          </p:spTgt>
                                        </p:tgtEl>
                                      </p:cBhvr>
                                    </p:animEffect>
                                  </p:childTnLst>
                                </p:cTn>
                              </p:par>
                              <p:par>
                                <p:cTn id="69" presetID="22" presetClass="entr" presetSubtype="1" fill="hold" grpId="0" nodeType="withEffect">
                                  <p:stCondLst>
                                    <p:cond delay="0"/>
                                  </p:stCondLst>
                                  <p:childTnLst>
                                    <p:set>
                                      <p:cBhvr>
                                        <p:cTn id="70" dur="1" fill="hold">
                                          <p:stCondLst>
                                            <p:cond delay="0"/>
                                          </p:stCondLst>
                                        </p:cTn>
                                        <p:tgtEl>
                                          <p:spTgt spid="21">
                                            <p:graphicEl>
                                              <a:dgm id="{32851F0F-C0B0-4DD1-B3BD-E9B0938B5D0E}"/>
                                            </p:graphicEl>
                                          </p:spTgt>
                                        </p:tgtEl>
                                        <p:attrNameLst>
                                          <p:attrName>style.visibility</p:attrName>
                                        </p:attrNameLst>
                                      </p:cBhvr>
                                      <p:to>
                                        <p:strVal val="visible"/>
                                      </p:to>
                                    </p:set>
                                    <p:animEffect transition="in" filter="wipe(up)">
                                      <p:cBhvr>
                                        <p:cTn id="71" dur="500"/>
                                        <p:tgtEl>
                                          <p:spTgt spid="21">
                                            <p:graphicEl>
                                              <a:dgm id="{32851F0F-C0B0-4DD1-B3BD-E9B0938B5D0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4970" y="124716"/>
            <a:ext cx="7104517"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专业建设成熟度评估原则</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3" name="直线连接符 38"/>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graphicFrame>
        <p:nvGraphicFramePr>
          <p:cNvPr id="5" name="图示 4"/>
          <p:cNvGraphicFramePr/>
          <p:nvPr/>
        </p:nvGraphicFramePr>
        <p:xfrm>
          <a:off x="-2425381" y="731320"/>
          <a:ext cx="8929686" cy="575679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0798CD41-396A-45C0-A621-057CFCD5CF24}"/>
                                            </p:graphicEl>
                                          </p:spTgt>
                                        </p:tgtEl>
                                        <p:attrNameLst>
                                          <p:attrName>style.visibility</p:attrName>
                                        </p:attrNameLst>
                                      </p:cBhvr>
                                      <p:to>
                                        <p:strVal val="visible"/>
                                      </p:to>
                                    </p:set>
                                    <p:animEffect transition="in" filter="wipe(left)">
                                      <p:cBhvr>
                                        <p:cTn id="7" dur="500"/>
                                        <p:tgtEl>
                                          <p:spTgt spid="5">
                                            <p:graphicEl>
                                              <a:dgm id="{0798CD41-396A-45C0-A621-057CFCD5CF2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10AAC6EA-0D6C-4DC0-8545-DD3E1797F165}"/>
                                            </p:graphicEl>
                                          </p:spTgt>
                                        </p:tgtEl>
                                        <p:attrNameLst>
                                          <p:attrName>style.visibility</p:attrName>
                                        </p:attrNameLst>
                                      </p:cBhvr>
                                      <p:to>
                                        <p:strVal val="visible"/>
                                      </p:to>
                                    </p:set>
                                    <p:animEffect transition="in" filter="wipe(left)">
                                      <p:cBhvr>
                                        <p:cTn id="12" dur="500"/>
                                        <p:tgtEl>
                                          <p:spTgt spid="5">
                                            <p:graphicEl>
                                              <a:dgm id="{10AAC6EA-0D6C-4DC0-8545-DD3E1797F165}"/>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FAD10C9B-C952-478C-B85E-E94C3898492A}"/>
                                            </p:graphicEl>
                                          </p:spTgt>
                                        </p:tgtEl>
                                        <p:attrNameLst>
                                          <p:attrName>style.visibility</p:attrName>
                                        </p:attrNameLst>
                                      </p:cBhvr>
                                      <p:to>
                                        <p:strVal val="visible"/>
                                      </p:to>
                                    </p:set>
                                    <p:animEffect transition="in" filter="wipe(left)">
                                      <p:cBhvr>
                                        <p:cTn id="17" dur="500"/>
                                        <p:tgtEl>
                                          <p:spTgt spid="5">
                                            <p:graphicEl>
                                              <a:dgm id="{FAD10C9B-C952-478C-B85E-E94C3898492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B348826C-6C5A-403E-8D87-B222B2CF081E}"/>
                                            </p:graphicEl>
                                          </p:spTgt>
                                        </p:tgtEl>
                                        <p:attrNameLst>
                                          <p:attrName>style.visibility</p:attrName>
                                        </p:attrNameLst>
                                      </p:cBhvr>
                                      <p:to>
                                        <p:strVal val="visible"/>
                                      </p:to>
                                    </p:set>
                                    <p:animEffect transition="in" filter="wipe(left)">
                                      <p:cBhvr>
                                        <p:cTn id="22" dur="500"/>
                                        <p:tgtEl>
                                          <p:spTgt spid="5">
                                            <p:graphicEl>
                                              <a:dgm id="{B348826C-6C5A-403E-8D87-B222B2CF081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641F4029-6A7A-47BB-850D-65BB72654D8F}"/>
                                            </p:graphicEl>
                                          </p:spTgt>
                                        </p:tgtEl>
                                        <p:attrNameLst>
                                          <p:attrName>style.visibility</p:attrName>
                                        </p:attrNameLst>
                                      </p:cBhvr>
                                      <p:to>
                                        <p:strVal val="visible"/>
                                      </p:to>
                                    </p:set>
                                    <p:animEffect transition="in" filter="wipe(left)">
                                      <p:cBhvr>
                                        <p:cTn id="27" dur="500"/>
                                        <p:tgtEl>
                                          <p:spTgt spid="5">
                                            <p:graphicEl>
                                              <a:dgm id="{641F4029-6A7A-47BB-850D-65BB72654D8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8FD552F2-5DF9-4704-81A0-9D55D0E98F7B}"/>
                                            </p:graphicEl>
                                          </p:spTgt>
                                        </p:tgtEl>
                                        <p:attrNameLst>
                                          <p:attrName>style.visibility</p:attrName>
                                        </p:attrNameLst>
                                      </p:cBhvr>
                                      <p:to>
                                        <p:strVal val="visible"/>
                                      </p:to>
                                    </p:set>
                                    <p:animEffect transition="in" filter="wipe(left)">
                                      <p:cBhvr>
                                        <p:cTn id="32" dur="500"/>
                                        <p:tgtEl>
                                          <p:spTgt spid="5">
                                            <p:graphicEl>
                                              <a:dgm id="{8FD552F2-5DF9-4704-81A0-9D55D0E98F7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007477" y="1844824"/>
            <a:ext cx="5400599"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决策要有实证依据</a:t>
            </a:r>
            <a:endParaRPr lang="zh-CN" altLang="en-US" sz="4000" dirty="0"/>
          </a:p>
        </p:txBody>
      </p:sp>
      <p:sp>
        <p:nvSpPr>
          <p:cNvPr id="5" name="圆角矩形 4"/>
          <p:cNvSpPr/>
          <p:nvPr/>
        </p:nvSpPr>
        <p:spPr>
          <a:xfrm>
            <a:off x="1993595" y="2961023"/>
            <a:ext cx="5428364"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建设结果要可测量</a:t>
            </a:r>
            <a:endParaRPr lang="zh-CN" altLang="en-US" sz="4000" dirty="0"/>
          </a:p>
        </p:txBody>
      </p:sp>
      <p:sp>
        <p:nvSpPr>
          <p:cNvPr id="6" name="圆角矩形 5"/>
          <p:cNvSpPr/>
          <p:nvPr/>
        </p:nvSpPr>
        <p:spPr>
          <a:xfrm>
            <a:off x="1979712" y="4077221"/>
            <a:ext cx="5428365" cy="792088"/>
          </a:xfrm>
          <a:prstGeom prst="roundRect">
            <a:avLst/>
          </a:prstGeom>
          <a:solidFill>
            <a:schemeClr val="tx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r>
              <a:rPr lang="zh-CN" altLang="en-US" sz="4000" dirty="0" smtClean="0"/>
              <a:t>测量结果用于持续改进</a:t>
            </a:r>
            <a:endParaRPr lang="zh-CN" altLang="en-US" sz="4000" dirty="0"/>
          </a:p>
        </p:txBody>
      </p:sp>
      <p:sp>
        <p:nvSpPr>
          <p:cNvPr id="7"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总结</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cxnSp>
        <p:nvCxnSpPr>
          <p:cNvPr id="8" name="直线连接符 38"/>
          <p:cNvCxnSpPr/>
          <p:nvPr/>
        </p:nvCxnSpPr>
        <p:spPr>
          <a:xfrm>
            <a:off x="281214" y="642612"/>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59"/>
          <p:cNvSpPr>
            <a:spLocks noChangeArrowheads="1"/>
          </p:cNvSpPr>
          <p:nvPr/>
        </p:nvSpPr>
        <p:spPr bwMode="auto">
          <a:xfrm>
            <a:off x="617530" y="1372478"/>
            <a:ext cx="2220674" cy="420956"/>
          </a:xfrm>
          <a:prstGeom prst="roundRect">
            <a:avLst/>
          </a:prstGeom>
          <a:solidFill>
            <a:schemeClr val="tx2"/>
          </a:solidFill>
          <a:ln w="9525">
            <a:noFill/>
            <a:miter lim="800000"/>
          </a:ln>
        </p:spPr>
        <p:txBody>
          <a:bodyPr vert="horz" wrap="square" lIns="180000" tIns="36000" rIns="180000" bIns="36000" numCol="1" anchor="t" anchorCtr="0" compatLnSpc="1">
            <a:spAutoFit/>
          </a:bodyPr>
          <a:lstStyle/>
          <a:p>
            <a:pPr lvl="0"/>
            <a:r>
              <a:rPr lang="zh-CN" altLang="en-US"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权威性</a:t>
            </a:r>
            <a:r>
              <a:rPr lang="en-US" altLang="zh-CN"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&amp;</a:t>
            </a:r>
            <a:r>
              <a:rPr lang="zh-CN" altLang="en-US" sz="20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先进性</a:t>
            </a:r>
            <a:endParaRPr lang="zh-CN" altLang="en-US" sz="2000" dirty="0">
              <a:solidFill>
                <a:schemeClr val="bg1"/>
              </a:solidFill>
            </a:endParaRPr>
          </a:p>
        </p:txBody>
      </p:sp>
      <p:sp>
        <p:nvSpPr>
          <p:cNvPr id="21" name="Rectangle 49"/>
          <p:cNvSpPr>
            <a:spLocks noChangeArrowheads="1"/>
          </p:cNvSpPr>
          <p:nvPr/>
        </p:nvSpPr>
        <p:spPr bwMode="auto">
          <a:xfrm>
            <a:off x="2861968" y="1364637"/>
            <a:ext cx="5878271" cy="693371"/>
          </a:xfrm>
          <a:prstGeom prst="roundRect">
            <a:avLst/>
          </a:prstGeom>
          <a:solidFill>
            <a:srgbClr val="8A8A95"/>
          </a:solidFill>
          <a:ln w="9525">
            <a:noFill/>
            <a:miter lim="800000"/>
          </a:ln>
        </p:spPr>
        <p:txBody>
          <a:bodyPr vert="horz" wrap="square" lIns="180000" tIns="36000" rIns="180000" bIns="36000" numCol="1" anchor="t" anchorCtr="0" compatLnSpc="1">
            <a:spAutoFit/>
          </a:bodyPr>
          <a:lstStyle/>
          <a:p>
            <a:r>
              <a:rPr lang="zh-CN" altLang="en-US" dirty="0" smtClean="0">
                <a:solidFill>
                  <a:schemeClr val="bg1"/>
                </a:solidFill>
              </a:rPr>
              <a:t>与</a:t>
            </a:r>
            <a:r>
              <a:rPr lang="en-US" altLang="zh-CN" dirty="0" smtClean="0">
                <a:solidFill>
                  <a:schemeClr val="bg1"/>
                </a:solidFill>
              </a:rPr>
              <a:t>《</a:t>
            </a:r>
            <a:r>
              <a:rPr lang="zh-CN" altLang="en-US" dirty="0" smtClean="0">
                <a:solidFill>
                  <a:schemeClr val="bg1"/>
                </a:solidFill>
              </a:rPr>
              <a:t>华盛顿协议</a:t>
            </a:r>
            <a:r>
              <a:rPr lang="en-US" altLang="zh-CN" dirty="0" smtClean="0">
                <a:solidFill>
                  <a:schemeClr val="bg1"/>
                </a:solidFill>
              </a:rPr>
              <a:t>》</a:t>
            </a:r>
            <a:r>
              <a:rPr lang="zh-CN" altLang="en-US" dirty="0" smtClean="0">
                <a:solidFill>
                  <a:schemeClr val="bg1"/>
                </a:solidFill>
              </a:rPr>
              <a:t>属同一体系，普林斯顿、麻省理工、剑桥、牛津等知名专业都通过了</a:t>
            </a:r>
            <a:r>
              <a:rPr lang="en-US" altLang="zh-CN" dirty="0" smtClean="0">
                <a:solidFill>
                  <a:schemeClr val="bg1"/>
                </a:solidFill>
              </a:rPr>
              <a:t>《</a:t>
            </a:r>
            <a:r>
              <a:rPr lang="zh-CN" altLang="en-US" dirty="0" smtClean="0">
                <a:solidFill>
                  <a:schemeClr val="bg1"/>
                </a:solidFill>
              </a:rPr>
              <a:t>华</a:t>
            </a:r>
            <a:r>
              <a:rPr lang="en-US" altLang="zh-CN" dirty="0" smtClean="0">
                <a:solidFill>
                  <a:schemeClr val="bg1"/>
                </a:solidFill>
              </a:rPr>
              <a:t>》</a:t>
            </a:r>
            <a:r>
              <a:rPr lang="zh-CN" altLang="en-US" dirty="0" smtClean="0">
                <a:solidFill>
                  <a:schemeClr val="bg1"/>
                </a:solidFill>
              </a:rPr>
              <a:t>认证</a:t>
            </a:r>
            <a:endParaRPr lang="zh-CN" altLang="en-US" dirty="0">
              <a:solidFill>
                <a:schemeClr val="bg1"/>
              </a:solidFill>
            </a:endParaRPr>
          </a:p>
        </p:txBody>
      </p:sp>
      <p:sp>
        <p:nvSpPr>
          <p:cNvPr id="13" name="Rectangle 59"/>
          <p:cNvSpPr>
            <a:spLocks noChangeArrowheads="1"/>
          </p:cNvSpPr>
          <p:nvPr/>
        </p:nvSpPr>
        <p:spPr bwMode="auto">
          <a:xfrm>
            <a:off x="605642" y="2581782"/>
            <a:ext cx="2196936" cy="386904"/>
          </a:xfrm>
          <a:prstGeom prst="roundRect">
            <a:avLst/>
          </a:prstGeom>
          <a:solidFill>
            <a:schemeClr val="tx2"/>
          </a:solidFill>
          <a:ln w="9525">
            <a:noFill/>
            <a:miter lim="800000"/>
          </a:ln>
        </p:spPr>
        <p:txBody>
          <a:bodyPr vert="horz" wrap="square" lIns="180000" tIns="36000" rIns="180000" bIns="36000" numCol="1" anchor="t" anchorCtr="0" compatLnSpc="1">
            <a:spAutoFit/>
          </a:bodyPr>
          <a:lstStyle/>
          <a:p>
            <a:r>
              <a:rPr lang="zh-CN" altLang="en-US" dirty="0" smtClean="0">
                <a:solidFill>
                  <a:schemeClr val="bg1"/>
                </a:solidFill>
              </a:rPr>
              <a:t>国际能见度</a:t>
            </a:r>
            <a:r>
              <a:rPr lang="en-US" altLang="zh-CN" dirty="0" smtClean="0">
                <a:solidFill>
                  <a:schemeClr val="bg1"/>
                </a:solidFill>
              </a:rPr>
              <a:t>&amp;</a:t>
            </a:r>
            <a:r>
              <a:rPr lang="zh-CN" altLang="en-US" dirty="0" smtClean="0">
                <a:solidFill>
                  <a:schemeClr val="bg1"/>
                </a:solidFill>
              </a:rPr>
              <a:t>信誉</a:t>
            </a:r>
            <a:endParaRPr lang="zh-CN" altLang="en-US" dirty="0">
              <a:solidFill>
                <a:schemeClr val="bg1"/>
              </a:solidFill>
            </a:endParaRPr>
          </a:p>
        </p:txBody>
      </p:sp>
      <p:sp>
        <p:nvSpPr>
          <p:cNvPr id="14" name="Rectangle 59"/>
          <p:cNvSpPr>
            <a:spLocks noChangeArrowheads="1"/>
          </p:cNvSpPr>
          <p:nvPr/>
        </p:nvSpPr>
        <p:spPr bwMode="auto">
          <a:xfrm>
            <a:off x="637306" y="3767343"/>
            <a:ext cx="2141520" cy="386904"/>
          </a:xfrm>
          <a:prstGeom prst="roundRect">
            <a:avLst/>
          </a:prstGeom>
          <a:solidFill>
            <a:schemeClr val="tx2"/>
          </a:solidFill>
          <a:ln w="9525">
            <a:noFill/>
            <a:miter lim="800000"/>
          </a:ln>
        </p:spPr>
        <p:txBody>
          <a:bodyPr vert="horz" wrap="square" lIns="180000" tIns="36000" rIns="180000" bIns="36000" numCol="1" anchor="t" anchorCtr="0" compatLnSpc="1">
            <a:spAutoFit/>
          </a:bodyPr>
          <a:lstStyle/>
          <a:p>
            <a:pPr lvl="0"/>
            <a:r>
              <a:rPr lang="zh-CN" altLang="en-US" dirty="0" smtClean="0">
                <a:solidFill>
                  <a:schemeClr val="bg1"/>
                </a:solidFill>
              </a:rPr>
              <a:t>流动人才竞争力</a:t>
            </a:r>
            <a:endParaRPr lang="zh-CN" altLang="en-US" dirty="0">
              <a:solidFill>
                <a:schemeClr val="bg1"/>
              </a:solidFill>
            </a:endParaRPr>
          </a:p>
        </p:txBody>
      </p:sp>
      <p:sp>
        <p:nvSpPr>
          <p:cNvPr id="8" name="Rectangle 2"/>
          <p:cNvSpPr txBox="1">
            <a:spLocks noChangeArrowheads="1"/>
          </p:cNvSpPr>
          <p:nvPr/>
        </p:nvSpPr>
        <p:spPr bwMode="auto">
          <a:xfrm>
            <a:off x="429761" y="161181"/>
            <a:ext cx="6146800" cy="446276"/>
          </a:xfrm>
          <a:prstGeom prst="rect">
            <a:avLst/>
          </a:prstGeom>
          <a:noFill/>
          <a:ln w="9525">
            <a:noFill/>
            <a:miter lim="800000"/>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悉尼协议的价值</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
        <p:nvSpPr>
          <p:cNvPr id="9" name="Rectangle 49"/>
          <p:cNvSpPr>
            <a:spLocks noChangeArrowheads="1"/>
          </p:cNvSpPr>
          <p:nvPr/>
        </p:nvSpPr>
        <p:spPr bwMode="auto">
          <a:xfrm>
            <a:off x="2836243" y="2562037"/>
            <a:ext cx="5878271" cy="693371"/>
          </a:xfrm>
          <a:prstGeom prst="roundRect">
            <a:avLst/>
          </a:prstGeom>
          <a:solidFill>
            <a:srgbClr val="8A8A95"/>
          </a:solidFill>
          <a:ln w="9525">
            <a:noFill/>
            <a:miter lim="800000"/>
          </a:ln>
        </p:spPr>
        <p:txBody>
          <a:bodyPr vert="horz" wrap="square" lIns="180000" tIns="36000" rIns="180000" bIns="36000" numCol="1" anchor="t" anchorCtr="0" compatLnSpc="1">
            <a:spAutoFit/>
          </a:bodyPr>
          <a:lstStyle/>
          <a:p>
            <a:r>
              <a:rPr lang="zh-CN" altLang="en-US" dirty="0" smtClean="0">
                <a:solidFill>
                  <a:schemeClr val="bg1"/>
                </a:solidFill>
              </a:rPr>
              <a:t>有助于缔结国际姊妹校，与同样获得</a:t>
            </a:r>
            <a:r>
              <a:rPr lang="en-US" altLang="zh-CN" dirty="0" smtClean="0">
                <a:solidFill>
                  <a:schemeClr val="bg1"/>
                </a:solidFill>
              </a:rPr>
              <a:t>《</a:t>
            </a:r>
            <a:r>
              <a:rPr lang="zh-CN" altLang="en-US" dirty="0" smtClean="0">
                <a:solidFill>
                  <a:schemeClr val="bg1"/>
                </a:solidFill>
              </a:rPr>
              <a:t>悉</a:t>
            </a:r>
            <a:r>
              <a:rPr lang="en-US" altLang="zh-CN" dirty="0" smtClean="0">
                <a:solidFill>
                  <a:schemeClr val="bg1"/>
                </a:solidFill>
              </a:rPr>
              <a:t>》</a:t>
            </a:r>
            <a:r>
              <a:rPr lang="zh-CN" altLang="en-US" dirty="0" smtClean="0">
                <a:solidFill>
                  <a:schemeClr val="bg1"/>
                </a:solidFill>
              </a:rPr>
              <a:t>认证的国外大学进行双联学位、交换生和学分互认等交流</a:t>
            </a:r>
            <a:endParaRPr lang="zh-CN" altLang="en-US" dirty="0">
              <a:solidFill>
                <a:schemeClr val="bg1"/>
              </a:solidFill>
            </a:endParaRPr>
          </a:p>
        </p:txBody>
      </p:sp>
      <p:sp>
        <p:nvSpPr>
          <p:cNvPr id="10" name="Rectangle 49"/>
          <p:cNvSpPr>
            <a:spLocks noChangeArrowheads="1"/>
          </p:cNvSpPr>
          <p:nvPr/>
        </p:nvSpPr>
        <p:spPr bwMode="auto">
          <a:xfrm>
            <a:off x="2810513" y="3735723"/>
            <a:ext cx="5878271" cy="693371"/>
          </a:xfrm>
          <a:prstGeom prst="roundRect">
            <a:avLst/>
          </a:prstGeom>
          <a:solidFill>
            <a:srgbClr val="8A8A95"/>
          </a:solidFill>
          <a:ln w="9525">
            <a:noFill/>
            <a:miter lim="800000"/>
          </a:ln>
        </p:spPr>
        <p:txBody>
          <a:bodyPr vert="horz" wrap="square" lIns="180000" tIns="36000" rIns="180000" bIns="36000" numCol="1" anchor="t" anchorCtr="0" compatLnSpc="1">
            <a:spAutoFit/>
          </a:bodyPr>
          <a:lstStyle/>
          <a:p>
            <a:r>
              <a:rPr lang="zh-CN" altLang="en-US" dirty="0" smtClean="0">
                <a:solidFill>
                  <a:schemeClr val="bg1"/>
                </a:solidFill>
              </a:rPr>
              <a:t>于国外申请专业工程师执照时，或参与其服务公司的国外竞标工程案时，学历会受当地政府认可</a:t>
            </a:r>
            <a:endParaRPr lang="zh-CN" altLang="en-US" dirty="0">
              <a:solidFill>
                <a:schemeClr val="bg1"/>
              </a:solidFill>
            </a:endParaRPr>
          </a:p>
        </p:txBody>
      </p:sp>
      <p:sp>
        <p:nvSpPr>
          <p:cNvPr id="11" name="Rectangle 59"/>
          <p:cNvSpPr>
            <a:spLocks noChangeArrowheads="1"/>
          </p:cNvSpPr>
          <p:nvPr/>
        </p:nvSpPr>
        <p:spPr bwMode="auto">
          <a:xfrm>
            <a:off x="657225" y="4861844"/>
            <a:ext cx="2124262" cy="761475"/>
          </a:xfrm>
          <a:prstGeom prst="roundRect">
            <a:avLst/>
          </a:prstGeom>
          <a:solidFill>
            <a:srgbClr val="C00000"/>
          </a:solidFill>
          <a:ln w="9525">
            <a:solidFill>
              <a:srgbClr val="FF0000"/>
            </a:solidFill>
            <a:miter lim="800000"/>
          </a:ln>
        </p:spPr>
        <p:txBody>
          <a:bodyPr vert="horz" wrap="square" lIns="180000" tIns="36000" rIns="180000" bIns="36000" numCol="1" anchor="t" anchorCtr="0" compatLnSpc="1">
            <a:spAutoFit/>
          </a:bodyPr>
          <a:lstStyle/>
          <a:p>
            <a:pPr lvl="0" algn="ctr"/>
            <a:r>
              <a:rPr lang="zh-CN" altLang="en-US" sz="2000" dirty="0" smtClean="0">
                <a:solidFill>
                  <a:schemeClr val="bg1"/>
                </a:solidFill>
              </a:rPr>
              <a:t>专业建设的</a:t>
            </a:r>
            <a:endParaRPr lang="en-US" altLang="zh-CN" sz="2000" dirty="0" smtClean="0">
              <a:solidFill>
                <a:schemeClr val="bg1"/>
              </a:solidFill>
            </a:endParaRPr>
          </a:p>
          <a:p>
            <a:pPr lvl="0" algn="ctr"/>
            <a:r>
              <a:rPr lang="zh-CN" altLang="en-US" sz="2000" dirty="0" smtClean="0">
                <a:solidFill>
                  <a:schemeClr val="bg1"/>
                </a:solidFill>
              </a:rPr>
              <a:t>举证思想</a:t>
            </a:r>
            <a:endParaRPr lang="zh-CN" altLang="en-US" sz="2000" dirty="0">
              <a:solidFill>
                <a:schemeClr val="bg1"/>
              </a:solidFill>
            </a:endParaRPr>
          </a:p>
        </p:txBody>
      </p:sp>
      <p:sp>
        <p:nvSpPr>
          <p:cNvPr id="12" name="Rectangle 49"/>
          <p:cNvSpPr>
            <a:spLocks noChangeArrowheads="1"/>
          </p:cNvSpPr>
          <p:nvPr/>
        </p:nvSpPr>
        <p:spPr bwMode="auto">
          <a:xfrm>
            <a:off x="2848113" y="4854003"/>
            <a:ext cx="5878271" cy="1306305"/>
          </a:xfrm>
          <a:prstGeom prst="roundRect">
            <a:avLst/>
          </a:prstGeom>
          <a:solidFill>
            <a:srgbClr val="8A8A95"/>
          </a:solidFill>
          <a:ln w="9525">
            <a:noFill/>
            <a:miter lim="800000"/>
          </a:ln>
        </p:spPr>
        <p:txBody>
          <a:bodyPr vert="horz" wrap="square" lIns="180000" tIns="36000" rIns="180000" bIns="36000" numCol="1" anchor="t" anchorCtr="0" compatLnSpc="1">
            <a:spAutoFit/>
          </a:bodyPr>
          <a:lstStyle/>
          <a:p>
            <a:r>
              <a:rPr lang="zh-CN" altLang="en-US" dirty="0" smtClean="0">
                <a:solidFill>
                  <a:schemeClr val="bg1"/>
                </a:solidFill>
              </a:rPr>
              <a:t>若想证明取得了预期的专业建设效果或改进效果，必须选取可测量的指标让改进的受益者</a:t>
            </a:r>
            <a:r>
              <a:rPr lang="en-US" altLang="zh-CN" dirty="0" smtClean="0">
                <a:solidFill>
                  <a:schemeClr val="bg1"/>
                </a:solidFill>
              </a:rPr>
              <a:t>——</a:t>
            </a:r>
            <a:r>
              <a:rPr lang="zh-CN" altLang="en-US" dirty="0" smtClean="0">
                <a:solidFill>
                  <a:schemeClr val="bg1"/>
                </a:solidFill>
              </a:rPr>
              <a:t>学生、教师、企业进行评价。通过数据与材料真实地衡量专业建设的增量与成果，指导以后持续性地改进。</a:t>
            </a:r>
            <a:endParaRPr lang="zh-CN" altLang="en-US" dirty="0" smtClean="0">
              <a:solidFill>
                <a:schemeClr val="bg1"/>
              </a:solidFill>
            </a:endParaRPr>
          </a:p>
        </p:txBody>
      </p:sp>
      <p:cxnSp>
        <p:nvCxnSpPr>
          <p:cNvPr id="15"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25003" y="153292"/>
            <a:ext cx="6718754"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悉尼协议签约</a:t>
            </a:r>
            <a:r>
              <a:rPr lang="en-US" altLang="zh-CN" sz="2900" b="1" dirty="0" smtClean="0">
                <a:solidFill>
                  <a:srgbClr val="072676"/>
                </a:solidFill>
                <a:latin typeface="微软雅黑" panose="020B0503020204020204" pitchFamily="34" charset="-122"/>
                <a:ea typeface="微软雅黑" panose="020B0503020204020204" pitchFamily="34" charset="-122"/>
              </a:rPr>
              <a:t>/</a:t>
            </a:r>
            <a:r>
              <a:rPr lang="zh-CN" altLang="en-US" sz="2900" b="1" dirty="0" smtClean="0">
                <a:solidFill>
                  <a:srgbClr val="072676"/>
                </a:solidFill>
                <a:latin typeface="微软雅黑" panose="020B0503020204020204" pitchFamily="34" charset="-122"/>
                <a:ea typeface="微软雅黑" panose="020B0503020204020204" pitchFamily="34" charset="-122"/>
              </a:rPr>
              <a:t>预备组织一览</a:t>
            </a:r>
            <a:endParaRPr lang="zh-CN" altLang="en-US" sz="2900" b="1" dirty="0" smtClean="0">
              <a:solidFill>
                <a:srgbClr val="072676"/>
              </a:solidFill>
              <a:latin typeface="微软雅黑" panose="020B0503020204020204" pitchFamily="34" charset="-122"/>
              <a:ea typeface="微软雅黑" panose="020B0503020204020204" pitchFamily="34" charset="-122"/>
            </a:endParaRPr>
          </a:p>
        </p:txBody>
      </p:sp>
      <p:graphicFrame>
        <p:nvGraphicFramePr>
          <p:cNvPr id="7" name="表格 6"/>
          <p:cNvGraphicFramePr>
            <a:graphicFrameLocks noGrp="1"/>
          </p:cNvGraphicFramePr>
          <p:nvPr/>
        </p:nvGraphicFramePr>
        <p:xfrm>
          <a:off x="694690" y="935031"/>
          <a:ext cx="7653003" cy="5280032"/>
        </p:xfrm>
        <a:graphic>
          <a:graphicData uri="http://schemas.openxmlformats.org/drawingml/2006/table">
            <a:tbl>
              <a:tblPr>
                <a:tableStyleId>{69CF1AB2-1976-4502-BF36-3FF5EA218861}</a:tableStyleId>
              </a:tblPr>
              <a:tblGrid>
                <a:gridCol w="2172367"/>
                <a:gridCol w="3313545"/>
                <a:gridCol w="2167091"/>
              </a:tblGrid>
              <a:tr h="1148632">
                <a:tc>
                  <a:txBody>
                    <a:bodyPr/>
                    <a:lstStyle/>
                    <a:p>
                      <a:pPr algn="ctr">
                        <a:lnSpc>
                          <a:spcPts val="2000"/>
                        </a:lnSpc>
                        <a:spcAft>
                          <a:spcPts val="0"/>
                        </a:spcAft>
                      </a:pPr>
                      <a:r>
                        <a:rPr lang="zh-CN" sz="2000" kern="100" dirty="0"/>
                        <a:t>国家</a:t>
                      </a:r>
                      <a:r>
                        <a:rPr lang="en-US" sz="2000" kern="100" dirty="0"/>
                        <a:t>/</a:t>
                      </a:r>
                      <a:r>
                        <a:rPr lang="zh-CN" sz="2000" kern="100" dirty="0"/>
                        <a:t>地区</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solidFill>
                      <a:schemeClr val="accent1">
                        <a:lumMod val="40000"/>
                        <a:lumOff val="60000"/>
                      </a:schemeClr>
                    </a:solidFill>
                  </a:tcPr>
                </a:tc>
                <a:tc>
                  <a:txBody>
                    <a:bodyPr/>
                    <a:lstStyle/>
                    <a:p>
                      <a:pPr algn="ctr">
                        <a:lnSpc>
                          <a:spcPts val="2000"/>
                        </a:lnSpc>
                        <a:spcAft>
                          <a:spcPts val="0"/>
                        </a:spcAft>
                      </a:pPr>
                      <a:r>
                        <a:rPr lang="zh-CN" sz="2000" kern="100" dirty="0"/>
                        <a:t>签约组织</a:t>
                      </a:r>
                      <a:r>
                        <a:rPr lang="en-US" sz="2000" kern="100" dirty="0"/>
                        <a:t>/</a:t>
                      </a:r>
                      <a:r>
                        <a:rPr lang="zh-CN" sz="2000" kern="100" dirty="0"/>
                        <a:t>预备组织</a:t>
                      </a:r>
                      <a:endParaRPr lang="zh-CN" sz="2000" kern="100" dirty="0"/>
                    </a:p>
                    <a:p>
                      <a:pPr algn="ctr">
                        <a:lnSpc>
                          <a:spcPts val="2000"/>
                        </a:lnSpc>
                        <a:spcAft>
                          <a:spcPts val="0"/>
                        </a:spcAft>
                      </a:pPr>
                      <a:r>
                        <a:rPr lang="en-US" sz="2000" kern="100" dirty="0"/>
                        <a:t>Signatory/Provisional Organization</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solidFill>
                      <a:schemeClr val="accent1">
                        <a:lumMod val="40000"/>
                        <a:lumOff val="60000"/>
                      </a:schemeClr>
                    </a:solidFill>
                  </a:tcPr>
                </a:tc>
                <a:tc>
                  <a:txBody>
                    <a:bodyPr/>
                    <a:lstStyle/>
                    <a:p>
                      <a:pPr algn="ctr">
                        <a:lnSpc>
                          <a:spcPts val="2000"/>
                        </a:lnSpc>
                        <a:spcAft>
                          <a:spcPts val="0"/>
                        </a:spcAft>
                      </a:pPr>
                      <a:r>
                        <a:rPr lang="zh-CN" sz="2000" kern="100" dirty="0"/>
                        <a:t>加入时间</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solidFill>
                      <a:schemeClr val="accent1">
                        <a:lumMod val="40000"/>
                        <a:lumOff val="60000"/>
                      </a:schemeClr>
                    </a:solidFill>
                  </a:tcPr>
                </a:tc>
              </a:tr>
              <a:tr h="458306">
                <a:tc>
                  <a:txBody>
                    <a:bodyPr/>
                    <a:lstStyle/>
                    <a:p>
                      <a:pPr algn="ctr">
                        <a:lnSpc>
                          <a:spcPts val="2000"/>
                        </a:lnSpc>
                        <a:spcAft>
                          <a:spcPts val="0"/>
                        </a:spcAft>
                      </a:pPr>
                      <a:r>
                        <a:rPr lang="zh-CN" sz="2000" kern="100" dirty="0"/>
                        <a:t>澳大利亚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澳大利亚工程师学会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426612">
                <a:tc>
                  <a:txBody>
                    <a:bodyPr/>
                    <a:lstStyle/>
                    <a:p>
                      <a:pPr algn="ctr">
                        <a:lnSpc>
                          <a:spcPts val="2000"/>
                        </a:lnSpc>
                        <a:spcAft>
                          <a:spcPts val="0"/>
                        </a:spcAft>
                      </a:pPr>
                      <a:r>
                        <a:rPr lang="zh-CN" sz="2000" kern="100" dirty="0"/>
                        <a:t>加拿大</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加拿大技术员及技师委员会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453276">
                <a:tc>
                  <a:txBody>
                    <a:bodyPr/>
                    <a:lstStyle/>
                    <a:p>
                      <a:pPr algn="ctr">
                        <a:lnSpc>
                          <a:spcPts val="2000"/>
                        </a:lnSpc>
                        <a:spcAft>
                          <a:spcPts val="0"/>
                        </a:spcAft>
                      </a:pPr>
                      <a:r>
                        <a:rPr lang="zh-CN" sz="2000" kern="100" dirty="0"/>
                        <a:t>中国香港</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香港工程师学会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426879">
                <a:tc>
                  <a:txBody>
                    <a:bodyPr/>
                    <a:lstStyle/>
                    <a:p>
                      <a:pPr algn="ctr">
                        <a:lnSpc>
                          <a:spcPts val="2000"/>
                        </a:lnSpc>
                        <a:spcAft>
                          <a:spcPts val="0"/>
                        </a:spcAft>
                      </a:pPr>
                      <a:r>
                        <a:rPr lang="zh-CN" sz="2000" kern="100" dirty="0"/>
                        <a:t>爱尔兰</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爱尔兰工程师学会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a:t>2001</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r>
              <a:tr h="413280">
                <a:tc>
                  <a:txBody>
                    <a:bodyPr/>
                    <a:lstStyle/>
                    <a:p>
                      <a:pPr algn="ctr">
                        <a:lnSpc>
                          <a:spcPts val="2000"/>
                        </a:lnSpc>
                        <a:spcAft>
                          <a:spcPts val="0"/>
                        </a:spcAft>
                      </a:pPr>
                      <a:r>
                        <a:rPr lang="zh-CN" sz="2000" kern="100" dirty="0"/>
                        <a:t>新西兰</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新西兰专业工程委员会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385875">
                <a:tc>
                  <a:txBody>
                    <a:bodyPr/>
                    <a:lstStyle/>
                    <a:p>
                      <a:pPr algn="ctr">
                        <a:lnSpc>
                          <a:spcPts val="2000"/>
                        </a:lnSpc>
                        <a:spcAft>
                          <a:spcPts val="0"/>
                        </a:spcAft>
                      </a:pPr>
                      <a:r>
                        <a:rPr lang="zh-CN" sz="2000" kern="100"/>
                        <a:t>南非</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南非工程委员会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393465">
                <a:tc>
                  <a:txBody>
                    <a:bodyPr/>
                    <a:lstStyle/>
                    <a:p>
                      <a:pPr algn="ctr">
                        <a:lnSpc>
                          <a:spcPts val="2000"/>
                        </a:lnSpc>
                        <a:spcAft>
                          <a:spcPts val="0"/>
                        </a:spcAft>
                      </a:pPr>
                      <a:r>
                        <a:rPr lang="zh-CN" sz="2000" kern="100"/>
                        <a:t>英国</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英国工程委员会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2001</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401957">
                <a:tc>
                  <a:txBody>
                    <a:bodyPr/>
                    <a:lstStyle/>
                    <a:p>
                      <a:pPr algn="ctr">
                        <a:lnSpc>
                          <a:spcPts val="2000"/>
                        </a:lnSpc>
                        <a:spcAft>
                          <a:spcPts val="0"/>
                        </a:spcAft>
                      </a:pPr>
                      <a:r>
                        <a:rPr lang="zh-CN" sz="2000" kern="100"/>
                        <a:t>美国</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工程与技术认证委员会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2009</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385875">
                <a:tc>
                  <a:txBody>
                    <a:bodyPr/>
                    <a:lstStyle/>
                    <a:p>
                      <a:pPr algn="ctr">
                        <a:lnSpc>
                          <a:spcPts val="2000"/>
                        </a:lnSpc>
                        <a:spcAft>
                          <a:spcPts val="0"/>
                        </a:spcAft>
                      </a:pPr>
                      <a:r>
                        <a:rPr lang="zh-CN" sz="2000" kern="100"/>
                        <a:t>中国台北</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台湾工程教育学会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2012</a:t>
                      </a:r>
                      <a:r>
                        <a:rPr lang="zh-CN" sz="2000" kern="100" dirty="0"/>
                        <a:t>（准会员）</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r h="385875">
                <a:tc>
                  <a:txBody>
                    <a:bodyPr/>
                    <a:lstStyle/>
                    <a:p>
                      <a:pPr algn="ctr">
                        <a:lnSpc>
                          <a:spcPts val="2000"/>
                        </a:lnSpc>
                        <a:spcAft>
                          <a:spcPts val="0"/>
                        </a:spcAft>
                      </a:pPr>
                      <a:r>
                        <a:rPr lang="zh-CN" sz="2000" kern="100"/>
                        <a:t>韩国</a:t>
                      </a:r>
                      <a:endParaRPr lang="zh-CN" sz="2000" kern="10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zh-CN" sz="2000" kern="100" dirty="0"/>
                        <a:t>韩国工程教育认证委员会</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c>
                  <a:txBody>
                    <a:bodyPr/>
                    <a:lstStyle/>
                    <a:p>
                      <a:pPr algn="ctr">
                        <a:lnSpc>
                          <a:spcPts val="2000"/>
                        </a:lnSpc>
                        <a:spcAft>
                          <a:spcPts val="0"/>
                        </a:spcAft>
                      </a:pPr>
                      <a:r>
                        <a:rPr lang="en-US" sz="2000" kern="100" dirty="0"/>
                        <a:t>2013</a:t>
                      </a:r>
                      <a:endParaRPr lang="zh-CN" sz="2000" kern="100" dirty="0">
                        <a:latin typeface="Calibri" panose="020F0502020204030204"/>
                        <a:ea typeface="宋体" panose="02010600030101010101" pitchFamily="2" charset="-122"/>
                        <a:cs typeface="Times New Roman" panose="02020603050405020304"/>
                      </a:endParaRPr>
                    </a:p>
                  </a:txBody>
                  <a:tcPr marL="67110" marR="67110" marT="0" marB="0" anchor="ctr"/>
                </a:tc>
              </a:tr>
            </a:tbl>
          </a:graphicData>
        </a:graphic>
      </p:graphicFrame>
      <p:cxnSp>
        <p:nvCxnSpPr>
          <p:cNvPr id="8"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429761" y="161181"/>
            <a:ext cx="6146800" cy="446276"/>
          </a:xfrm>
          <a:prstGeom prst="rect">
            <a:avLst/>
          </a:prstGeom>
          <a:noFill/>
          <a:ln w="9525">
            <a:noFill/>
            <a:miter lim="800000"/>
          </a:ln>
        </p:spPr>
        <p:txBody>
          <a:bodyPr wrap="square" lIns="0" tIns="0" rIns="0" bIns="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悉尼协议标准与工程教育认证标准</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graphicFrame>
        <p:nvGraphicFramePr>
          <p:cNvPr id="8" name="表格 7"/>
          <p:cNvGraphicFramePr>
            <a:graphicFrameLocks noGrp="1"/>
          </p:cNvGraphicFramePr>
          <p:nvPr/>
        </p:nvGraphicFramePr>
        <p:xfrm>
          <a:off x="380010" y="973777"/>
          <a:ext cx="8312727" cy="4519624"/>
        </p:xfrm>
        <a:graphic>
          <a:graphicData uri="http://schemas.openxmlformats.org/drawingml/2006/table">
            <a:tbl>
              <a:tblPr firstRow="1" bandRow="1">
                <a:tableStyleId>{5C22544A-7EE6-4342-B048-85BDC9FD1C3A}</a:tableStyleId>
              </a:tblPr>
              <a:tblGrid>
                <a:gridCol w="1330037"/>
                <a:gridCol w="3301340"/>
                <a:gridCol w="3681350"/>
              </a:tblGrid>
              <a:tr h="404933">
                <a:tc>
                  <a:txBody>
                    <a:bodyPr/>
                    <a:lstStyle/>
                    <a:p>
                      <a:r>
                        <a:rPr lang="zh-CN" altLang="en-US" dirty="0" smtClean="0"/>
                        <a:t>一级标准项</a:t>
                      </a:r>
                      <a:endParaRPr lang="zh-CN" altLang="en-US" dirty="0"/>
                    </a:p>
                  </a:txBody>
                  <a:tcPr/>
                </a:tc>
                <a:tc>
                  <a:txBody>
                    <a:bodyPr/>
                    <a:lstStyle/>
                    <a:p>
                      <a:r>
                        <a:rPr lang="zh-CN" altLang="en-US" sz="1800" b="1" kern="1200" dirty="0" smtClean="0">
                          <a:solidFill>
                            <a:schemeClr val="lt1"/>
                          </a:solidFill>
                          <a:latin typeface="+mn-lt"/>
                          <a:ea typeface="+mn-ea"/>
                          <a:cs typeface="+mn-cs"/>
                        </a:rPr>
                        <a:t>悉尼协议（台湾技术教育）</a:t>
                      </a:r>
                      <a:endParaRPr lang="zh-CN" altLang="en-US" dirty="0"/>
                    </a:p>
                  </a:txBody>
                  <a:tcPr/>
                </a:tc>
                <a:tc>
                  <a:txBody>
                    <a:bodyPr/>
                    <a:lstStyle/>
                    <a:p>
                      <a:r>
                        <a:rPr lang="zh-CN" altLang="en-US" sz="1800" b="1" kern="1200" dirty="0" smtClean="0">
                          <a:solidFill>
                            <a:schemeClr val="lt1"/>
                          </a:solidFill>
                          <a:latin typeface="+mn-lt"/>
                          <a:ea typeface="+mn-ea"/>
                          <a:cs typeface="+mn-cs"/>
                        </a:rPr>
                        <a:t>华盛顿协议（我国工程教育）</a:t>
                      </a:r>
                      <a:endParaRPr lang="zh-CN" altLang="en-US" dirty="0"/>
                    </a:p>
                  </a:txBody>
                  <a:tcPr/>
                </a:tc>
              </a:tr>
              <a:tr h="404933">
                <a:tc rowSpan="6">
                  <a:txBody>
                    <a:bodyPr/>
                    <a:lstStyle/>
                    <a:p>
                      <a:pPr algn="ctr"/>
                      <a:r>
                        <a:rPr lang="zh-CN" altLang="en-US" sz="1800" b="1" kern="1200" dirty="0" smtClean="0">
                          <a:solidFill>
                            <a:schemeClr val="dk1"/>
                          </a:solidFill>
                          <a:latin typeface="+mn-ea"/>
                          <a:ea typeface="+mn-ea"/>
                          <a:cs typeface="+mn-cs"/>
                        </a:rPr>
                        <a:t>毕业能力</a:t>
                      </a:r>
                      <a:endParaRPr lang="zh-CN" altLang="en-US" sz="1800" b="1" kern="1200" dirty="0" smtClean="0">
                        <a:solidFill>
                          <a:schemeClr val="dk1"/>
                        </a:solidFill>
                        <a:latin typeface="+mn-ea"/>
                        <a:ea typeface="+mn-ea"/>
                        <a:cs typeface="+mn-cs"/>
                      </a:endParaRPr>
                    </a:p>
                    <a:p>
                      <a:pPr algn="ctr"/>
                      <a:r>
                        <a:rPr lang="zh-CN" altLang="en-US" sz="1800" b="1" kern="1200" dirty="0" smtClean="0">
                          <a:solidFill>
                            <a:schemeClr val="dk1"/>
                          </a:solidFill>
                          <a:latin typeface="+mn-ea"/>
                          <a:ea typeface="+mn-ea"/>
                          <a:cs typeface="+mn-cs"/>
                        </a:rPr>
                        <a:t>要求</a:t>
                      </a:r>
                      <a:endParaRPr lang="zh-CN" altLang="en-US" b="1" dirty="0">
                        <a:latin typeface="+mn-ea"/>
                        <a:ea typeface="+mn-ea"/>
                      </a:endParaRPr>
                    </a:p>
                  </a:txBody>
                  <a:tcPr anchor="ctr"/>
                </a:tc>
                <a:tc>
                  <a:txBody>
                    <a:bodyPr/>
                    <a:lstStyle/>
                    <a:p>
                      <a:pPr marL="0" algn="l" defTabSz="457200" rtl="0" eaLnBrk="1" latinLnBrk="0" hangingPunct="1">
                        <a:spcAft>
                          <a:spcPts val="0"/>
                        </a:spcAft>
                      </a:pPr>
                      <a:r>
                        <a:rPr lang="en-US" sz="1200" b="1" kern="100" dirty="0">
                          <a:solidFill>
                            <a:schemeClr val="dk1"/>
                          </a:solidFill>
                          <a:latin typeface="+mn-ea"/>
                          <a:ea typeface="+mn-ea"/>
                          <a:cs typeface="Times New Roman" panose="02020603050405020304"/>
                        </a:rPr>
                        <a:t>1.</a:t>
                      </a:r>
                      <a:r>
                        <a:rPr lang="zh-CN" sz="1200" b="1" kern="100" dirty="0">
                          <a:solidFill>
                            <a:schemeClr val="dk1"/>
                          </a:solidFill>
                          <a:latin typeface="+mn-ea"/>
                          <a:ea typeface="+mn-ea"/>
                          <a:cs typeface="Times New Roman" panose="02020603050405020304"/>
                        </a:rPr>
                        <a:t>熟用专业实务所需的知识、技术、技能及工具的能力。</a:t>
                      </a:r>
                      <a:endParaRPr lang="zh-CN" sz="1200" b="1" kern="100" dirty="0">
                        <a:solidFill>
                          <a:schemeClr val="dk1"/>
                        </a:solidFill>
                        <a:latin typeface="+mn-ea"/>
                        <a:ea typeface="+mn-ea"/>
                        <a:cs typeface="Times New Roman" panose="02020603050405020304"/>
                      </a:endParaRPr>
                    </a:p>
                  </a:txBody>
                  <a:tcPr marL="68580" marR="68580" marT="0" marB="0" anchor="ctr"/>
                </a:tc>
                <a:tc>
                  <a:txBody>
                    <a:bodyPr/>
                    <a:lstStyle/>
                    <a:p>
                      <a:pPr marL="0" algn="l" defTabSz="457200" rtl="0" eaLnBrk="1" latinLnBrk="0" hangingPunct="1">
                        <a:spcAft>
                          <a:spcPts val="0"/>
                        </a:spcAft>
                      </a:pPr>
                      <a:r>
                        <a:rPr lang="en-US" sz="1200" b="1" kern="100" dirty="0">
                          <a:solidFill>
                            <a:schemeClr val="dk1"/>
                          </a:solidFill>
                          <a:latin typeface="+mn-ea"/>
                          <a:ea typeface="+mn-ea"/>
                          <a:cs typeface="Times New Roman" panose="02020603050405020304"/>
                        </a:rPr>
                        <a:t>1.</a:t>
                      </a:r>
                      <a:r>
                        <a:rPr lang="zh-CN" sz="1200" b="1" kern="100" dirty="0">
                          <a:solidFill>
                            <a:schemeClr val="dk1"/>
                          </a:solidFill>
                          <a:latin typeface="+mn-ea"/>
                          <a:ea typeface="+mn-ea"/>
                          <a:cs typeface="Times New Roman" panose="02020603050405020304"/>
                        </a:rPr>
                        <a:t>运用数学、科学及工程知识的能力。</a:t>
                      </a:r>
                      <a:endParaRPr lang="zh-CN" sz="1200" b="1" kern="100" dirty="0">
                        <a:solidFill>
                          <a:schemeClr val="dk1"/>
                        </a:solidFill>
                        <a:latin typeface="+mn-ea"/>
                        <a:ea typeface="+mn-ea"/>
                        <a:cs typeface="Times New Roman" panose="02020603050405020304"/>
                      </a:endParaRPr>
                    </a:p>
                  </a:txBody>
                  <a:tcPr marL="68580" marR="68580" marT="0" marB="0" anchor="ctr"/>
                </a:tc>
              </a:tr>
              <a:tr h="404933">
                <a:tc vMerge="1">
                  <a:tcPr/>
                </a:tc>
                <a:tc>
                  <a:txBody>
                    <a:bodyPr/>
                    <a:lstStyle/>
                    <a:p>
                      <a:pPr algn="l">
                        <a:spcAft>
                          <a:spcPts val="0"/>
                        </a:spcAft>
                      </a:pPr>
                      <a:r>
                        <a:rPr lang="en-US" sz="1200" b="1" kern="100">
                          <a:latin typeface="+mn-ea"/>
                          <a:ea typeface="+mn-ea"/>
                          <a:cs typeface="Times New Roman" panose="02020603050405020304"/>
                        </a:rPr>
                        <a:t>2.</a:t>
                      </a:r>
                      <a:r>
                        <a:rPr lang="zh-CN" sz="1200" b="1" kern="100">
                          <a:latin typeface="+mn-ea"/>
                          <a:ea typeface="+mn-ea"/>
                          <a:cs typeface="Times New Roman" panose="02020603050405020304"/>
                        </a:rPr>
                        <a:t>确实执行标准作业程序，并执行、分析、解释与应用与实验于改善实务技术的能力。</a:t>
                      </a:r>
                      <a:endParaRPr lang="zh-CN" sz="1200" b="1" kern="10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2.</a:t>
                      </a:r>
                      <a:r>
                        <a:rPr lang="zh-CN" sz="1200" b="1" kern="100" dirty="0">
                          <a:latin typeface="+mn-ea"/>
                          <a:ea typeface="+mn-ea"/>
                          <a:cs typeface="Times New Roman" panose="02020603050405020304"/>
                        </a:rPr>
                        <a:t>设计与执行实验，以及分析与解释数据的能力。</a:t>
                      </a:r>
                      <a:endParaRPr lang="zh-CN" sz="1200" b="1" kern="100" dirty="0">
                        <a:latin typeface="+mn-ea"/>
                        <a:ea typeface="+mn-ea"/>
                        <a:cs typeface="Times New Roman" panose="02020603050405020304"/>
                      </a:endParaRPr>
                    </a:p>
                  </a:txBody>
                  <a:tcPr marL="68580" marR="68580" marT="0" marB="0" anchor="ctr"/>
                </a:tc>
              </a:tr>
              <a:tr h="404933">
                <a:tc vMerge="1">
                  <a:tcPr/>
                </a:tc>
                <a:tc rowSpan="2">
                  <a:txBody>
                    <a:bodyPr/>
                    <a:lstStyle/>
                    <a:p>
                      <a:pPr algn="l">
                        <a:spcAft>
                          <a:spcPts val="0"/>
                        </a:spcAft>
                      </a:pPr>
                      <a:r>
                        <a:rPr lang="en-US" sz="1200" b="1" kern="100">
                          <a:latin typeface="+mn-ea"/>
                          <a:ea typeface="+mn-ea"/>
                          <a:cs typeface="Times New Roman" panose="02020603050405020304"/>
                        </a:rPr>
                        <a:t>3.</a:t>
                      </a:r>
                      <a:r>
                        <a:rPr lang="zh-CN" sz="1200" b="1" kern="100">
                          <a:latin typeface="+mn-ea"/>
                          <a:ea typeface="+mn-ea"/>
                          <a:cs typeface="Times New Roman" panose="02020603050405020304"/>
                        </a:rPr>
                        <a:t>运用创意与实务技术的能力。</a:t>
                      </a:r>
                      <a:endParaRPr lang="zh-CN" sz="1200" b="1" kern="10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3.</a:t>
                      </a:r>
                      <a:r>
                        <a:rPr lang="zh-CN" sz="1200" b="1" kern="100" dirty="0">
                          <a:latin typeface="+mn-ea"/>
                          <a:ea typeface="+mn-ea"/>
                          <a:cs typeface="Times New Roman" panose="02020603050405020304"/>
                        </a:rPr>
                        <a:t>执行工程实务所需技术、技巧及使用现代工具的能力。</a:t>
                      </a:r>
                      <a:endParaRPr lang="zh-CN" sz="1200" b="1" kern="100" dirty="0">
                        <a:latin typeface="+mn-ea"/>
                        <a:ea typeface="+mn-ea"/>
                        <a:cs typeface="Times New Roman" panose="02020603050405020304"/>
                      </a:endParaRPr>
                    </a:p>
                  </a:txBody>
                  <a:tcPr marL="68580" marR="68580" marT="0" marB="0" anchor="ctr"/>
                </a:tc>
              </a:tr>
              <a:tr h="404933">
                <a:tc vMerge="1">
                  <a:tcPr/>
                </a:tc>
                <a:tc vMerge="1">
                  <a:tcPr/>
                </a:tc>
                <a:tc>
                  <a:txBody>
                    <a:bodyPr/>
                    <a:lstStyle/>
                    <a:p>
                      <a:pPr algn="l">
                        <a:spcAft>
                          <a:spcPts val="0"/>
                        </a:spcAft>
                      </a:pPr>
                      <a:r>
                        <a:rPr lang="en-US" sz="1200" b="1" kern="100" dirty="0">
                          <a:latin typeface="+mn-ea"/>
                          <a:ea typeface="+mn-ea"/>
                          <a:cs typeface="Times New Roman" panose="02020603050405020304"/>
                        </a:rPr>
                        <a:t>4.</a:t>
                      </a:r>
                      <a:r>
                        <a:rPr lang="zh-CN" sz="1200" b="1" kern="100" dirty="0">
                          <a:latin typeface="+mn-ea"/>
                          <a:ea typeface="+mn-ea"/>
                          <a:cs typeface="Times New Roman" panose="02020603050405020304"/>
                        </a:rPr>
                        <a:t>设计工程系统、元件或制程的能力。</a:t>
                      </a:r>
                      <a:endParaRPr lang="zh-CN" sz="1200" b="1" kern="100" dirty="0">
                        <a:latin typeface="+mn-ea"/>
                        <a:ea typeface="+mn-ea"/>
                        <a:cs typeface="Times New Roman" panose="02020603050405020304"/>
                      </a:endParaRPr>
                    </a:p>
                  </a:txBody>
                  <a:tcPr marL="68580" marR="68580" marT="0" marB="0" anchor="ctr"/>
                </a:tc>
              </a:tr>
              <a:tr h="404933">
                <a:tc vMerge="1">
                  <a:tcPr/>
                </a:tc>
                <a:tc>
                  <a:txBody>
                    <a:bodyPr/>
                    <a:lstStyle/>
                    <a:p>
                      <a:pPr algn="l">
                        <a:spcAft>
                          <a:spcPts val="0"/>
                        </a:spcAft>
                      </a:pPr>
                      <a:r>
                        <a:rPr lang="en-US" sz="1200" b="1" kern="100">
                          <a:latin typeface="+mn-ea"/>
                          <a:ea typeface="+mn-ea"/>
                          <a:cs typeface="Times New Roman" panose="02020603050405020304"/>
                        </a:rPr>
                        <a:t>4.</a:t>
                      </a:r>
                      <a:r>
                        <a:rPr lang="zh-CN" sz="1200" b="1" kern="100">
                          <a:latin typeface="+mn-ea"/>
                          <a:ea typeface="+mn-ea"/>
                          <a:cs typeface="Times New Roman" panose="02020603050405020304"/>
                        </a:rPr>
                        <a:t>计划管理、有效沟通与团队合作的能力。</a:t>
                      </a:r>
                      <a:endParaRPr lang="zh-CN" sz="1200" b="1" kern="10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5.</a:t>
                      </a:r>
                      <a:r>
                        <a:rPr lang="zh-CN" sz="1200" b="1" kern="100" dirty="0">
                          <a:latin typeface="+mn-ea"/>
                          <a:ea typeface="+mn-ea"/>
                          <a:cs typeface="Times New Roman" panose="02020603050405020304"/>
                        </a:rPr>
                        <a:t>专案管理（含经费规划）、有效沟通、领域整合与团队合作的能力。</a:t>
                      </a:r>
                      <a:endParaRPr lang="zh-CN" sz="1200" b="1" kern="100" dirty="0">
                        <a:latin typeface="+mn-ea"/>
                        <a:ea typeface="+mn-ea"/>
                        <a:cs typeface="Times New Roman" panose="02020603050405020304"/>
                      </a:endParaRPr>
                    </a:p>
                  </a:txBody>
                  <a:tcPr marL="68580" marR="68580" marT="0" marB="0" anchor="ctr"/>
                </a:tc>
              </a:tr>
              <a:tr h="404933">
                <a:tc vMerge="1">
                  <a:tcPr/>
                </a:tc>
                <a:tc>
                  <a:txBody>
                    <a:bodyPr/>
                    <a:lstStyle/>
                    <a:p>
                      <a:pPr algn="l">
                        <a:spcAft>
                          <a:spcPts val="0"/>
                        </a:spcAft>
                      </a:pPr>
                      <a:r>
                        <a:rPr lang="en-US" sz="1200" b="1" kern="100" dirty="0">
                          <a:latin typeface="+mn-ea"/>
                          <a:ea typeface="+mn-ea"/>
                          <a:cs typeface="Times New Roman" panose="02020603050405020304"/>
                        </a:rPr>
                        <a:t>5.</a:t>
                      </a:r>
                      <a:r>
                        <a:rPr lang="zh-CN" sz="1200" b="1" kern="100" dirty="0">
                          <a:latin typeface="+mn-ea"/>
                          <a:ea typeface="+mn-ea"/>
                          <a:cs typeface="Times New Roman" panose="02020603050405020304"/>
                        </a:rPr>
                        <a:t>确认、分析及解决实务技术问题的能力。</a:t>
                      </a:r>
                      <a:endParaRPr lang="zh-CN" sz="1200" b="1" kern="100" dirty="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6.</a:t>
                      </a:r>
                      <a:r>
                        <a:rPr lang="zh-CN" sz="1200" b="1" kern="100" dirty="0">
                          <a:latin typeface="+mn-ea"/>
                          <a:ea typeface="+mn-ea"/>
                          <a:cs typeface="Times New Roman" panose="02020603050405020304"/>
                        </a:rPr>
                        <a:t>发掘、分析、应用研究成果及因应复杂且整合性工程问题的能力。</a:t>
                      </a:r>
                      <a:endParaRPr lang="zh-CN" sz="1200" b="1" kern="100" dirty="0">
                        <a:latin typeface="+mn-ea"/>
                        <a:ea typeface="+mn-ea"/>
                        <a:cs typeface="Times New Roman" panose="02020603050405020304"/>
                      </a:endParaRPr>
                    </a:p>
                  </a:txBody>
                  <a:tcPr marL="68580" marR="68580" marT="0" marB="0" anchor="ctr"/>
                </a:tc>
              </a:tr>
              <a:tr h="404933">
                <a:tc rowSpan="2">
                  <a:txBody>
                    <a:bodyPr/>
                    <a:lstStyle/>
                    <a:p>
                      <a:pPr algn="ctr"/>
                      <a:r>
                        <a:rPr lang="zh-CN" altLang="en-US" sz="1800" b="1" kern="1200" dirty="0" smtClean="0">
                          <a:solidFill>
                            <a:schemeClr val="dk1"/>
                          </a:solidFill>
                          <a:latin typeface="+mn-ea"/>
                          <a:ea typeface="+mn-ea"/>
                          <a:cs typeface="+mn-cs"/>
                        </a:rPr>
                        <a:t>课程设计与内容须与教育目标一致</a:t>
                      </a:r>
                      <a:endParaRPr lang="zh-CN" altLang="en-US" b="1" dirty="0">
                        <a:latin typeface="+mn-ea"/>
                        <a:ea typeface="+mn-ea"/>
                      </a:endParaRPr>
                    </a:p>
                  </a:txBody>
                  <a:tcPr anchor="ctr"/>
                </a:tc>
                <a:tc>
                  <a:txBody>
                    <a:bodyPr/>
                    <a:lstStyle/>
                    <a:p>
                      <a:pPr algn="l">
                        <a:spcAft>
                          <a:spcPts val="0"/>
                        </a:spcAft>
                      </a:pPr>
                      <a:r>
                        <a:rPr lang="en-US" sz="1200" b="1" kern="100" dirty="0">
                          <a:latin typeface="+mn-ea"/>
                          <a:ea typeface="+mn-ea"/>
                          <a:cs typeface="Times New Roman" panose="02020603050405020304"/>
                        </a:rPr>
                        <a:t>1.</a:t>
                      </a:r>
                      <a:r>
                        <a:rPr lang="zh-CN" sz="1200" b="1" kern="100" dirty="0">
                          <a:latin typeface="+mn-ea"/>
                          <a:ea typeface="+mn-ea"/>
                          <a:cs typeface="Times New Roman" panose="02020603050405020304"/>
                        </a:rPr>
                        <a:t>数学及基础学科课程能符合教育目标及专业实务技术所需。</a:t>
                      </a:r>
                      <a:endParaRPr lang="zh-CN" sz="1200" b="1" kern="100" dirty="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1.</a:t>
                      </a:r>
                      <a:r>
                        <a:rPr lang="zh-CN" sz="1200" b="1" kern="100" dirty="0">
                          <a:latin typeface="+mn-ea"/>
                          <a:ea typeface="+mn-ea"/>
                          <a:cs typeface="Times New Roman" panose="02020603050405020304"/>
                        </a:rPr>
                        <a:t>数学及基础科学课程至少个</a:t>
                      </a:r>
                      <a:r>
                        <a:rPr lang="en-US" sz="1200" b="1" kern="100" dirty="0">
                          <a:latin typeface="+mn-ea"/>
                          <a:ea typeface="+mn-ea"/>
                          <a:cs typeface="Times New Roman" panose="02020603050405020304"/>
                        </a:rPr>
                        <a:t> 9</a:t>
                      </a:r>
                      <a:r>
                        <a:rPr lang="zh-CN" sz="1200" b="1" kern="100" dirty="0">
                          <a:latin typeface="+mn-ea"/>
                          <a:ea typeface="+mn-ea"/>
                          <a:cs typeface="Times New Roman" panose="02020603050405020304"/>
                        </a:rPr>
                        <a:t>学分， 且合计须占最低毕业学分的四分之一以上。</a:t>
                      </a:r>
                      <a:endParaRPr lang="zh-CN" sz="1200" b="1" kern="100" dirty="0">
                        <a:latin typeface="+mn-ea"/>
                        <a:ea typeface="+mn-ea"/>
                        <a:cs typeface="Times New Roman" panose="02020603050405020304"/>
                      </a:endParaRPr>
                    </a:p>
                  </a:txBody>
                  <a:tcPr marL="68580" marR="68580" marT="0" marB="0" anchor="ctr"/>
                </a:tc>
              </a:tr>
              <a:tr h="698925">
                <a:tc vMerge="1">
                  <a:tcPr/>
                </a:tc>
                <a:tc>
                  <a:txBody>
                    <a:bodyPr/>
                    <a:lstStyle/>
                    <a:p>
                      <a:pPr algn="l">
                        <a:spcAft>
                          <a:spcPts val="0"/>
                        </a:spcAft>
                      </a:pPr>
                      <a:r>
                        <a:rPr lang="en-US" sz="1200" b="1" kern="100" dirty="0">
                          <a:latin typeface="+mn-ea"/>
                          <a:ea typeface="+mn-ea"/>
                          <a:cs typeface="Times New Roman" panose="02020603050405020304"/>
                        </a:rPr>
                        <a:t>2.</a:t>
                      </a:r>
                      <a:r>
                        <a:rPr lang="zh-CN" sz="1200" b="1" kern="100" dirty="0">
                          <a:latin typeface="+mn-ea"/>
                          <a:ea typeface="+mn-ea"/>
                          <a:cs typeface="Times New Roman" panose="02020603050405020304"/>
                        </a:rPr>
                        <a:t>培养学生技术专精的专业与实务课程须占最低毕业学分八分之三以上，其中须包括：</a:t>
                      </a:r>
                      <a:endParaRPr lang="zh-CN" sz="1200" b="1" kern="100" dirty="0">
                        <a:latin typeface="+mn-ea"/>
                        <a:ea typeface="+mn-ea"/>
                        <a:cs typeface="Times New Roman" panose="02020603050405020304"/>
                      </a:endParaRPr>
                    </a:p>
                    <a:p>
                      <a:pPr algn="l">
                        <a:spcAft>
                          <a:spcPts val="0"/>
                        </a:spcAft>
                      </a:pPr>
                      <a:r>
                        <a:rPr lang="zh-CN" sz="1200" b="1" kern="100" dirty="0">
                          <a:latin typeface="+mn-ea"/>
                          <a:ea typeface="+mn-ea"/>
                          <a:cs typeface="Times New Roman" panose="02020603050405020304"/>
                        </a:rPr>
                        <a:t>（</a:t>
                      </a:r>
                      <a:r>
                        <a:rPr lang="en-US" sz="1200" b="1" kern="100" dirty="0">
                          <a:latin typeface="+mn-ea"/>
                          <a:ea typeface="+mn-ea"/>
                          <a:cs typeface="Times New Roman" panose="02020603050405020304"/>
                        </a:rPr>
                        <a:t>1</a:t>
                      </a:r>
                      <a:r>
                        <a:rPr lang="zh-CN" sz="1200" b="1" kern="100" dirty="0">
                          <a:latin typeface="+mn-ea"/>
                          <a:ea typeface="+mn-ea"/>
                          <a:cs typeface="Times New Roman" panose="02020603050405020304"/>
                        </a:rPr>
                        <a:t>）整合实务技术能力的专题或实作；（</a:t>
                      </a:r>
                      <a:r>
                        <a:rPr lang="en-US" sz="1200" b="1" kern="100" dirty="0">
                          <a:latin typeface="+mn-ea"/>
                          <a:ea typeface="+mn-ea"/>
                          <a:cs typeface="Times New Roman" panose="02020603050405020304"/>
                        </a:rPr>
                        <a:t>2</a:t>
                      </a:r>
                      <a:r>
                        <a:rPr lang="zh-CN" sz="1200" b="1" kern="100" dirty="0">
                          <a:latin typeface="+mn-ea"/>
                          <a:ea typeface="+mn-ea"/>
                          <a:cs typeface="Times New Roman" panose="02020603050405020304"/>
                        </a:rPr>
                        <a:t>）实验或实作至少</a:t>
                      </a:r>
                      <a:r>
                        <a:rPr lang="en-US" sz="1200" b="1" kern="100" dirty="0">
                          <a:latin typeface="+mn-ea"/>
                          <a:ea typeface="+mn-ea"/>
                          <a:cs typeface="Times New Roman" panose="02020603050405020304"/>
                        </a:rPr>
                        <a:t>8</a:t>
                      </a:r>
                      <a:r>
                        <a:rPr lang="zh-CN" sz="1200" b="1" kern="100" dirty="0">
                          <a:latin typeface="+mn-ea"/>
                          <a:ea typeface="+mn-ea"/>
                          <a:cs typeface="Times New Roman" panose="02020603050405020304"/>
                        </a:rPr>
                        <a:t>学分，一学分至少</a:t>
                      </a:r>
                      <a:r>
                        <a:rPr lang="en-US" sz="1200" b="1" kern="100" dirty="0">
                          <a:latin typeface="+mn-ea"/>
                          <a:ea typeface="+mn-ea"/>
                          <a:cs typeface="Times New Roman" panose="02020603050405020304"/>
                        </a:rPr>
                        <a:t>36</a:t>
                      </a:r>
                      <a:r>
                        <a:rPr lang="zh-CN" sz="1200" b="1" kern="100" dirty="0">
                          <a:latin typeface="+mn-ea"/>
                          <a:ea typeface="+mn-ea"/>
                          <a:cs typeface="Times New Roman" panose="02020603050405020304"/>
                        </a:rPr>
                        <a:t>小时。</a:t>
                      </a:r>
                      <a:endParaRPr lang="zh-CN" sz="1200" b="1" kern="100" dirty="0">
                        <a:latin typeface="+mn-ea"/>
                        <a:ea typeface="+mn-ea"/>
                        <a:cs typeface="Times New Roman" panose="02020603050405020304"/>
                      </a:endParaRPr>
                    </a:p>
                  </a:txBody>
                  <a:tcPr marL="68580" marR="68580" marT="0" marB="0" anchor="ctr"/>
                </a:tc>
                <a:tc>
                  <a:txBody>
                    <a:bodyPr/>
                    <a:lstStyle/>
                    <a:p>
                      <a:pPr algn="l">
                        <a:spcAft>
                          <a:spcPts val="0"/>
                        </a:spcAft>
                      </a:pPr>
                      <a:r>
                        <a:rPr lang="en-US" sz="1200" b="1" kern="100" dirty="0">
                          <a:latin typeface="+mn-ea"/>
                          <a:ea typeface="+mn-ea"/>
                          <a:cs typeface="Times New Roman" panose="02020603050405020304"/>
                        </a:rPr>
                        <a:t>2.</a:t>
                      </a:r>
                      <a:r>
                        <a:rPr lang="zh-CN" sz="1200" b="1" kern="100" dirty="0">
                          <a:latin typeface="+mn-ea"/>
                          <a:ea typeface="+mn-ea"/>
                          <a:cs typeface="Times New Roman" panose="02020603050405020304"/>
                        </a:rPr>
                        <a:t>工程专业课程须占最低毕业学分的八分之三以上，其中须包括整合工程设计能力的专题实作。</a:t>
                      </a:r>
                      <a:endParaRPr lang="zh-CN" sz="1200" b="1" kern="100" dirty="0">
                        <a:latin typeface="+mn-ea"/>
                        <a:ea typeface="+mn-ea"/>
                        <a:cs typeface="Times New Roman" panose="02020603050405020304"/>
                      </a:endParaRPr>
                    </a:p>
                  </a:txBody>
                  <a:tcPr marL="68580" marR="68580" marT="0" marB="0" anchor="ctr"/>
                </a:tc>
              </a:tr>
              <a:tr h="524194">
                <a:tc>
                  <a:txBody>
                    <a:bodyPr/>
                    <a:lstStyle/>
                    <a:p>
                      <a:pPr algn="ctr"/>
                      <a:r>
                        <a:rPr lang="zh-CN" altLang="en-US" sz="1800" b="1" kern="1200" dirty="0" smtClean="0">
                          <a:solidFill>
                            <a:schemeClr val="dk1"/>
                          </a:solidFill>
                          <a:latin typeface="+mn-ea"/>
                          <a:ea typeface="+mn-ea"/>
                          <a:cs typeface="+mn-cs"/>
                        </a:rPr>
                        <a:t>教师</a:t>
                      </a:r>
                      <a:endParaRPr lang="zh-CN" altLang="en-US" b="1" dirty="0">
                        <a:latin typeface="+mn-ea"/>
                        <a:ea typeface="+mn-ea"/>
                      </a:endParaRPr>
                    </a:p>
                  </a:txBody>
                  <a:tcPr anchor="ctr"/>
                </a:tc>
                <a:tc>
                  <a:txBody>
                    <a:bodyPr/>
                    <a:lstStyle/>
                    <a:p>
                      <a:pPr algn="l">
                        <a:spcAft>
                          <a:spcPts val="0"/>
                        </a:spcAft>
                      </a:pPr>
                      <a:r>
                        <a:rPr lang="zh-CN" sz="1200" b="1" kern="100" dirty="0">
                          <a:latin typeface="+mn-ea"/>
                          <a:ea typeface="+mn-ea"/>
                          <a:cs typeface="Times New Roman" panose="02020603050405020304"/>
                        </a:rPr>
                        <a:t>教师的专长应能涵盖其相关领域所需的专业职能，至少半数师资须具备二年以上业界经验或乙级技术士以上或相当的相关证照资格。</a:t>
                      </a:r>
                      <a:endParaRPr lang="zh-CN" sz="1200" b="1" kern="100" dirty="0">
                        <a:latin typeface="+mn-ea"/>
                        <a:ea typeface="+mn-ea"/>
                        <a:cs typeface="Times New Roman" panose="02020603050405020304"/>
                      </a:endParaRPr>
                    </a:p>
                  </a:txBody>
                  <a:tcPr marL="68580" marR="68580" marT="0" marB="0" anchor="ctr"/>
                </a:tc>
                <a:tc>
                  <a:txBody>
                    <a:bodyPr/>
                    <a:lstStyle/>
                    <a:p>
                      <a:pPr algn="l">
                        <a:spcAft>
                          <a:spcPts val="0"/>
                        </a:spcAft>
                      </a:pPr>
                      <a:r>
                        <a:rPr lang="zh-CN" sz="1200" b="1" kern="100" dirty="0">
                          <a:latin typeface="+mn-ea"/>
                          <a:ea typeface="+mn-ea"/>
                          <a:cs typeface="Times New Roman" panose="02020603050405020304"/>
                        </a:rPr>
                        <a:t>教师的专长应能涵盖其相关领域所需的专业知识。</a:t>
                      </a:r>
                      <a:endParaRPr lang="zh-CN" sz="1200" b="1" kern="100" dirty="0">
                        <a:latin typeface="+mn-ea"/>
                        <a:ea typeface="+mn-ea"/>
                        <a:cs typeface="Times New Roman" panose="02020603050405020304"/>
                      </a:endParaRPr>
                    </a:p>
                  </a:txBody>
                  <a:tcPr marL="68580" marR="68580" marT="0" marB="0" anchor="ctr"/>
                </a:tc>
              </a:tr>
            </a:tbl>
          </a:graphicData>
        </a:graphic>
      </p:graphicFrame>
      <p:sp>
        <p:nvSpPr>
          <p:cNvPr id="9" name="Rectangle 59"/>
          <p:cNvSpPr>
            <a:spLocks noChangeArrowheads="1"/>
          </p:cNvSpPr>
          <p:nvPr/>
        </p:nvSpPr>
        <p:spPr bwMode="auto">
          <a:xfrm>
            <a:off x="190011" y="5693110"/>
            <a:ext cx="8752113" cy="693371"/>
          </a:xfrm>
          <a:prstGeom prst="roundRect">
            <a:avLst/>
          </a:prstGeom>
          <a:solidFill>
            <a:schemeClr val="tx2"/>
          </a:solidFill>
          <a:ln w="9525">
            <a:solidFill>
              <a:schemeClr val="tx2"/>
            </a:solidFill>
            <a:miter lim="800000"/>
          </a:ln>
        </p:spPr>
        <p:txBody>
          <a:bodyPr vert="horz" wrap="square" lIns="180000" tIns="36000" rIns="180000" bIns="36000" numCol="1" anchor="t" anchorCtr="0" compatLnSpc="1">
            <a:spAutoFit/>
          </a:bodyPr>
          <a:lstStyle/>
          <a:p>
            <a:pPr lvl="0"/>
            <a:r>
              <a:rPr lang="zh-CN" altLang="en-US" dirty="0" smtClean="0">
                <a:solidFill>
                  <a:schemeClr val="bg1"/>
                </a:solidFill>
              </a:rPr>
              <a:t>两者</a:t>
            </a:r>
            <a:r>
              <a:rPr lang="en-US" dirty="0" smtClean="0">
                <a:solidFill>
                  <a:schemeClr val="bg1"/>
                </a:solidFill>
              </a:rPr>
              <a:t>8</a:t>
            </a:r>
            <a:r>
              <a:rPr lang="zh-CN" altLang="en-US" dirty="0" smtClean="0">
                <a:solidFill>
                  <a:schemeClr val="bg1"/>
                </a:solidFill>
              </a:rPr>
              <a:t>个一级标准项上完全相同，在</a:t>
            </a:r>
            <a:r>
              <a:rPr lang="en-US" dirty="0" smtClean="0">
                <a:solidFill>
                  <a:schemeClr val="bg1"/>
                </a:solidFill>
              </a:rPr>
              <a:t>39</a:t>
            </a:r>
            <a:r>
              <a:rPr lang="zh-CN" altLang="en-US" dirty="0" smtClean="0">
                <a:solidFill>
                  <a:schemeClr val="bg1"/>
                </a:solidFill>
              </a:rPr>
              <a:t>个二级标准项中，只在毕业能力要求（专业要求不同导致）、课程设计（学制不同导致）、教师</a:t>
            </a:r>
            <a:r>
              <a:rPr lang="en-US" dirty="0" smtClean="0">
                <a:solidFill>
                  <a:schemeClr val="bg1"/>
                </a:solidFill>
              </a:rPr>
              <a:t>3</a:t>
            </a:r>
            <a:r>
              <a:rPr lang="zh-CN" altLang="en-US" dirty="0" smtClean="0">
                <a:solidFill>
                  <a:schemeClr val="bg1"/>
                </a:solidFill>
              </a:rPr>
              <a:t>个标准项中存在一定的差异</a:t>
            </a:r>
            <a:endParaRPr lang="zh-CN" altLang="en-US" dirty="0">
              <a:solidFill>
                <a:schemeClr val="bg1"/>
              </a:solidFill>
            </a:endParaRPr>
          </a:p>
        </p:txBody>
      </p:sp>
      <p:cxnSp>
        <p:nvCxnSpPr>
          <p:cNvPr id="5"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六边形 3"/>
          <p:cNvSpPr/>
          <p:nvPr/>
        </p:nvSpPr>
        <p:spPr>
          <a:xfrm rot="5400000">
            <a:off x="5465394" y="1947946"/>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5" name="六边形 4"/>
          <p:cNvSpPr>
            <a:spLocks noChangeAspect="1"/>
          </p:cNvSpPr>
          <p:nvPr/>
        </p:nvSpPr>
        <p:spPr>
          <a:xfrm rot="5400000">
            <a:off x="4104613" y="1939744"/>
            <a:ext cx="1369728" cy="1180800"/>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师资队伍</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 name="六边形 5"/>
          <p:cNvSpPr/>
          <p:nvPr/>
        </p:nvSpPr>
        <p:spPr>
          <a:xfrm rot="5400000">
            <a:off x="1990789"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学生评估</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7" name="六边形 6"/>
          <p:cNvSpPr/>
          <p:nvPr/>
        </p:nvSpPr>
        <p:spPr>
          <a:xfrm rot="5400000">
            <a:off x="3402509"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招生标准</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8" name="六边形 7"/>
          <p:cNvSpPr/>
          <p:nvPr/>
        </p:nvSpPr>
        <p:spPr>
          <a:xfrm rot="5400000">
            <a:off x="4814230"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专业发展</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9" name="六边形 8"/>
          <p:cNvSpPr/>
          <p:nvPr/>
        </p:nvSpPr>
        <p:spPr>
          <a:xfrm rot="5400000">
            <a:off x="2736840" y="193893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课程体系</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0" name="六边形 9"/>
          <p:cNvSpPr>
            <a:spLocks noChangeAspect="1"/>
          </p:cNvSpPr>
          <p:nvPr/>
        </p:nvSpPr>
        <p:spPr>
          <a:xfrm rot="5400000">
            <a:off x="1370938" y="1939744"/>
            <a:ext cx="1369728" cy="1180800"/>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教育目标</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1" name="六边形 10"/>
          <p:cNvSpPr/>
          <p:nvPr/>
        </p:nvSpPr>
        <p:spPr>
          <a:xfrm rot="5400000">
            <a:off x="6295366" y="3548157"/>
            <a:ext cx="1371600" cy="1182414"/>
          </a:xfrm>
          <a:prstGeom prst="hexagon">
            <a:avLst/>
          </a:prstGeom>
          <a:solidFill>
            <a:schemeClr val="tx2">
              <a:lumMod val="5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noAutofit/>
          </a:bodyPr>
          <a:lstStyle/>
          <a:p>
            <a:pPr algn="ctr"/>
            <a:r>
              <a:rPr lang="zh-CN" altLang="en-US" sz="24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专业改进</a:t>
            </a:r>
            <a:endParaRPr lang="en-US" altLang="zh-CN" sz="24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矩形 11"/>
          <p:cNvSpPr/>
          <p:nvPr/>
        </p:nvSpPr>
        <p:spPr>
          <a:xfrm>
            <a:off x="2055144" y="5041597"/>
            <a:ext cx="5032147" cy="369332"/>
          </a:xfrm>
          <a:prstGeom prst="rect">
            <a:avLst/>
          </a:prstGeom>
        </p:spPr>
        <p:txBody>
          <a:bodyPr wrap="none">
            <a:spAutoFit/>
          </a:bodyPr>
          <a:lstStyle/>
          <a:p>
            <a:r>
              <a:rPr lang="en-US" altLang="zh-CN" dirty="0" smtClean="0">
                <a:latin typeface="+mn-ea"/>
              </a:rPr>
              <a:t>HKIE</a:t>
            </a:r>
            <a:r>
              <a:rPr lang="zh-CN" altLang="zh-CN" dirty="0" smtClean="0">
                <a:latin typeface="+mn-ea"/>
              </a:rPr>
              <a:t>工程</a:t>
            </a:r>
            <a:r>
              <a:rPr lang="zh-CN" altLang="en-US" dirty="0" smtClean="0">
                <a:latin typeface="+mn-ea"/>
              </a:rPr>
              <a:t>高职（</a:t>
            </a:r>
            <a:r>
              <a:rPr lang="en-US" altLang="zh-CN" dirty="0" smtClean="0">
                <a:latin typeface="+mn-ea"/>
              </a:rPr>
              <a:t>Higher Diploma</a:t>
            </a:r>
            <a:r>
              <a:rPr lang="zh-CN" altLang="en-US" dirty="0" smtClean="0">
                <a:latin typeface="+mn-ea"/>
              </a:rPr>
              <a:t>）</a:t>
            </a:r>
            <a:r>
              <a:rPr lang="zh-CN" altLang="zh-CN" dirty="0" smtClean="0">
                <a:latin typeface="+mn-ea"/>
              </a:rPr>
              <a:t>认证</a:t>
            </a:r>
            <a:r>
              <a:rPr lang="zh-CN" altLang="en-US" dirty="0" smtClean="0">
                <a:latin typeface="+mn-ea"/>
              </a:rPr>
              <a:t>通用</a:t>
            </a:r>
            <a:r>
              <a:rPr lang="zh-CN" altLang="zh-CN" dirty="0" smtClean="0">
                <a:latin typeface="+mn-ea"/>
              </a:rPr>
              <a:t>标准</a:t>
            </a:r>
            <a:endParaRPr lang="zh-CN" altLang="en-US" dirty="0">
              <a:latin typeface="+mn-ea"/>
            </a:endParaRPr>
          </a:p>
        </p:txBody>
      </p:sp>
      <p:sp>
        <p:nvSpPr>
          <p:cNvPr id="13" name="椭圆 12"/>
          <p:cNvSpPr/>
          <p:nvPr/>
        </p:nvSpPr>
        <p:spPr bwMode="auto">
          <a:xfrm>
            <a:off x="1862921" y="1835845"/>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1</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4" name="椭圆 13"/>
          <p:cNvSpPr/>
          <p:nvPr/>
        </p:nvSpPr>
        <p:spPr bwMode="auto">
          <a:xfrm>
            <a:off x="3229759" y="1845280"/>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2</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5" name="椭圆 14"/>
          <p:cNvSpPr/>
          <p:nvPr/>
        </p:nvSpPr>
        <p:spPr bwMode="auto">
          <a:xfrm>
            <a:off x="4624714" y="1835845"/>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3</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6" name="椭圆 15"/>
          <p:cNvSpPr/>
          <p:nvPr/>
        </p:nvSpPr>
        <p:spPr bwMode="auto">
          <a:xfrm>
            <a:off x="5958313" y="1845280"/>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4</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7" name="椭圆 16"/>
          <p:cNvSpPr/>
          <p:nvPr/>
        </p:nvSpPr>
        <p:spPr bwMode="auto">
          <a:xfrm>
            <a:off x="2453321" y="3453563"/>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5</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8" name="椭圆 17"/>
          <p:cNvSpPr/>
          <p:nvPr/>
        </p:nvSpPr>
        <p:spPr bwMode="auto">
          <a:xfrm>
            <a:off x="3895428" y="3453564"/>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6</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19" name="椭圆 18"/>
          <p:cNvSpPr/>
          <p:nvPr/>
        </p:nvSpPr>
        <p:spPr bwMode="auto">
          <a:xfrm>
            <a:off x="5307149" y="3453564"/>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7</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20" name="椭圆 19"/>
          <p:cNvSpPr/>
          <p:nvPr/>
        </p:nvSpPr>
        <p:spPr bwMode="auto">
          <a:xfrm>
            <a:off x="6788285" y="3453564"/>
            <a:ext cx="385762" cy="361910"/>
          </a:xfrm>
          <a:prstGeom prst="ellipse">
            <a:avLst/>
          </a:prstGeom>
          <a:solidFill>
            <a:schemeClr val="tx2">
              <a:lumMod val="40000"/>
              <a:lumOff val="60000"/>
            </a:schemeClr>
          </a:solidFill>
          <a:ln w="9525">
            <a:noFill/>
            <a:miter lim="800000"/>
          </a:ln>
        </p:spPr>
        <p:txBody>
          <a:bodyPr vert="horz" wrap="square" lIns="180000" tIns="36000" rIns="180000" bIns="36000" numCol="1" rtlCol="0" anchor="t" anchorCtr="0" compatLnSpc="1">
            <a:spAutoFit/>
          </a:bodyPr>
          <a:lstStyle/>
          <a:p>
            <a:pPr algn="ctr" fontAlgn="base">
              <a:spcBef>
                <a:spcPct val="0"/>
              </a:spcBef>
              <a:spcAft>
                <a:spcPct val="0"/>
              </a:spcAft>
            </a:pPr>
            <a:r>
              <a:rPr lang="en-US" altLang="zh-CN"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8</a:t>
            </a:r>
            <a:endParaRPr lang="zh-CN" altLang="en-US" sz="1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21" name="标题 1"/>
          <p:cNvSpPr txBox="1"/>
          <p:nvPr/>
        </p:nvSpPr>
        <p:spPr>
          <a:xfrm>
            <a:off x="500034" y="857232"/>
            <a:ext cx="7676612" cy="560406"/>
          </a:xfrm>
          <a:prstGeom prst="rect">
            <a:avLst/>
          </a:prstGeom>
          <a:noFill/>
          <a:ln w="9525">
            <a:noFill/>
            <a:miter lim="800000"/>
          </a:ln>
        </p:spPr>
        <p:txBody>
          <a:bodyPr vert="horz" wrap="square" lIns="91440" tIns="45720" rIns="91440" bIns="45720" numCol="1" anchor="ctr" anchorCtr="0" compatLnSpc="1">
            <a:normAutofit/>
          </a:bodyPr>
          <a:lstStyle/>
          <a:p>
            <a:pPr marL="0" marR="0" lvl="0" indent="0" algn="l" defTabSz="457200" rtl="0" eaLnBrk="1" fontAlgn="base" latinLnBrk="0" hangingPunct="1">
              <a:lnSpc>
                <a:spcPct val="100000"/>
              </a:lnSpc>
              <a:spcBef>
                <a:spcPct val="0"/>
              </a:spcBef>
              <a:spcAft>
                <a:spcPct val="0"/>
              </a:spcAft>
              <a:buClrTx/>
              <a:buSzTx/>
              <a:buFontTx/>
              <a:buNone/>
              <a:defRPr/>
            </a:pPr>
            <a:r>
              <a:rPr kumimoji="0" lang="zh-CN" altLang="en-US" sz="2400" b="1" i="0" u="none" strike="noStrike" kern="1200" cap="none" spc="0" normalizeH="0" baseline="0" noProof="0" dirty="0" smtClean="0">
                <a:ln>
                  <a:noFill/>
                </a:ln>
                <a:solidFill>
                  <a:schemeClr val="tx2">
                    <a:lumMod val="50000"/>
                  </a:schemeClr>
                </a:solidFill>
                <a:effectLst/>
                <a:uLnTx/>
                <a:uFillTx/>
                <a:latin typeface="+mn-ea"/>
                <a:ea typeface="+mn-ea"/>
                <a:cs typeface="+mj-cs"/>
              </a:rPr>
              <a:t>悉尼协议</a:t>
            </a:r>
            <a:r>
              <a:rPr kumimoji="0" lang="en-US" altLang="zh-CN" sz="2400" b="1" i="0" u="none" strike="noStrike" kern="1200" cap="none" spc="0" normalizeH="0" baseline="0" noProof="0" dirty="0" smtClean="0">
                <a:ln>
                  <a:noFill/>
                </a:ln>
                <a:solidFill>
                  <a:schemeClr val="tx2">
                    <a:lumMod val="50000"/>
                  </a:schemeClr>
                </a:solidFill>
                <a:effectLst/>
                <a:uLnTx/>
                <a:uFillTx/>
                <a:latin typeface="+mn-ea"/>
                <a:ea typeface="+mn-ea"/>
                <a:cs typeface="+mj-cs"/>
              </a:rPr>
              <a:t>-HKIE</a:t>
            </a:r>
            <a:endParaRPr kumimoji="0" lang="zh-CN" altLang="en-US" sz="2400" b="1" i="0" u="none" strike="noStrike" kern="1200" cap="none" spc="0" normalizeH="0" baseline="0" noProof="0" dirty="0">
              <a:ln>
                <a:noFill/>
              </a:ln>
              <a:solidFill>
                <a:schemeClr val="tx2">
                  <a:lumMod val="50000"/>
                </a:schemeClr>
              </a:solidFill>
              <a:effectLst/>
              <a:uLnTx/>
              <a:uFillTx/>
              <a:latin typeface="+mn-ea"/>
              <a:ea typeface="+mn-ea"/>
              <a:cs typeface="+mj-cs"/>
            </a:endParaRPr>
          </a:p>
        </p:txBody>
      </p:sp>
      <p:cxnSp>
        <p:nvCxnSpPr>
          <p:cNvPr id="22" name="直线连接符 29"/>
          <p:cNvCxnSpPr/>
          <p:nvPr/>
        </p:nvCxnSpPr>
        <p:spPr>
          <a:xfrm>
            <a:off x="281214" y="616854"/>
            <a:ext cx="8944066" cy="0"/>
          </a:xfrm>
          <a:prstGeom prst="line">
            <a:avLst/>
          </a:prstGeom>
          <a:ln w="6350" cmpd="sng">
            <a:solidFill>
              <a:srgbClr val="100A46"/>
            </a:solidFill>
            <a:headEnd type="oval"/>
            <a:tailEnd type="none"/>
          </a:ln>
          <a:effectLst/>
        </p:spPr>
        <p:style>
          <a:lnRef idx="2">
            <a:schemeClr val="accent1"/>
          </a:lnRef>
          <a:fillRef idx="0">
            <a:schemeClr val="accent1"/>
          </a:fillRef>
          <a:effectRef idx="1">
            <a:schemeClr val="accent1"/>
          </a:effectRef>
          <a:fontRef idx="minor">
            <a:schemeClr val="tx1"/>
          </a:fontRef>
        </p:style>
      </p:cxnSp>
      <p:sp>
        <p:nvSpPr>
          <p:cNvPr id="23" name="Rectangle 2"/>
          <p:cNvSpPr txBox="1">
            <a:spLocks noChangeArrowheads="1"/>
          </p:cNvSpPr>
          <p:nvPr/>
        </p:nvSpPr>
        <p:spPr bwMode="auto">
          <a:xfrm>
            <a:off x="224971" y="124716"/>
            <a:ext cx="6146800" cy="446276"/>
          </a:xfrm>
          <a:prstGeom prst="rect">
            <a:avLst/>
          </a:prstGeom>
          <a:noFill/>
          <a:ln w="9525">
            <a:noFill/>
            <a:miter lim="800000"/>
          </a:ln>
        </p:spPr>
        <p:txBody>
          <a:bodyPr wrap="square" lIns="0" tIns="0" rIns="0" bIns="0" anchor="ctr">
            <a:spAutoFit/>
          </a:bodyPr>
          <a:lstStyle/>
          <a:p>
            <a:pPr defTabSz="762000" eaLnBrk="0" hangingPunct="0"/>
            <a:r>
              <a:rPr lang="zh-CN" altLang="en-US" sz="2900" b="1" dirty="0" smtClean="0">
                <a:solidFill>
                  <a:srgbClr val="072676"/>
                </a:solidFill>
                <a:latin typeface="微软雅黑" panose="020B0503020204020204" pitchFamily="34" charset="-122"/>
                <a:ea typeface="微软雅黑" panose="020B0503020204020204" pitchFamily="34" charset="-122"/>
              </a:rPr>
              <a:t>高职专业建设的国际范式</a:t>
            </a:r>
            <a:endParaRPr lang="zh-CN" altLang="en-US" sz="2900" b="1" dirty="0">
              <a:solidFill>
                <a:srgbClr val="072676"/>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圆角矩形 3"/>
          <p:cNvSpPr/>
          <p:nvPr/>
        </p:nvSpPr>
        <p:spPr>
          <a:xfrm>
            <a:off x="2127250" y="2194412"/>
            <a:ext cx="4889500" cy="723900"/>
          </a:xfrm>
          <a:prstGeom prst="round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zh-CN" altLang="en-US" sz="2400" b="1" dirty="0" smtClean="0"/>
              <a:t>二、</a:t>
            </a:r>
            <a:r>
              <a:rPr lang="zh-CN" altLang="en-US" sz="2400" b="1" dirty="0"/>
              <a:t>专业建设开门七件事</a:t>
            </a:r>
            <a:endParaRPr lang="zh-CN" altLang="en-US"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招生主题">
  <a:themeElements>
    <a:clrScheme name="自定义 3">
      <a:dk1>
        <a:sysClr val="windowText" lastClr="000000"/>
      </a:dk1>
      <a:lt1>
        <a:sysClr val="window" lastClr="FFFFFF"/>
      </a:lt1>
      <a:dk2>
        <a:srgbClr val="3498DB"/>
      </a:dk2>
      <a:lt2>
        <a:srgbClr val="EEECE1"/>
      </a:lt2>
      <a:accent1>
        <a:srgbClr val="4F81BD"/>
      </a:accent1>
      <a:accent2>
        <a:srgbClr val="C0392B"/>
      </a:accent2>
      <a:accent3>
        <a:srgbClr val="9BBB59"/>
      </a:accent3>
      <a:accent4>
        <a:srgbClr val="8064A2"/>
      </a:accent4>
      <a:accent5>
        <a:srgbClr val="4BACC6"/>
      </a:accent5>
      <a:accent6>
        <a:srgbClr val="F79646"/>
      </a:accent6>
      <a:hlink>
        <a:srgbClr val="0000FF"/>
      </a:hlink>
      <a:folHlink>
        <a:srgbClr val="800080"/>
      </a:folHlink>
    </a:clrScheme>
    <a:fontScheme name="视点">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noFill/>
          <a:miter lim="800000"/>
        </a:ln>
      </a:spPr>
      <a:bodyPr vert="horz" wrap="square" lIns="180000" tIns="36000" rIns="180000" bIns="36000" numCol="1" anchor="t" anchorCtr="0" compatLnSpc="1">
        <a:spAutoFit/>
      </a:bodyPr>
      <a:lstStyle>
        <a:defPPr algn="ctr" fontAlgn="base">
          <a:spcBef>
            <a:spcPct val="0"/>
          </a:spcBef>
          <a:spcAft>
            <a:spcPct val="0"/>
          </a:spcAft>
          <a:defRPr sz="1600"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招生主题</Template>
  <TotalTime>0</TotalTime>
  <Words>6049</Words>
  <Application>WPS 演示</Application>
  <PresentationFormat>全屏显示(4:3)</PresentationFormat>
  <Paragraphs>733</Paragraphs>
  <Slides>44</Slides>
  <Notes>22</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44</vt:i4>
      </vt:variant>
    </vt:vector>
  </HeadingPairs>
  <TitlesOfParts>
    <vt:vector size="58" baseType="lpstr">
      <vt:lpstr>Arial</vt:lpstr>
      <vt:lpstr>宋体</vt:lpstr>
      <vt:lpstr>Wingdings</vt:lpstr>
      <vt:lpstr>微软雅黑</vt:lpstr>
      <vt:lpstr>MS PGothic</vt:lpstr>
      <vt:lpstr>Verdana</vt:lpstr>
      <vt:lpstr>Arial</vt:lpstr>
      <vt:lpstr>黑体</vt:lpstr>
      <vt:lpstr>Calibri</vt:lpstr>
      <vt:lpstr>Calibri</vt:lpstr>
      <vt:lpstr>Times New Roman</vt:lpstr>
      <vt:lpstr>Malgun Gothic</vt:lpstr>
      <vt:lpstr>Arial Unicode MS</vt:lpstr>
      <vt:lpstr>招生主题</vt:lpstr>
      <vt:lpstr>PowerPoint 演示文稿</vt:lpstr>
      <vt:lpstr>目  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教学评价年度报告</dc:title>
  <dc:creator>LuoJing</dc:creator>
  <cp:lastModifiedBy>xhtu</cp:lastModifiedBy>
  <cp:revision>851</cp:revision>
  <dcterms:created xsi:type="dcterms:W3CDTF">2013-10-22T01:33:00Z</dcterms:created>
  <dcterms:modified xsi:type="dcterms:W3CDTF">2017-04-20T07:40:30Z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2052-10.1.0.6207</vt:lpwstr>
  </property>
</Properties>
</file>